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1_A692B48D.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801" r:id="rId5"/>
    <p:sldMasterId id="2147483740" r:id="rId6"/>
  </p:sldMasterIdLst>
  <p:notesMasterIdLst>
    <p:notesMasterId r:id="rId45"/>
  </p:notesMasterIdLst>
  <p:handoutMasterIdLst>
    <p:handoutMasterId r:id="rId46"/>
  </p:handoutMasterIdLst>
  <p:sldIdLst>
    <p:sldId id="258" r:id="rId7"/>
    <p:sldId id="282" r:id="rId8"/>
    <p:sldId id="283" r:id="rId9"/>
    <p:sldId id="284" r:id="rId10"/>
    <p:sldId id="326" r:id="rId11"/>
    <p:sldId id="325" r:id="rId12"/>
    <p:sldId id="363" r:id="rId13"/>
    <p:sldId id="285" r:id="rId14"/>
    <p:sldId id="294" r:id="rId15"/>
    <p:sldId id="269" r:id="rId16"/>
    <p:sldId id="295" r:id="rId17"/>
    <p:sldId id="303" r:id="rId18"/>
    <p:sldId id="296" r:id="rId19"/>
    <p:sldId id="304" r:id="rId20"/>
    <p:sldId id="297" r:id="rId21"/>
    <p:sldId id="305" r:id="rId22"/>
    <p:sldId id="306" r:id="rId23"/>
    <p:sldId id="298" r:id="rId24"/>
    <p:sldId id="309" r:id="rId25"/>
    <p:sldId id="310" r:id="rId26"/>
    <p:sldId id="299" r:id="rId27"/>
    <p:sldId id="312" r:id="rId28"/>
    <p:sldId id="313" r:id="rId29"/>
    <p:sldId id="300" r:id="rId30"/>
    <p:sldId id="315" r:id="rId31"/>
    <p:sldId id="301" r:id="rId32"/>
    <p:sldId id="317" r:id="rId33"/>
    <p:sldId id="318" r:id="rId34"/>
    <p:sldId id="302" r:id="rId35"/>
    <p:sldId id="323" r:id="rId36"/>
    <p:sldId id="327" r:id="rId37"/>
    <p:sldId id="320" r:id="rId38"/>
    <p:sldId id="321" r:id="rId39"/>
    <p:sldId id="324" r:id="rId40"/>
    <p:sldId id="328" r:id="rId41"/>
    <p:sldId id="322" r:id="rId42"/>
    <p:sldId id="292" r:id="rId43"/>
    <p:sldId id="3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E2864-30C1-6EB2-FC38-CB52E934C351}" name="Kristen Neishi" initials="KN" userId="S::Neishi-Kristen@norc.org::bebfd665-5945-414d-95f2-8dd648e040ac" providerId="AD"/>
  <p188:author id="{C66F3969-82B5-A85B-0A32-DBD6F180330D}" name="Jennifer Scolese" initials="JS" userId="S::Scolese-Jennifer@norc.org::e51be2b9-8402-40b0-a0c3-8eea80bbc761" providerId="AD"/>
  <p188:author id="{11F14D70-C5F1-CCDB-01D1-198C8968CBB2}" name="Kristen Neishi" initials="KN" userId="4d3d9de9ffd0f764" providerId="Windows Live"/>
  <p188:author id="{A76EE6B5-D528-17B5-210B-D10DB8E9F94D}" name="Carrie Markovitz" initials="CM" userId="S::Markovitz-Carrie@norc.org::641b8b12-0d22-401c-986b-e44328e602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41"/>
    <a:srgbClr val="102440"/>
    <a:srgbClr val="112441"/>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12A00-3DCC-43F8-8D95-4BAD44B030B9}" v="3" dt="2024-01-03T22:52:29.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66627" autoAdjust="0"/>
  </p:normalViewPr>
  <p:slideViewPr>
    <p:cSldViewPr snapToGrid="0" snapToObjects="1">
      <p:cViewPr varScale="1">
        <p:scale>
          <a:sx n="76" d="100"/>
          <a:sy n="76" d="100"/>
        </p:scale>
        <p:origin x="179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9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31_A692B48D.xml><?xml version="1.0" encoding="utf-8"?>
<p188:cmLst xmlns:a="http://schemas.openxmlformats.org/drawingml/2006/main" xmlns:r="http://schemas.openxmlformats.org/officeDocument/2006/relationships" xmlns:p188="http://schemas.microsoft.com/office/powerpoint/2018/8/main">
  <p188:cm id="{671BDEF0-9DDD-4CC4-A39C-BFED74826F31}" authorId="{C66F3969-82B5-A85B-0A32-DBD6F180330D}" status="resolved" created="2022-03-23T17:31:39.847">
    <ac:txMkLst xmlns:ac="http://schemas.microsoft.com/office/drawing/2013/main/command">
      <pc:docMk xmlns:pc="http://schemas.microsoft.com/office/powerpoint/2013/main/command"/>
      <pc:sldMk xmlns:pc="http://schemas.microsoft.com/office/powerpoint/2013/main/command" cId="2794632333" sldId="305"/>
      <ac:spMk id="2" creationId="{16FBFAFB-7F5C-4F33-BC2C-7F4F41823E00}"/>
      <ac:txMk cp="225" len="35">
        <ac:context len="340" hash="3649942567"/>
      </ac:txMk>
    </ac:txMkLst>
    <p188:pos x="5184678" y="2747983"/>
    <p188:replyLst>
      <p188:reply id="{38110935-1956-4C8A-A5E9-0136E0624A07}" authorId="{365E2864-30C1-6EB2-FC38-CB52E934C351}" created="2022-03-28T17:32:52.645">
        <p188:txBody>
          <a:bodyPr/>
          <a:lstStyle/>
          <a:p>
            <a:r>
              <a:rPr lang="en-US"/>
              <a:t>Great!</a:t>
            </a:r>
          </a:p>
        </p188:txBody>
      </p188:reply>
    </p188:replyLst>
    <p188:txBody>
      <a:bodyPr/>
      <a:lstStyle/>
      <a:p>
        <a:r>
          <a:rPr lang="en-US"/>
          <a:t>Added this one to align with what we discuss in the TA and with Sarah Yue's presentation.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1/3/2024</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
        <p:nvSpPr>
          <p:cNvPr id="6" name="Notes Placeholder 5">
            <a:extLst>
              <a:ext uri="{FF2B5EF4-FFF2-40B4-BE49-F238E27FC236}">
                <a16:creationId xmlns:a16="http://schemas.microsoft.com/office/drawing/2014/main" id="{F2C2D723-922C-3F45-A96E-DEA59E8B6D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2393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Tx/>
              <a:buNone/>
              <a:defRPr/>
            </a:pPr>
            <a:r>
              <a:rPr lang="en-US" u="sng" dirty="0"/>
              <a:t>Facilitator Notes:</a:t>
            </a:r>
            <a:r>
              <a:rPr lang="en-US" dirty="0"/>
              <a:t> </a:t>
            </a:r>
            <a:r>
              <a:rPr lang="en-US" altLang="en-US" dirty="0">
                <a:cs typeface="Arial" charset="0"/>
              </a:rPr>
              <a:t>Your program’s theory of change should describe how the activities undertaken by your program contribute to a chain of results that lead to the intended outcomes. It is also key that the theory of change aligns with your program’s logic model and helps set the stage for the evaluation. For instance, the focus or scope of the evaluation you intend to implement should be clearly connected to the theory of change. One theme that will occur throughout this discussion is the importance of aligning each component of the evaluation.</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10</a:t>
            </a:fld>
            <a:endParaRPr lang="en-US"/>
          </a:p>
        </p:txBody>
      </p:sp>
    </p:spTree>
    <p:extLst>
      <p:ext uri="{BB962C8B-B14F-4D97-AF65-F5344CB8AC3E}">
        <p14:creationId xmlns:p14="http://schemas.microsoft.com/office/powerpoint/2010/main" val="238403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11</a:t>
            </a:fld>
            <a:endParaRPr lang="en-US" dirty="0"/>
          </a:p>
        </p:txBody>
      </p:sp>
      <p:sp>
        <p:nvSpPr>
          <p:cNvPr id="6" name="Notes Placeholder 5">
            <a:extLst>
              <a:ext uri="{FF2B5EF4-FFF2-40B4-BE49-F238E27FC236}">
                <a16:creationId xmlns:a16="http://schemas.microsoft.com/office/drawing/2014/main" id="{F378304C-3F70-B0AE-60EB-0B6A53FFE834}"/>
              </a:ext>
            </a:extLst>
          </p:cNvPr>
          <p:cNvSpPr>
            <a:spLocks noGrp="1"/>
          </p:cNvSpPr>
          <p:nvPr>
            <p:ph type="body" sz="quarter" idx="3"/>
          </p:nvPr>
        </p:nvSpPr>
        <p:spPr/>
        <p:txBody>
          <a:bodyPr/>
          <a:lstStyle/>
          <a:p>
            <a:r>
              <a:rPr lang="en-US" u="sng" dirty="0"/>
              <a:t>Facilitator notes:</a:t>
            </a:r>
            <a:r>
              <a:rPr lang="en-US" dirty="0"/>
              <a:t> The next section we will discuss is the scope of the evaluation, or the components of your program’s theory of change that you are interested in exploring. </a:t>
            </a:r>
          </a:p>
        </p:txBody>
      </p:sp>
    </p:spTree>
    <p:extLst>
      <p:ext uri="{BB962C8B-B14F-4D97-AF65-F5344CB8AC3E}">
        <p14:creationId xmlns:p14="http://schemas.microsoft.com/office/powerpoint/2010/main" val="26490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12</a:t>
            </a:fld>
            <a:endParaRPr lang="en-US" dirty="0"/>
          </a:p>
        </p:txBody>
      </p:sp>
      <p:sp>
        <p:nvSpPr>
          <p:cNvPr id="6" name="Notes Placeholder 5">
            <a:extLst>
              <a:ext uri="{FF2B5EF4-FFF2-40B4-BE49-F238E27FC236}">
                <a16:creationId xmlns:a16="http://schemas.microsoft.com/office/drawing/2014/main" id="{02C1B44F-4A62-9B80-93A6-5644F2A24EA1}"/>
              </a:ext>
            </a:extLst>
          </p:cNvPr>
          <p:cNvSpPr>
            <a:spLocks noGrp="1"/>
          </p:cNvSpPr>
          <p:nvPr>
            <p:ph type="body" sz="quarter" idx="3"/>
          </p:nvPr>
        </p:nvSpPr>
        <p:spPr/>
        <p:txBody>
          <a:bodyPr/>
          <a:lstStyle/>
          <a:p>
            <a:pPr eaLnBrk="1" hangingPunct="1">
              <a:spcBef>
                <a:spcPct val="0"/>
              </a:spcBef>
            </a:pPr>
            <a:r>
              <a:rPr lang="en-US" altLang="en-US" u="sng" dirty="0"/>
              <a:t>Facilitator notes</a:t>
            </a:r>
            <a:r>
              <a:rPr lang="en-US" altLang="en-US" dirty="0"/>
              <a:t>: For the scope of the evaluation, you’ll want to describe the goals for the evaluation, specifically what is it you want to learn or understand. The stated purpose of the evaluation drives the expectations and sets the boundaries for what the evaluation can and cannot deliver. The evaluation scope should also describe what aspect or aspects of your program your evaluation will focus on and over what time period. Generally speaking, the goals and the scope should align with both your theory of change and program logic model. </a:t>
            </a:r>
          </a:p>
          <a:p>
            <a:endParaRPr lang="en-US" dirty="0"/>
          </a:p>
          <a:p>
            <a:r>
              <a:rPr lang="en-US" dirty="0"/>
              <a:t>Another key detail, is that programs are not expected to evaluate every component of their program’s logic model. It is more important to develop a quality evaluation that focuses on a few components of a program, and then use findings from that evaluation to explore other program activities. </a:t>
            </a:r>
          </a:p>
        </p:txBody>
      </p:sp>
    </p:spTree>
    <p:extLst>
      <p:ext uri="{BB962C8B-B14F-4D97-AF65-F5344CB8AC3E}">
        <p14:creationId xmlns:p14="http://schemas.microsoft.com/office/powerpoint/2010/main" val="362109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13</a:t>
            </a:fld>
            <a:endParaRPr lang="en-US" dirty="0"/>
          </a:p>
        </p:txBody>
      </p:sp>
      <p:sp>
        <p:nvSpPr>
          <p:cNvPr id="6" name="Notes Placeholder 5">
            <a:extLst>
              <a:ext uri="{FF2B5EF4-FFF2-40B4-BE49-F238E27FC236}">
                <a16:creationId xmlns:a16="http://schemas.microsoft.com/office/drawing/2014/main" id="{77322F70-534B-5914-2C63-B4C9DC7DEF50}"/>
              </a:ext>
            </a:extLst>
          </p:cNvPr>
          <p:cNvSpPr>
            <a:spLocks noGrp="1"/>
          </p:cNvSpPr>
          <p:nvPr>
            <p:ph type="body" sz="quarter" idx="3"/>
          </p:nvPr>
        </p:nvSpPr>
        <p:spPr/>
        <p:txBody>
          <a:bodyPr/>
          <a:lstStyle/>
          <a:p>
            <a:r>
              <a:rPr lang="en-US" u="sng" dirty="0"/>
              <a:t>Facilitator notes:</a:t>
            </a:r>
            <a:r>
              <a:rPr lang="en-US" dirty="0"/>
              <a:t> Following the scope of the evaluation are the evaluation outcomes of interest. As we will discuss on the next slide, the outcomes of interest must align with the program’s theory of change and logic model. </a:t>
            </a:r>
          </a:p>
        </p:txBody>
      </p:sp>
    </p:spTree>
    <p:extLst>
      <p:ext uri="{BB962C8B-B14F-4D97-AF65-F5344CB8AC3E}">
        <p14:creationId xmlns:p14="http://schemas.microsoft.com/office/powerpoint/2010/main" val="3825394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14</a:t>
            </a:fld>
            <a:endParaRPr lang="en-US" dirty="0"/>
          </a:p>
        </p:txBody>
      </p:sp>
      <p:sp>
        <p:nvSpPr>
          <p:cNvPr id="6" name="Notes Placeholder 5">
            <a:extLst>
              <a:ext uri="{FF2B5EF4-FFF2-40B4-BE49-F238E27FC236}">
                <a16:creationId xmlns:a16="http://schemas.microsoft.com/office/drawing/2014/main" id="{3345B974-4B1B-530E-23E8-B42EEF74F46C}"/>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Segoe UI" panose="020B0502040204020203" pitchFamily="34" charset="0"/>
              </a:rPr>
              <a:t>Facilitator notes:</a:t>
            </a:r>
            <a:r>
              <a:rPr lang="en-US" sz="1800" dirty="0">
                <a:effectLst/>
                <a:latin typeface="Segoe UI" panose="020B0502040204020203" pitchFamily="34" charset="0"/>
              </a:rPr>
              <a:t> For non-experimental outcome evaluations, outcomes must involve a change in knowledge, attitude, behavior, or condition. Metrics that measure the amount of service provided (e.g., number of students tutored/volunteers recruited/organizations served) should not be listed as outcomes for this type of evaluation. However, for process or implementation evaluations, these metrics may be appropriate.</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The outcomes identified should align with the outcomes described in the program's logic mode. Outcomes must also align with the theory of change, the scope of the evaluation, and must be feasible to measure, based on the source(s) of data needed and level of effort required. Given the length of a single grant cycle, it can be challenging to evaluate long-term program outcomes; evaluating short- and medium-term program outcomes may be more practical. </a:t>
            </a:r>
          </a:p>
          <a:p>
            <a:endParaRPr lang="en-US" sz="1800" dirty="0">
              <a:effectLst/>
              <a:latin typeface="Segoe UI" panose="020B0502040204020203" pitchFamily="34" charset="0"/>
            </a:endParaRPr>
          </a:p>
          <a:p>
            <a:r>
              <a:rPr lang="en-US" sz="1800" dirty="0">
                <a:effectLst/>
                <a:latin typeface="Segoe UI" panose="020B0502040204020203" pitchFamily="34" charset="0"/>
              </a:rPr>
              <a:t>For a process evaluation, in which outputs or activities are assessed instead. For this section, grantees proposing a process evaluation would instead be describing the outputs, activities, or the intended program goals which the study will assess. </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282584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15</a:t>
            </a:fld>
            <a:endParaRPr lang="en-US" dirty="0"/>
          </a:p>
        </p:txBody>
      </p:sp>
      <p:sp>
        <p:nvSpPr>
          <p:cNvPr id="6" name="Notes Placeholder 5">
            <a:extLst>
              <a:ext uri="{FF2B5EF4-FFF2-40B4-BE49-F238E27FC236}">
                <a16:creationId xmlns:a16="http://schemas.microsoft.com/office/drawing/2014/main" id="{8F96C77B-71DF-D4DC-2D79-159DD4962DA7}"/>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Facilitator notes</a:t>
            </a:r>
            <a:r>
              <a:rPr lang="en-US" altLang="en-US" dirty="0"/>
              <a:t>: The next section of your evaluation plan should articulate the key research questions that will be investigated. Research questions – the areas you’ll examine as part of an evaluation of your program – are key to defining exactly what it is you’re trying to accomplish. </a:t>
            </a:r>
            <a:r>
              <a:rPr lang="en-US" dirty="0"/>
              <a:t>For that reason, research questions should be chosen carefully. When you choose research questions, you're really choosing a research problem - what you want to examine with your research. </a:t>
            </a:r>
          </a:p>
          <a:p>
            <a:endParaRPr lang="en-US" dirty="0"/>
          </a:p>
        </p:txBody>
      </p:sp>
    </p:spTree>
    <p:extLst>
      <p:ext uri="{BB962C8B-B14F-4D97-AF65-F5344CB8AC3E}">
        <p14:creationId xmlns:p14="http://schemas.microsoft.com/office/powerpoint/2010/main" val="380423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16</a:t>
            </a:fld>
            <a:endParaRPr lang="en-US" dirty="0"/>
          </a:p>
        </p:txBody>
      </p:sp>
      <p:sp>
        <p:nvSpPr>
          <p:cNvPr id="6" name="Notes Placeholder 5">
            <a:extLst>
              <a:ext uri="{FF2B5EF4-FFF2-40B4-BE49-F238E27FC236}">
                <a16:creationId xmlns:a16="http://schemas.microsoft.com/office/drawing/2014/main" id="{8A117B04-1FB9-9376-3F3E-CBA0E96C2861}"/>
              </a:ext>
            </a:extLst>
          </p:cNvPr>
          <p:cNvSpPr>
            <a:spLocks noGrp="1"/>
          </p:cNvSpPr>
          <p:nvPr>
            <p:ph type="body" sz="quarter" idx="3"/>
          </p:nvPr>
        </p:nvSpPr>
        <p:spPr/>
        <p:txBody>
          <a:bodyPr/>
          <a:lstStyle/>
          <a:p>
            <a:pPr eaLnBrk="1" hangingPunct="1">
              <a:spcBef>
                <a:spcPct val="0"/>
              </a:spcBef>
              <a:defRPr/>
            </a:pPr>
            <a:r>
              <a:rPr lang="en-US" altLang="en-US" u="sng" dirty="0"/>
              <a:t>Facilitator notes</a:t>
            </a:r>
            <a:r>
              <a:rPr lang="en-US" altLang="en-US" dirty="0"/>
              <a:t>: </a:t>
            </a:r>
            <a:r>
              <a:rPr lang="en-US" dirty="0"/>
              <a:t>There is no set number to how many research questions your evaluation should attempt to answer, however you want to be sure that it is feasible and you have the resources to answer each research question at the end of your evaluation. Thus, it is important that the research questions for your evaluation are stated in such a way that they:</a:t>
            </a:r>
          </a:p>
          <a:p>
            <a:pPr marL="171450" indent="-171450" eaLnBrk="1" hangingPunct="1">
              <a:spcBef>
                <a:spcPct val="0"/>
              </a:spcBef>
              <a:buFontTx/>
              <a:buChar char="-"/>
              <a:defRPr/>
            </a:pPr>
            <a:r>
              <a:rPr lang="en-US" dirty="0"/>
              <a:t>Are clearly stated and specific</a:t>
            </a:r>
          </a:p>
          <a:p>
            <a:pPr marL="171450" indent="-171450" eaLnBrk="1" hangingPunct="1">
              <a:spcBef>
                <a:spcPct val="0"/>
              </a:spcBef>
              <a:buFontTx/>
              <a:buChar char="-"/>
              <a:defRPr/>
            </a:pPr>
            <a:r>
              <a:rPr lang="en-US" dirty="0"/>
              <a:t>Align with your program’s theory of change and logic model. Your questions should match the objectives, activities, and outcomes of the program</a:t>
            </a:r>
          </a:p>
          <a:p>
            <a:pPr marL="171450" indent="-171450" eaLnBrk="1" hangingPunct="1">
              <a:spcBef>
                <a:spcPct val="0"/>
              </a:spcBef>
              <a:buFontTx/>
              <a:buChar char="-"/>
              <a:defRPr/>
            </a:pPr>
            <a:r>
              <a:rPr lang="en-US" dirty="0"/>
              <a:t>Will lead to measurable or observable results</a:t>
            </a:r>
          </a:p>
          <a:p>
            <a:pPr marL="171450" indent="-171450" eaLnBrk="1" hangingPunct="1">
              <a:spcBef>
                <a:spcPct val="0"/>
              </a:spcBef>
              <a:buFontTx/>
              <a:buChar char="-"/>
              <a:defRPr/>
            </a:pPr>
            <a:r>
              <a:rPr lang="en-US" dirty="0"/>
              <a:t>Aligns and is appropriate for the chosen evaluation design. For instance, research questions for an impact evaluation should focus on comparisons or changes between the program’s beneficiaries against individuals that are not part of the program and don’t directly benefit from their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8125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17</a:t>
            </a:fld>
            <a:endParaRPr lang="en-US" dirty="0"/>
          </a:p>
        </p:txBody>
      </p:sp>
      <p:sp>
        <p:nvSpPr>
          <p:cNvPr id="6" name="Notes Placeholder 5">
            <a:extLst>
              <a:ext uri="{FF2B5EF4-FFF2-40B4-BE49-F238E27FC236}">
                <a16:creationId xmlns:a16="http://schemas.microsoft.com/office/drawing/2014/main" id="{E1370C59-A780-3E28-4001-B9B5020080B1}"/>
              </a:ext>
            </a:extLst>
          </p:cNvPr>
          <p:cNvSpPr>
            <a:spLocks noGrp="1"/>
          </p:cNvSpPr>
          <p:nvPr>
            <p:ph type="body" sz="quarter" idx="3"/>
          </p:nvPr>
        </p:nvSpPr>
        <p:spPr/>
        <p:txBody>
          <a:bodyPr/>
          <a:lstStyle/>
          <a:p>
            <a:pPr eaLnBrk="1" hangingPunct="1">
              <a:spcBef>
                <a:spcPct val="0"/>
              </a:spcBef>
            </a:pPr>
            <a:r>
              <a:rPr lang="en-US" altLang="en-US" u="sng" dirty="0"/>
              <a:t>Facilitator notes</a:t>
            </a:r>
            <a:r>
              <a:rPr lang="en-US" altLang="en-US" dirty="0"/>
              <a:t>: As noted above, research questions should align with the evaluation design being proposed. For </a:t>
            </a:r>
            <a:r>
              <a:rPr lang="en-US" altLang="en-US" b="1" dirty="0"/>
              <a:t>process </a:t>
            </a:r>
            <a:r>
              <a:rPr lang="en-US" altLang="en-US" b="0" dirty="0"/>
              <a:t>designs, which </a:t>
            </a:r>
            <a:r>
              <a:rPr lang="en-US" altLang="en-US" dirty="0"/>
              <a:t>focus on how the program’s activities are carried out or its planned work – inputs, activities, and outputs (direct products), the goal is to answer questions about what you did in the program, the process side of the logic model will be where you focus your question(s). This could be asking whether the program is being implemented as intended, or identifying the facilitators or challenges of carrying out certain activities. </a:t>
            </a:r>
            <a:r>
              <a:rPr lang="en-US" altLang="en-US" b="1" dirty="0"/>
              <a:t>Outcome </a:t>
            </a:r>
            <a:r>
              <a:rPr lang="en-US" altLang="en-US" b="0" dirty="0"/>
              <a:t>designs intend </a:t>
            </a:r>
            <a:r>
              <a:rPr lang="en-US" altLang="en-US" dirty="0"/>
              <a:t>to answer questions about what changes the program brought about. </a:t>
            </a:r>
          </a:p>
          <a:p>
            <a:pPr eaLnBrk="1" hangingPunct="1">
              <a:spcBef>
                <a:spcPct val="0"/>
              </a:spcBef>
            </a:pPr>
            <a:endParaRPr lang="en-US" altLang="en-US" dirty="0"/>
          </a:p>
          <a:p>
            <a:pPr eaLnBrk="1" hangingPunct="1">
              <a:spcBef>
                <a:spcPct val="0"/>
              </a:spcBef>
            </a:pPr>
            <a:r>
              <a:rPr lang="en-US" altLang="en-US" dirty="0"/>
              <a:t>As this graphic illustrates, process evaluations address questions about program operations, namely the who, what, when, where, why, and how  many of program activities and program outputs. On the other hand, outcome evaluations measure a program’s outcomes and assess program effectiveness. It is important to note that a single evaluation plan can and often does include both process and outcome evaluation questions.</a:t>
            </a:r>
          </a:p>
          <a:p>
            <a:endParaRPr lang="en-US" dirty="0"/>
          </a:p>
          <a:p>
            <a:r>
              <a:rPr lang="en-US" dirty="0"/>
              <a:t>More information about research questions can be found in the “Asking the Right Research Questions” slides on the Evaluation Resources page. </a:t>
            </a:r>
          </a:p>
        </p:txBody>
      </p:sp>
    </p:spTree>
    <p:extLst>
      <p:ext uri="{BB962C8B-B14F-4D97-AF65-F5344CB8AC3E}">
        <p14:creationId xmlns:p14="http://schemas.microsoft.com/office/powerpoint/2010/main" val="91113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18</a:t>
            </a:fld>
            <a:endParaRPr lang="en-US" dirty="0"/>
          </a:p>
        </p:txBody>
      </p:sp>
      <p:sp>
        <p:nvSpPr>
          <p:cNvPr id="6" name="Notes Placeholder 5">
            <a:extLst>
              <a:ext uri="{FF2B5EF4-FFF2-40B4-BE49-F238E27FC236}">
                <a16:creationId xmlns:a16="http://schemas.microsoft.com/office/drawing/2014/main" id="{73944040-A968-A22F-4E51-289E496DC9B1}"/>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a:t>
            </a:r>
            <a:r>
              <a:rPr lang="en-US" altLang="en-US" dirty="0"/>
              <a:t>Up to this point in your evaluation plan, you’ve established the framework for your evaluation. </a:t>
            </a:r>
            <a:r>
              <a:rPr lang="en-US" dirty="0"/>
              <a:t>After identifying the questions you want to answer, the next step is to explain the approach your evaluation will take to address those questions. </a:t>
            </a:r>
          </a:p>
          <a:p>
            <a:endParaRPr lang="en-US" dirty="0"/>
          </a:p>
        </p:txBody>
      </p:sp>
    </p:spTree>
    <p:extLst>
      <p:ext uri="{BB962C8B-B14F-4D97-AF65-F5344CB8AC3E}">
        <p14:creationId xmlns:p14="http://schemas.microsoft.com/office/powerpoint/2010/main" val="318648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19</a:t>
            </a:fld>
            <a:endParaRPr lang="en-US" dirty="0"/>
          </a:p>
        </p:txBody>
      </p:sp>
      <p:sp>
        <p:nvSpPr>
          <p:cNvPr id="6" name="Notes Placeholder 5">
            <a:extLst>
              <a:ext uri="{FF2B5EF4-FFF2-40B4-BE49-F238E27FC236}">
                <a16:creationId xmlns:a16="http://schemas.microsoft.com/office/drawing/2014/main" id="{95EC463F-A824-51EF-12D1-9819F00BEAD1}"/>
              </a:ext>
            </a:extLst>
          </p:cNvPr>
          <p:cNvSpPr>
            <a:spLocks noGrp="1"/>
          </p:cNvSpPr>
          <p:nvPr>
            <p:ph type="body" sz="quarter" idx="3"/>
          </p:nvPr>
        </p:nvSpPr>
        <p:spPr/>
        <p:txBody>
          <a:bodyPr/>
          <a:lstStyle/>
          <a:p>
            <a:pPr>
              <a:spcBef>
                <a:spcPts val="0"/>
              </a:spcBef>
              <a:defRPr/>
            </a:pPr>
            <a:r>
              <a:rPr lang="en-US" altLang="en-US" u="sng" dirty="0"/>
              <a:t>Facilitator notes:</a:t>
            </a:r>
            <a:r>
              <a:rPr lang="en-US" altLang="en-US" dirty="0"/>
              <a:t> For AmeriCorps, there are three categories of evaluation designs: process evaluations (which looks at how the program is operating and helps identify areas of improvement); outcome evaluation (which measures changes among program beneficiaries and provides details on what the program has achieved); and impact evaluation (which measures and compared changes among program beneficiaries against a reasonably similar comparison or control group). </a:t>
            </a:r>
          </a:p>
          <a:p>
            <a:pPr>
              <a:spcBef>
                <a:spcPts val="0"/>
              </a:spcBef>
              <a:defRPr/>
            </a:pPr>
            <a:endParaRPr lang="en-US" altLang="en-US" dirty="0"/>
          </a:p>
          <a:p>
            <a:pPr>
              <a:spcBef>
                <a:spcPts val="0"/>
              </a:spcBef>
              <a:defRPr/>
            </a:pPr>
            <a:r>
              <a:rPr lang="en-US" altLang="en-US" dirty="0"/>
              <a:t>Evaluation design is essentially the </a:t>
            </a:r>
            <a:r>
              <a:rPr lang="en-US" dirty="0"/>
              <a:t>structure that will provide you the information needed to answer each of your evaluation questions. The appropriate design for evaluating a program will largely depend upon certain considerations. This may include, but is not limited to:  </a:t>
            </a:r>
          </a:p>
          <a:p>
            <a:pPr marL="171450" indent="-171450">
              <a:spcBef>
                <a:spcPts val="0"/>
              </a:spcBef>
              <a:buFontTx/>
              <a:buChar char="-"/>
              <a:defRPr/>
            </a:pPr>
            <a:r>
              <a:rPr lang="en-US" altLang="en-US" dirty="0">
                <a:cs typeface="Arial" pitchFamily="34" charset="0"/>
              </a:rPr>
              <a:t>Your program’s theory of change and logic model</a:t>
            </a:r>
          </a:p>
          <a:p>
            <a:pPr marL="171450" indent="-171450">
              <a:spcBef>
                <a:spcPts val="0"/>
              </a:spcBef>
              <a:buFontTx/>
              <a:buChar char="-"/>
              <a:defRPr/>
            </a:pPr>
            <a:r>
              <a:rPr lang="en-US" altLang="en-US" dirty="0">
                <a:cs typeface="Arial" pitchFamily="34" charset="0"/>
              </a:rPr>
              <a:t>Primary purpose of the evaluation and key research questions</a:t>
            </a:r>
          </a:p>
          <a:p>
            <a:pPr marL="171450" indent="-171450">
              <a:spcBef>
                <a:spcPts val="0"/>
              </a:spcBef>
              <a:buFontTx/>
              <a:buChar char="-"/>
              <a:defRPr/>
            </a:pPr>
            <a:r>
              <a:rPr lang="en-US" altLang="en-US" dirty="0">
                <a:cs typeface="Arial" pitchFamily="34" charset="0"/>
              </a:rPr>
              <a:t>Funder’s evaluation requirements: </a:t>
            </a:r>
            <a:r>
              <a:rPr lang="en-US" altLang="en-US" dirty="0"/>
              <a:t>Many funders require their grantees to complete evaluations of their program. </a:t>
            </a:r>
            <a:r>
              <a:rPr lang="en-US" dirty="0"/>
              <a:t>As you consider different evaluation designs, you should also have a clear understanding of whether your funder has any specific evaluation requirements that must be fulfilled. Those requirements may drive the purpose and scope of your evaluation. </a:t>
            </a:r>
            <a:r>
              <a:rPr lang="en-US" altLang="en-US" dirty="0"/>
              <a:t>For example, it is important to note that AmeriCorps has evaluation requirements for large and small re-competing grantees in terms of which evaluation design they may use to assess their programs. Large grantees are those receiving annual AmeriCorps funds of $500,000 or more. Small grantees are those receiving annual AmeriCorps funds of less than $500,000. You should note which type of design is required for your program. As noted earlier, AmeriCorps State and National grantees may seek exemptions from impact designs or requirements if they meet the criteria set forth in the AEA guidance.</a:t>
            </a:r>
            <a:endParaRPr lang="en-US" altLang="en-US" dirty="0">
              <a:cs typeface="Arial" pitchFamily="34" charset="0"/>
            </a:endParaRPr>
          </a:p>
          <a:p>
            <a:pPr marL="171450" indent="-171450">
              <a:spcBef>
                <a:spcPts val="0"/>
              </a:spcBef>
              <a:buFontTx/>
              <a:buChar char="-"/>
              <a:defRPr/>
            </a:pPr>
            <a:r>
              <a:rPr lang="en-US" altLang="en-US" dirty="0">
                <a:cs typeface="Arial" pitchFamily="34" charset="0"/>
              </a:rPr>
              <a:t>Resources available for the evaluation: </a:t>
            </a:r>
            <a:r>
              <a:rPr lang="en-US" dirty="0"/>
              <a:t>It is also important to take into consideration what resources (staff time, funding, evaluation expertise) are available to carry out the evaluation. In particular, your evaluation team must possess the skills and experience needed to carry out the type of evaluation design that is chosen. Think about whether you will be able to collect the data required for a given design. More complex evaluation designs require you to collect more data over multiple measurement points. This lengthens the data collection phase of the study and may require more sophisticated analyses to be conducted once the data are collected.</a:t>
            </a:r>
          </a:p>
        </p:txBody>
      </p:sp>
    </p:spTree>
    <p:extLst>
      <p:ext uri="{BB962C8B-B14F-4D97-AF65-F5344CB8AC3E}">
        <p14:creationId xmlns:p14="http://schemas.microsoft.com/office/powerpoint/2010/main" val="161858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0300"/>
            <a:ext cx="5486400" cy="3086100"/>
          </a:xfrm>
        </p:spPr>
      </p:sp>
      <p:sp>
        <p:nvSpPr>
          <p:cNvPr id="4" name="Slide Number Placeholder 3"/>
          <p:cNvSpPr>
            <a:spLocks noGrp="1"/>
          </p:cNvSpPr>
          <p:nvPr>
            <p:ph type="sldNum" sz="quarter" idx="5"/>
          </p:nvPr>
        </p:nvSpPr>
        <p:spPr/>
        <p:txBody>
          <a:bodyPr/>
          <a:lstStyle/>
          <a:p>
            <a:fld id="{EDD49445-AB42-5F40-8FC0-3094745C6D48}" type="slidenum">
              <a:rPr lang="en-US" smtClean="0"/>
              <a:t>2</a:t>
            </a:fld>
            <a:endParaRPr lang="en-US" dirty="0"/>
          </a:p>
        </p:txBody>
      </p:sp>
      <p:sp>
        <p:nvSpPr>
          <p:cNvPr id="8" name="Notes Placeholder 7">
            <a:extLst>
              <a:ext uri="{FF2B5EF4-FFF2-40B4-BE49-F238E27FC236}">
                <a16:creationId xmlns:a16="http://schemas.microsoft.com/office/drawing/2014/main" id="{07E88856-75CD-3659-B5AA-4674D8C8DDAC}"/>
              </a:ext>
            </a:extLst>
          </p:cNvPr>
          <p:cNvSpPr>
            <a:spLocks noGrp="1"/>
          </p:cNvSpPr>
          <p:nvPr>
            <p:ph type="body" sz="quarter" idx="3"/>
          </p:nvPr>
        </p:nvSpPr>
        <p:spPr/>
        <p:txBody>
          <a:bodyPr/>
          <a:lstStyle/>
          <a:p>
            <a:pPr eaLnBrk="1" fontAlgn="auto" hangingPunct="1">
              <a:spcBef>
                <a:spcPts val="0"/>
              </a:spcBef>
              <a:spcAft>
                <a:spcPts val="0"/>
              </a:spcAft>
              <a:defRPr/>
            </a:pPr>
            <a:r>
              <a:rPr lang="en-US" u="sng" dirty="0"/>
              <a:t>Facilitator notes:</a:t>
            </a:r>
            <a:r>
              <a:rPr lang="en-US" dirty="0"/>
              <a:t> For this presentation, we have identified a number of learning objectives.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By the end of this presentation, you will be able to: </a:t>
            </a:r>
          </a:p>
          <a:p>
            <a:pPr marL="171450" indent="-171450" eaLnBrk="1" fontAlgn="auto" hangingPunct="1">
              <a:spcBef>
                <a:spcPts val="0"/>
              </a:spcBef>
              <a:spcAft>
                <a:spcPts val="0"/>
              </a:spcAft>
              <a:buFontTx/>
              <a:buChar char="-"/>
              <a:defRPr/>
            </a:pPr>
            <a:r>
              <a:rPr lang="en-US" dirty="0"/>
              <a:t>Understand what an evaluation plan is and the purpose of developing one</a:t>
            </a:r>
          </a:p>
          <a:p>
            <a:pPr marL="171450" indent="-171450" eaLnBrk="1" fontAlgn="auto" hangingPunct="1">
              <a:spcBef>
                <a:spcPts val="0"/>
              </a:spcBef>
              <a:spcAft>
                <a:spcPts val="0"/>
              </a:spcAft>
              <a:buFontTx/>
              <a:buChar char="-"/>
              <a:defRPr/>
            </a:pPr>
            <a:r>
              <a:rPr lang="en-US" dirty="0"/>
              <a:t>Identify key sections of an evaluation plan</a:t>
            </a:r>
          </a:p>
          <a:p>
            <a:pPr marL="171450" indent="-171450" eaLnBrk="1" fontAlgn="auto" hangingPunct="1">
              <a:spcBef>
                <a:spcPts val="0"/>
              </a:spcBef>
              <a:spcAft>
                <a:spcPts val="0"/>
              </a:spcAft>
              <a:buFontTx/>
              <a:buChar char="-"/>
              <a:defRPr/>
            </a:pPr>
            <a:r>
              <a:rPr lang="en-US" dirty="0"/>
              <a:t>Understand what information to include in an evaluation plan</a:t>
            </a:r>
          </a:p>
          <a:p>
            <a:pPr marL="171450" indent="-171450" eaLnBrk="1" fontAlgn="auto" hangingPunct="1">
              <a:spcBef>
                <a:spcPts val="0"/>
              </a:spcBef>
              <a:spcAft>
                <a:spcPts val="0"/>
              </a:spcAft>
              <a:buFontTx/>
              <a:buChar char="-"/>
              <a:defRPr/>
            </a:pPr>
            <a:endParaRPr lang="en-US" dirty="0"/>
          </a:p>
          <a:p>
            <a:pPr>
              <a:defRPr/>
            </a:pPr>
            <a:r>
              <a:rPr lang="en-US" dirty="0"/>
              <a:t>The information contained in this presentation will help you write an evaluation plan for your program, or work with an external evaluator to develop and/or review an evaluation plan. </a:t>
            </a:r>
          </a:p>
        </p:txBody>
      </p:sp>
    </p:spTree>
    <p:extLst>
      <p:ext uri="{BB962C8B-B14F-4D97-AF65-F5344CB8AC3E}">
        <p14:creationId xmlns:p14="http://schemas.microsoft.com/office/powerpoint/2010/main" val="285151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20</a:t>
            </a:fld>
            <a:endParaRPr lang="en-US" dirty="0"/>
          </a:p>
        </p:txBody>
      </p:sp>
      <p:sp>
        <p:nvSpPr>
          <p:cNvPr id="6" name="Notes Placeholder 5">
            <a:extLst>
              <a:ext uri="{FF2B5EF4-FFF2-40B4-BE49-F238E27FC236}">
                <a16:creationId xmlns:a16="http://schemas.microsoft.com/office/drawing/2014/main" id="{A74D24AE-70CC-1F00-CCD7-EF5810243056}"/>
              </a:ext>
            </a:extLst>
          </p:cNvPr>
          <p:cNvSpPr>
            <a:spLocks noGrp="1"/>
          </p:cNvSpPr>
          <p:nvPr>
            <p:ph type="body" sz="quarter" idx="3"/>
          </p:nvPr>
        </p:nvSpPr>
        <p:spPr/>
        <p:txBody>
          <a:bodyPr/>
          <a:lstStyle/>
          <a:p>
            <a:r>
              <a:rPr lang="en-US" dirty="0"/>
              <a:t>Facilitator notes: This slide shows the most common types of evaluation designs for each of the three categories discussed on the previous slide. In addition to the details presented above, the following are characteristics of each design type: </a:t>
            </a:r>
          </a:p>
          <a:p>
            <a:pPr marL="171450" indent="-171450">
              <a:lnSpc>
                <a:spcPct val="90000"/>
              </a:lnSpc>
              <a:buFont typeface="Arial" panose="020B0604020202020204" pitchFamily="34" charset="0"/>
              <a:buChar char="•"/>
              <a:defRPr/>
            </a:pPr>
            <a:r>
              <a:rPr lang="en-US" altLang="en-US" u="sng" dirty="0"/>
              <a:t>Experimental design or Randomized Controlled Trial (RCT</a:t>
            </a:r>
            <a:r>
              <a:rPr lang="en-US" altLang="en-US" u="sng" dirty="0">
                <a:sym typeface="Wingdings" panose="05000000000000000000" pitchFamily="2" charset="2"/>
              </a:rPr>
              <a:t>):</a:t>
            </a:r>
            <a:r>
              <a:rPr lang="en-US" altLang="en-US" u="none" dirty="0">
                <a:sym typeface="Wingdings" panose="05000000000000000000" pitchFamily="2" charset="2"/>
              </a:rPr>
              <a:t> An experimental design follows two or more study groups – one is the intervention group and the other is the control group. In an experimental evaluation design, the term control group rather than comparison group is used to describe the study group against which to measure the outcomes of program beneficiaries. </a:t>
            </a:r>
          </a:p>
          <a:p>
            <a:pPr marL="628650" lvl="1" indent="-171450">
              <a:lnSpc>
                <a:spcPct val="90000"/>
              </a:lnSpc>
              <a:buFont typeface="Arial" panose="020B0604020202020204" pitchFamily="34" charset="0"/>
              <a:buChar char="•"/>
              <a:defRPr/>
            </a:pPr>
            <a:r>
              <a:rPr lang="en-US" altLang="en-US" u="none" dirty="0">
                <a:sym typeface="Wingdings" panose="05000000000000000000" pitchFamily="2" charset="2"/>
              </a:rPr>
              <a:t>In an experimental evaluation design, the evaluator employs random assignment techniques (e.g., lottery draw) to assign study participants to either the intervention group or the control group. This means that each study participant has an equal chance of being assigned to either the intervention group or the control group. The control group in an experimental design may receive no services or alternative or delayed services. The use of random assignment in experimental designs creates as equal groups as possible by ensuring that there are no systematic differences between the program and control groups. The process of randomly assigning program applicants for experimental design studies is complex and generally requires specific tailoring to each program’s unique application and intake process. For this reason, random assignment is best conducted using a professional evaluator with experience completing these types of evaluations. </a:t>
            </a:r>
          </a:p>
          <a:p>
            <a:pPr marL="171450" indent="-171450">
              <a:lnSpc>
                <a:spcPct val="90000"/>
              </a:lnSpc>
              <a:buFont typeface="Arial" panose="020B0604020202020204" pitchFamily="34" charset="0"/>
              <a:buChar char="•"/>
              <a:defRPr/>
            </a:pPr>
            <a:r>
              <a:rPr lang="en-US" altLang="en-US" u="sng" dirty="0"/>
              <a:t>Quasi-experimental Design (QED): </a:t>
            </a:r>
            <a:r>
              <a:rPr lang="en-US" altLang="en-US" dirty="0"/>
              <a:t>A quasi-experimental evaluation design collects data on two or more study groups – one is the intervention group (i.e., the program’s beneficiaries) and the other is a comparison group (i.e. the study participants that do not receive the intervention or program services and thus serve as the basis for comparison when assessing the effects of an intervention on a program’s beneficiaries). Including a comparison group enables you to answer specific questions related to causality – such as, what would have happened to people if they did not receive the intervention your program offers (i.e., whether the observed changes can be attributed to your intervention). </a:t>
            </a:r>
          </a:p>
          <a:p>
            <a:pPr marL="628650" lvl="1" indent="-171450">
              <a:lnSpc>
                <a:spcPct val="90000"/>
              </a:lnSpc>
              <a:buFont typeface="Arial" panose="020B0604020202020204" pitchFamily="34" charset="0"/>
              <a:buChar char="•"/>
              <a:defRPr/>
            </a:pPr>
            <a:r>
              <a:rPr lang="en-US" altLang="en-US" dirty="0"/>
              <a:t>In a QED, the intervention and comparison groups are identified from pre-existing or self-selected groups and not through a random assignment process. For example, the intervention group often consists of individuals who self-select to participate in the program being evaluated while the comparison group consists of individuals who have similar characteristics to the intervention group EXCEPT that they are not served by the program or are participating in a different program. The key is that your comparison group does not receive the same intervention that is being evaluated because you want that group to serve as a point of comparison for the group that does receive the intervention. </a:t>
            </a:r>
          </a:p>
          <a:p>
            <a:pPr marL="628650" lvl="1" indent="-171450">
              <a:lnSpc>
                <a:spcPct val="90000"/>
              </a:lnSpc>
              <a:buFont typeface="Arial" panose="020B0604020202020204" pitchFamily="34" charset="0"/>
              <a:buChar char="•"/>
              <a:defRPr/>
            </a:pPr>
            <a:r>
              <a:rPr lang="en-US" altLang="en-US" dirty="0"/>
              <a:t>It is important to note that you should be thoughtful in your selection of a comparison group to ensure that it is as similar as possible to intervention group. This is key to ensuring that evaluation findings are an accurate estimate of the program’s effect. In most cases, you will want an experienced evaluator to use statistical matching to ensure that your comparison group is as similar as possible to the group of program beneficiaries in your evaluation.</a:t>
            </a:r>
          </a:p>
          <a:p>
            <a:pPr marL="171450" indent="-171450">
              <a:lnSpc>
                <a:spcPct val="90000"/>
              </a:lnSpc>
              <a:buFont typeface="Arial" panose="020B0604020202020204" pitchFamily="34" charset="0"/>
              <a:buChar char="•"/>
              <a:defRPr/>
            </a:pPr>
            <a:r>
              <a:rPr lang="en-US" altLang="en-US" u="sng" dirty="0"/>
              <a:t>Non-experimental design: </a:t>
            </a:r>
            <a:r>
              <a:rPr lang="en-US" dirty="0"/>
              <a:t>A non-experimental outcome design only tracks or collects data on the outcomes for the intervention group (i.e., program beneficiaries). There are variations within the category of non-experimental outcome design, differing only in the number and the timing of outcome measurement points. These variations include:</a:t>
            </a:r>
          </a:p>
          <a:p>
            <a:pPr marL="628650" lvl="1" indent="-171450">
              <a:spcBef>
                <a:spcPts val="0"/>
              </a:spcBef>
              <a:buFontTx/>
              <a:buChar char="-"/>
              <a:defRPr/>
            </a:pPr>
            <a:r>
              <a:rPr lang="en-US" b="1" dirty="0"/>
              <a:t>Single group post-test</a:t>
            </a:r>
            <a:r>
              <a:rPr lang="en-US" dirty="0"/>
              <a:t>: Data are collected only once from study participants, immediately after they complete the intervention/program. The major drawback of any single group post-test design is that it does not provide a baseline against which results can be compared. To assess change, you must be able to compare post intervention data with a baseline measure. As shown in the first row of the table.</a:t>
            </a:r>
          </a:p>
          <a:p>
            <a:pPr marL="628650" lvl="1" indent="-171450">
              <a:spcBef>
                <a:spcPts val="0"/>
              </a:spcBef>
              <a:buFontTx/>
              <a:buChar char="-"/>
              <a:defRPr/>
            </a:pPr>
            <a:r>
              <a:rPr lang="en-US" b="1" dirty="0"/>
              <a:t>Single group pre- and post-test</a:t>
            </a:r>
            <a:r>
              <a:rPr lang="en-US" dirty="0"/>
              <a:t>: A pre- and post-test design measures outcomes among program beneficiaries before and after the intervention. With this design you simply administer the same measure twice, before and after the intervention. As shown in the second row of the table. The timing of the posttest measure is important. It should allow enough time for your program to have an effect, but not so much time that program effects are diluted or influenced by external factors such as participation in other programs or other environmental circumstances. You can improve upon the single group pre- and post-test design by additional measurement points post-intervention to gain a perspective on your program over time. </a:t>
            </a:r>
            <a:endParaRPr lang="en-US" altLang="en-US" u="sng" dirty="0"/>
          </a:p>
          <a:p>
            <a:pPr marL="171450" indent="-171450">
              <a:lnSpc>
                <a:spcPct val="90000"/>
              </a:lnSpc>
              <a:buFont typeface="Arial" panose="020B0604020202020204" pitchFamily="34" charset="0"/>
              <a:buChar char="•"/>
              <a:defRPr/>
            </a:pPr>
            <a:r>
              <a:rPr lang="en-US" altLang="en-US" u="sng" dirty="0"/>
              <a:t>Process:</a:t>
            </a:r>
            <a:r>
              <a:rPr lang="en-US" altLang="en-US" u="none" dirty="0"/>
              <a:t> </a:t>
            </a:r>
            <a:r>
              <a:rPr lang="en-US" altLang="en-US" dirty="0"/>
              <a:t>A process evaluation focuses on a program’s inputs, activities, and outputs. </a:t>
            </a:r>
          </a:p>
          <a:p>
            <a:pPr marL="628650" lvl="1" indent="-171450">
              <a:lnSpc>
                <a:spcPct val="90000"/>
              </a:lnSpc>
              <a:buFont typeface="Arial" panose="020B0604020202020204" pitchFamily="34" charset="0"/>
              <a:buChar char="•"/>
              <a:defRPr/>
            </a:pPr>
            <a:r>
              <a:rPr lang="en-US" altLang="en-US" dirty="0"/>
              <a:t>It can be used to document what a program is doing and to what extent and how consistently the program demonstrates fidelity to the program’s logic model. The results of a process evaluation are most often used to change or improve the program. Process evaluations are </a:t>
            </a:r>
            <a:r>
              <a:rPr lang="en-US" altLang="en-US" dirty="0">
                <a:cs typeface="Arial" charset="0"/>
              </a:rPr>
              <a:t>able to address research questions about why a project is or is not successful, which can be very helpful for program staff and stakeholders because the results are useful for improving program practices. </a:t>
            </a:r>
          </a:p>
          <a:p>
            <a:pPr marL="628650" lvl="1" indent="-171450">
              <a:lnSpc>
                <a:spcPct val="90000"/>
              </a:lnSpc>
              <a:buFont typeface="Arial" panose="020B0604020202020204" pitchFamily="34" charset="0"/>
              <a:buChar char="•"/>
              <a:defRPr/>
            </a:pPr>
            <a:r>
              <a:rPr lang="en-US" altLang="en-US" dirty="0">
                <a:cs typeface="Arial" charset="0"/>
              </a:rPr>
              <a:t>The collection of both qualitative and quantitative data through interviews, surveys, and program administrative data is usually preferred. Additionally, process evaluations mostly rely on simple descriptive statistics (means, frequencies, etc.) and do not require advanced statistical methods. </a:t>
            </a:r>
          </a:p>
          <a:p>
            <a:endParaRPr lang="en-US" dirty="0"/>
          </a:p>
          <a:p>
            <a:r>
              <a:rPr lang="en-US" dirty="0"/>
              <a:t>More information about evaluation designs can be found in the “Overview of Evaluation Designs” slides on the Evaluation Resources website. </a:t>
            </a:r>
          </a:p>
        </p:txBody>
      </p:sp>
    </p:spTree>
    <p:extLst>
      <p:ext uri="{BB962C8B-B14F-4D97-AF65-F5344CB8AC3E}">
        <p14:creationId xmlns:p14="http://schemas.microsoft.com/office/powerpoint/2010/main" val="1291955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21</a:t>
            </a:fld>
            <a:endParaRPr lang="en-US" dirty="0"/>
          </a:p>
        </p:txBody>
      </p:sp>
      <p:sp>
        <p:nvSpPr>
          <p:cNvPr id="6" name="Notes Placeholder 5">
            <a:extLst>
              <a:ext uri="{FF2B5EF4-FFF2-40B4-BE49-F238E27FC236}">
                <a16:creationId xmlns:a16="http://schemas.microsoft.com/office/drawing/2014/main" id="{D2210109-2254-94B6-8839-35FAF29AC249}"/>
              </a:ext>
            </a:extLst>
          </p:cNvPr>
          <p:cNvSpPr>
            <a:spLocks noGrp="1"/>
          </p:cNvSpPr>
          <p:nvPr>
            <p:ph type="body" sz="quarter" idx="3"/>
          </p:nvPr>
        </p:nvSpPr>
        <p:spPr/>
        <p:txBody>
          <a:bodyPr/>
          <a:lstStyle/>
          <a:p>
            <a:r>
              <a:rPr lang="en-US" u="sng" dirty="0"/>
              <a:t>Facilitator notes</a:t>
            </a:r>
            <a:r>
              <a:rPr lang="en-US" dirty="0"/>
              <a:t>: Now that you have presented and described the evaluation design and general framework and approach to your evaluation, there are several additional sections of an evaluation plan that require description, starting with your sampling methods.</a:t>
            </a:r>
          </a:p>
        </p:txBody>
      </p:sp>
    </p:spTree>
    <p:extLst>
      <p:ext uri="{BB962C8B-B14F-4D97-AF65-F5344CB8AC3E}">
        <p14:creationId xmlns:p14="http://schemas.microsoft.com/office/powerpoint/2010/main" val="3818869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22</a:t>
            </a:fld>
            <a:endParaRPr lang="en-US" dirty="0"/>
          </a:p>
        </p:txBody>
      </p:sp>
      <p:sp>
        <p:nvSpPr>
          <p:cNvPr id="6" name="Notes Placeholder 5">
            <a:extLst>
              <a:ext uri="{FF2B5EF4-FFF2-40B4-BE49-F238E27FC236}">
                <a16:creationId xmlns:a16="http://schemas.microsoft.com/office/drawing/2014/main" id="{BF623897-7C7A-A90B-7943-E87825CD3C0B}"/>
              </a:ext>
            </a:extLst>
          </p:cNvPr>
          <p:cNvSpPr>
            <a:spLocks noGrp="1"/>
          </p:cNvSpPr>
          <p:nvPr>
            <p:ph type="body" sz="quarter" idx="3"/>
          </p:nvPr>
        </p:nvSpPr>
        <p:spPr/>
        <p:txBody>
          <a:bodyPr/>
          <a:lstStyle/>
          <a:p>
            <a:pPr>
              <a:spcAft>
                <a:spcPts val="600"/>
              </a:spcAft>
            </a:pPr>
            <a:r>
              <a:rPr lang="en-US" u="sng" dirty="0"/>
              <a:t>Facilitator notes</a:t>
            </a:r>
            <a:r>
              <a:rPr lang="en-US" dirty="0"/>
              <a:t>: In the sampling methods section, t</a:t>
            </a:r>
            <a:r>
              <a:rPr lang="en-US" sz="2400" dirty="0"/>
              <a:t>he sample or the target population for each data source must be described, including: </a:t>
            </a:r>
          </a:p>
          <a:p>
            <a:pPr marL="800100" lvl="1" indent="-342900">
              <a:lnSpc>
                <a:spcPct val="100000"/>
              </a:lnSpc>
              <a:buFont typeface="Arial" panose="020B0604020202020204" pitchFamily="34" charset="0"/>
              <a:buChar char="•"/>
            </a:pPr>
            <a:r>
              <a:rPr lang="en-US" sz="2000" dirty="0"/>
              <a:t>Eligibility criteria that limits the sample or population, such as by participation level, site/location, age or grade level</a:t>
            </a:r>
          </a:p>
          <a:p>
            <a:pPr marL="800100" lvl="1" indent="-342900">
              <a:lnSpc>
                <a:spcPct val="100000"/>
              </a:lnSpc>
              <a:buFont typeface="Arial" panose="020B0604020202020204" pitchFamily="34" charset="0"/>
              <a:buChar char="•"/>
            </a:pPr>
            <a:r>
              <a:rPr lang="en-US" sz="2000" dirty="0"/>
              <a:t>Sampling procedures, for example, random sampling, purposeful sampling, or convenience sampling </a:t>
            </a:r>
          </a:p>
          <a:p>
            <a:pPr marL="800100" lvl="1" indent="-342900">
              <a:lnSpc>
                <a:spcPct val="100000"/>
              </a:lnSpc>
              <a:buFont typeface="Arial" panose="020B0604020202020204" pitchFamily="34" charset="0"/>
              <a:buChar char="•"/>
            </a:pPr>
            <a:r>
              <a:rPr lang="en-US" sz="2000" dirty="0"/>
              <a:t>The expected size of the sample or population. Please note that you must include an estimated number even if you plan to use the entire population. </a:t>
            </a:r>
          </a:p>
          <a:p>
            <a:pPr marL="800100" lvl="1" indent="-342900">
              <a:lnSpc>
                <a:spcPct val="100000"/>
              </a:lnSpc>
              <a:buFont typeface="Arial" panose="020B0604020202020204" pitchFamily="34" charset="0"/>
              <a:buChar char="•"/>
            </a:pPr>
            <a:r>
              <a:rPr lang="en-US" sz="2000" dirty="0"/>
              <a:t>And finally you should include a rationale or justification for the sample sizes. If you plan to use the entire population, for example, it may be as simple an explanation as this. If you plan to use a sample, explain how you chose the sample that you will be using and why. For ASN grantees, sample size justification is required for non-experimental and impact evaluation designs. For impact evaluation designs the justification is in the form of a power analysis, which is explained on the next slide. </a:t>
            </a:r>
          </a:p>
        </p:txBody>
      </p:sp>
    </p:spTree>
    <p:extLst>
      <p:ext uri="{BB962C8B-B14F-4D97-AF65-F5344CB8AC3E}">
        <p14:creationId xmlns:p14="http://schemas.microsoft.com/office/powerpoint/2010/main" val="248807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23</a:t>
            </a:fld>
            <a:endParaRPr lang="en-US" dirty="0"/>
          </a:p>
        </p:txBody>
      </p:sp>
      <p:sp>
        <p:nvSpPr>
          <p:cNvPr id="6" name="Notes Placeholder 5">
            <a:extLst>
              <a:ext uri="{FF2B5EF4-FFF2-40B4-BE49-F238E27FC236}">
                <a16:creationId xmlns:a16="http://schemas.microsoft.com/office/drawing/2014/main" id="{F72C5ECE-20E7-7B97-6CB1-98BC65E0E482}"/>
              </a:ext>
            </a:extLst>
          </p:cNvPr>
          <p:cNvSpPr>
            <a:spLocks noGrp="1"/>
          </p:cNvSpPr>
          <p:nvPr>
            <p:ph type="body" sz="quarter" idx="3"/>
          </p:nvPr>
        </p:nvSpPr>
        <p:spPr/>
        <p:txBody>
          <a:bodyPr/>
          <a:lstStyle/>
          <a:p>
            <a:pPr>
              <a:buSzPct val="100000"/>
            </a:pPr>
            <a:r>
              <a:rPr lang="en-US" u="sng" dirty="0"/>
              <a:t>Facilitator notes</a:t>
            </a:r>
            <a:r>
              <a:rPr lang="en-US" dirty="0"/>
              <a:t>: In some evaluations, especially impact evaluations, a power analysis is used to determine how large a sample is needed to make accurate and reliable statistical judgments about outcomes. </a:t>
            </a:r>
            <a:r>
              <a:rPr lang="en-US" sz="1400" dirty="0"/>
              <a:t>Power helps determine how large a sample size you need in order to obtain reliable evidence of program impacts. </a:t>
            </a:r>
            <a:r>
              <a:rPr lang="en-US" sz="2400" dirty="0">
                <a:cs typeface="Arial" panose="020B0604020202020204" pitchFamily="34" charset="0"/>
              </a:rPr>
              <a:t>It is recommended that a plan </a:t>
            </a:r>
            <a:r>
              <a:rPr lang="en-US" sz="2400" b="0" u="none" dirty="0">
                <a:cs typeface="Arial" panose="020B0604020202020204" pitchFamily="34" charset="0"/>
              </a:rPr>
              <a:t>include the results of a power analysis if </a:t>
            </a:r>
            <a:r>
              <a:rPr lang="en-US" sz="2000" b="0" u="none" dirty="0">
                <a:cs typeface="Arial" panose="020B0604020202020204" pitchFamily="34" charset="0"/>
              </a:rPr>
              <a:t>it</a:t>
            </a:r>
            <a:r>
              <a:rPr lang="en-US" sz="2000" dirty="0"/>
              <a:t> is an impact evaluation design (i.e., RCT or QED) or if your analysis involves statistical significance testing. For ASN grantees who are conducting an impact evaluation, their evaluation plan must include a power analysis</a:t>
            </a:r>
            <a:r>
              <a:rPr lang="en-US" sz="2000"/>
              <a:t>. </a:t>
            </a:r>
            <a:endParaRPr lang="en-US" b="1" dirty="0"/>
          </a:p>
        </p:txBody>
      </p:sp>
    </p:spTree>
    <p:extLst>
      <p:ext uri="{BB962C8B-B14F-4D97-AF65-F5344CB8AC3E}">
        <p14:creationId xmlns:p14="http://schemas.microsoft.com/office/powerpoint/2010/main" val="2098112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24</a:t>
            </a:fld>
            <a:endParaRPr lang="en-US" dirty="0"/>
          </a:p>
        </p:txBody>
      </p:sp>
      <p:sp>
        <p:nvSpPr>
          <p:cNvPr id="6" name="Notes Placeholder 5">
            <a:extLst>
              <a:ext uri="{FF2B5EF4-FFF2-40B4-BE49-F238E27FC236}">
                <a16:creationId xmlns:a16="http://schemas.microsoft.com/office/drawing/2014/main" id="{494FA3AA-1F48-465C-59C0-F6089621168E}"/>
              </a:ext>
            </a:extLst>
          </p:cNvPr>
          <p:cNvSpPr>
            <a:spLocks noGrp="1"/>
          </p:cNvSpPr>
          <p:nvPr>
            <p:ph type="body" sz="quarter" idx="3"/>
          </p:nvPr>
        </p:nvSpPr>
        <p:spPr/>
        <p:txBody>
          <a:bodyPr/>
          <a:lstStyle/>
          <a:p>
            <a:r>
              <a:rPr lang="en-US" u="sng" dirty="0"/>
              <a:t>Facilitator notes:</a:t>
            </a:r>
            <a:r>
              <a:rPr lang="en-US" dirty="0"/>
              <a:t> The next section of the evaluation plan covers the data collection procedures, data sources, and measurement tools. </a:t>
            </a:r>
          </a:p>
        </p:txBody>
      </p:sp>
    </p:spTree>
    <p:extLst>
      <p:ext uri="{BB962C8B-B14F-4D97-AF65-F5344CB8AC3E}">
        <p14:creationId xmlns:p14="http://schemas.microsoft.com/office/powerpoint/2010/main" val="989061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25</a:t>
            </a:fld>
            <a:endParaRPr lang="en-US" dirty="0"/>
          </a:p>
        </p:txBody>
      </p:sp>
      <p:sp>
        <p:nvSpPr>
          <p:cNvPr id="6" name="Notes Placeholder 5">
            <a:extLst>
              <a:ext uri="{FF2B5EF4-FFF2-40B4-BE49-F238E27FC236}">
                <a16:creationId xmlns:a16="http://schemas.microsoft.com/office/drawing/2014/main" id="{F038CCC5-E605-A077-24D5-071D2881A419}"/>
              </a:ext>
            </a:extLst>
          </p:cNvPr>
          <p:cNvSpPr>
            <a:spLocks noGrp="1"/>
          </p:cNvSpPr>
          <p:nvPr>
            <p:ph type="body" sz="quarter" idx="3"/>
          </p:nvPr>
        </p:nvSpPr>
        <p:spPr/>
        <p:txBody>
          <a:bodyPr/>
          <a:lstStyle/>
          <a:p>
            <a:pPr>
              <a:spcBef>
                <a:spcPct val="0"/>
              </a:spcBef>
            </a:pPr>
            <a:r>
              <a:rPr lang="en-US" altLang="en-US" u="sng" dirty="0"/>
              <a:t>Facilitator notes</a:t>
            </a:r>
            <a:r>
              <a:rPr lang="en-US" altLang="en-US" b="1" dirty="0"/>
              <a:t>: </a:t>
            </a:r>
            <a:r>
              <a:rPr lang="en-US" altLang="en-US" dirty="0"/>
              <a:t>This seventh section of your evaluation plan is really about the data you will collect or compile to answer each of the key evaluation questions that you’ve identified for your evaluation, keeping within the framework of your chosen evaluation design. In this section, it is important that you explain what data will be used in the study, how the data will be used, and how you plan to collect or compile the data. You want to be sure that the data collection methods you’re going that will help to generate accurate information about your program. </a:t>
            </a:r>
          </a:p>
          <a:p>
            <a:pPr>
              <a:spcBef>
                <a:spcPct val="0"/>
              </a:spcBef>
            </a:pPr>
            <a:endParaRPr lang="en-US" altLang="en-US" dirty="0"/>
          </a:p>
          <a:p>
            <a:pPr>
              <a:spcBef>
                <a:spcPct val="0"/>
              </a:spcBef>
            </a:pPr>
            <a:r>
              <a:rPr lang="en-US" altLang="en-US" dirty="0"/>
              <a:t>Key information to include in this section is listed here on the slide. More details on selecting and collecting data for your evaluation are available in the “Data Collection for Program Evaluation” slides on the Evaluation Resources web page.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If there are other activities that may affect how data are collected, you should include that detail here. One example would be information on obtaining Institutional Review Board (IRB) clearance, if that is deemed necessary for your evaluation. </a:t>
            </a:r>
            <a:r>
              <a:rPr lang="en-US" altLang="en-US" dirty="0"/>
              <a:t>IRBs are committees that review research protocols and other materials to ensure the rights, safety, and welfare of human subjects participating in studies. The IRB can certify that the rights of subjects will be protected, that any potential adverse effects on participants will be minimized, and the data will be securely managed and maintained. IRB clearance may be required by your agency leadership or funding source, so it is important to understand what is required before you begin to recruit study participants and collect data. An experienced evaluator should be aware of any IRB clearance requirements that will need to be fulfilled before data collection can begin.</a:t>
            </a:r>
          </a:p>
        </p:txBody>
      </p:sp>
    </p:spTree>
    <p:extLst>
      <p:ext uri="{BB962C8B-B14F-4D97-AF65-F5344CB8AC3E}">
        <p14:creationId xmlns:p14="http://schemas.microsoft.com/office/powerpoint/2010/main" val="625983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26</a:t>
            </a:fld>
            <a:endParaRPr lang="en-US" dirty="0"/>
          </a:p>
        </p:txBody>
      </p:sp>
      <p:sp>
        <p:nvSpPr>
          <p:cNvPr id="6" name="Notes Placeholder 5">
            <a:extLst>
              <a:ext uri="{FF2B5EF4-FFF2-40B4-BE49-F238E27FC236}">
                <a16:creationId xmlns:a16="http://schemas.microsoft.com/office/drawing/2014/main" id="{02390D40-632F-E488-B017-7FC3D0335274}"/>
              </a:ext>
            </a:extLst>
          </p:cNvPr>
          <p:cNvSpPr>
            <a:spLocks noGrp="1"/>
          </p:cNvSpPr>
          <p:nvPr>
            <p:ph type="body" sz="quarter" idx="3"/>
          </p:nvPr>
        </p:nvSpPr>
        <p:spPr/>
        <p:txBody>
          <a:bodyPr/>
          <a:lstStyle/>
          <a:p>
            <a:pPr defTabSz="465887">
              <a:spcBef>
                <a:spcPts val="0"/>
              </a:spcBef>
              <a:defRPr/>
            </a:pPr>
            <a:r>
              <a:rPr lang="en-US" u="sng" dirty="0"/>
              <a:t>Facilitator notes</a:t>
            </a:r>
            <a:r>
              <a:rPr lang="en-US" dirty="0"/>
              <a:t>: After data collection, the next section of your evaluation plan should describe the analytic techniques that will be used to analyze all of the data you plan to collect or compile for the evaluation. </a:t>
            </a:r>
          </a:p>
        </p:txBody>
      </p:sp>
    </p:spTree>
    <p:extLst>
      <p:ext uri="{BB962C8B-B14F-4D97-AF65-F5344CB8AC3E}">
        <p14:creationId xmlns:p14="http://schemas.microsoft.com/office/powerpoint/2010/main" val="2848312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27</a:t>
            </a:fld>
            <a:endParaRPr lang="en-US" dirty="0"/>
          </a:p>
        </p:txBody>
      </p:sp>
      <p:sp>
        <p:nvSpPr>
          <p:cNvPr id="6" name="Notes Placeholder 5">
            <a:extLst>
              <a:ext uri="{FF2B5EF4-FFF2-40B4-BE49-F238E27FC236}">
                <a16:creationId xmlns:a16="http://schemas.microsoft.com/office/drawing/2014/main" id="{CC822D36-D096-A64D-38A5-C0CF9ED62E2C}"/>
              </a:ext>
            </a:extLst>
          </p:cNvPr>
          <p:cNvSpPr>
            <a:spLocks noGrp="1"/>
          </p:cNvSpPr>
          <p:nvPr>
            <p:ph type="body" sz="quarter" idx="3"/>
          </p:nvPr>
        </p:nvSpPr>
        <p:spPr/>
        <p:txBody>
          <a:bodyPr/>
          <a:lstStyle/>
          <a:p>
            <a:pPr defTabSz="465887">
              <a:spcBef>
                <a:spcPts val="0"/>
              </a:spcBef>
              <a:defRPr/>
            </a:pPr>
            <a:r>
              <a:rPr lang="en-US" u="sng" dirty="0"/>
              <a:t>Facilitator notes</a:t>
            </a:r>
            <a:r>
              <a:rPr lang="en-US" dirty="0"/>
              <a:t>: Analytical techniques range from basic counts to content analysis to complicated inferential statistical analysis. Depending on the type of data you plan to collect, you might need to conduct quantitative analysis, qualitative analysis, or both. The analytic techniques that are selected should be based on and align with your evaluation questions, the selected evaluation design, and the type of data that will be collected. </a:t>
            </a:r>
          </a:p>
          <a:p>
            <a:pPr defTabSz="465887">
              <a:spcBef>
                <a:spcPts val="0"/>
              </a:spcBef>
              <a:defRPr/>
            </a:pPr>
            <a:endParaRPr lang="en-US" dirty="0"/>
          </a:p>
          <a:p>
            <a:pPr defTabSz="465887">
              <a:spcBef>
                <a:spcPts val="0"/>
              </a:spcBef>
              <a:defRPr/>
            </a:pPr>
            <a:r>
              <a:rPr lang="en-US" dirty="0"/>
              <a:t>For instance, non-experimental outcome designs and process evaluation designs could use a mixed methods approach, or collect both quantitative and qualitative data. The analytical techniques for these designs tend to be less complex. It is common for non-experimental outcome evaluations to employ simple descriptive statistics (comparing means or frequencies), Chi-square tests, or t-tests for analyzing the quantitative data collected. The qualitative data analysis, which is most common in process evaluation or used to complement quantitative data in non-experimental outcome designs, typically involved organizing and aggregating the data into themes that allow you to identify data trends. To ensure that qualitative data (such as from interviews or field observations) are amenable to analysis and systematically comparable, coding schemes are typically applied to the notes or data. Various approaches are used to interpret meaning or themes from the content of text data. It is important to note that anecdotes or what we sometimes refer to as “great stories” are not the same as qualitative data. Anecdotes – or personal accounts, thoughts, or feelings – collected in an ad hoc fashion cannot tell us whether any improvements occurred in an intervention because no measurements were established. </a:t>
            </a:r>
          </a:p>
        </p:txBody>
      </p:sp>
    </p:spTree>
    <p:extLst>
      <p:ext uri="{BB962C8B-B14F-4D97-AF65-F5344CB8AC3E}">
        <p14:creationId xmlns:p14="http://schemas.microsoft.com/office/powerpoint/2010/main" val="163002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28</a:t>
            </a:fld>
            <a:endParaRPr lang="en-US" dirty="0"/>
          </a:p>
        </p:txBody>
      </p:sp>
      <p:sp>
        <p:nvSpPr>
          <p:cNvPr id="6" name="Notes Placeholder 5">
            <a:extLst>
              <a:ext uri="{FF2B5EF4-FFF2-40B4-BE49-F238E27FC236}">
                <a16:creationId xmlns:a16="http://schemas.microsoft.com/office/drawing/2014/main" id="{B578A5B3-FE20-12B9-2EE3-FC0367ADE34F}"/>
              </a:ext>
            </a:extLst>
          </p:cNvPr>
          <p:cNvSpPr>
            <a:spLocks noGrp="1"/>
          </p:cNvSpPr>
          <p:nvPr>
            <p:ph type="body" sz="quarter" idx="3"/>
          </p:nvPr>
        </p:nvSpPr>
        <p:spPr/>
        <p:txBody>
          <a:bodyPr/>
          <a:lstStyle/>
          <a:p>
            <a:pPr defTabSz="465887">
              <a:spcBef>
                <a:spcPts val="0"/>
              </a:spcBef>
              <a:defRPr/>
            </a:pPr>
            <a:r>
              <a:rPr lang="en-US" u="sng" dirty="0"/>
              <a:t>Facilitator notes</a:t>
            </a:r>
            <a:r>
              <a:rPr lang="en-US" dirty="0"/>
              <a:t>: For impact designs, the statistical techniques tend to be more complex. These designs often require assessing baseline equivalency between the treatment and comparison groups (i.e., are the two groups similar enough at baseline) and could involve multivariate regression models, and other more complex analyses. Therefore, these designs and associated evaluation plans would require experienced evaluators to develop a plan for analysis. As mentioned before, quantitative analysis is generally the only way to provide evidence of program impact.</a:t>
            </a:r>
          </a:p>
          <a:p>
            <a:pPr defTabSz="465887">
              <a:spcBef>
                <a:spcPts val="0"/>
              </a:spcBef>
              <a:defRPr/>
            </a:pPr>
            <a:endParaRPr lang="en-US" dirty="0"/>
          </a:p>
          <a:p>
            <a:pPr defTabSz="465887">
              <a:spcBef>
                <a:spcPts val="0"/>
              </a:spcBef>
              <a:defRPr/>
            </a:pPr>
            <a:r>
              <a:rPr lang="en-US" dirty="0"/>
              <a:t>It is important to note that certain analytical techniques are not appropriate for these more rigorous designs. For instance, Chi-square tests and t-tests, which can be used in a non-experimental outcome evaluation, are not adequate for impact designs. </a:t>
            </a:r>
          </a:p>
        </p:txBody>
      </p:sp>
    </p:spTree>
    <p:extLst>
      <p:ext uri="{BB962C8B-B14F-4D97-AF65-F5344CB8AC3E}">
        <p14:creationId xmlns:p14="http://schemas.microsoft.com/office/powerpoint/2010/main" val="2361007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29</a:t>
            </a:fld>
            <a:endParaRPr lang="en-US" dirty="0"/>
          </a:p>
        </p:txBody>
      </p:sp>
      <p:sp>
        <p:nvSpPr>
          <p:cNvPr id="6" name="Notes Placeholder 5">
            <a:extLst>
              <a:ext uri="{FF2B5EF4-FFF2-40B4-BE49-F238E27FC236}">
                <a16:creationId xmlns:a16="http://schemas.microsoft.com/office/drawing/2014/main" id="{76083C4D-8620-C8DF-5A84-A0B8BB2FB10B}"/>
              </a:ext>
            </a:extLst>
          </p:cNvPr>
          <p:cNvSpPr>
            <a:spLocks noGrp="1"/>
          </p:cNvSpPr>
          <p:nvPr>
            <p:ph type="body" sz="quarter" idx="3"/>
          </p:nvPr>
        </p:nvSpPr>
        <p:spPr/>
        <p:txBody>
          <a:bodyPr/>
          <a:lstStyle/>
          <a:p>
            <a:r>
              <a:rPr lang="en-US" u="sng" dirty="0"/>
              <a:t>Facilitator notes:</a:t>
            </a:r>
            <a:r>
              <a:rPr lang="en-US" dirty="0"/>
              <a:t> Grantees will then be expected to describe the evaluator – internal or external – as well as their qualifications for carrying out the study. </a:t>
            </a:r>
          </a:p>
        </p:txBody>
      </p:sp>
    </p:spTree>
    <p:extLst>
      <p:ext uri="{BB962C8B-B14F-4D97-AF65-F5344CB8AC3E}">
        <p14:creationId xmlns:p14="http://schemas.microsoft.com/office/powerpoint/2010/main" val="5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a:t>
            </a:fld>
            <a:endParaRPr lang="en-US" dirty="0"/>
          </a:p>
        </p:txBody>
      </p:sp>
      <p:sp>
        <p:nvSpPr>
          <p:cNvPr id="6" name="Notes Placeholder 5">
            <a:extLst>
              <a:ext uri="{FF2B5EF4-FFF2-40B4-BE49-F238E27FC236}">
                <a16:creationId xmlns:a16="http://schemas.microsoft.com/office/drawing/2014/main" id="{835B0270-C888-6B0A-20F4-B96CA06E9C68}"/>
              </a:ext>
            </a:extLst>
          </p:cNvPr>
          <p:cNvSpPr>
            <a:spLocks noGrp="1"/>
          </p:cNvSpPr>
          <p:nvPr>
            <p:ph type="body" sz="quarter" idx="3"/>
          </p:nvPr>
        </p:nvSpPr>
        <p:spPr/>
        <p:txBody>
          <a:bodyPr/>
          <a:lstStyle/>
          <a:p>
            <a:pPr eaLnBrk="1" hangingPunct="1">
              <a:spcBef>
                <a:spcPct val="0"/>
              </a:spcBef>
              <a:defRPr/>
            </a:pPr>
            <a:r>
              <a:rPr lang="en-US" altLang="en-US" u="sng" dirty="0"/>
              <a:t>Facilitator notes</a:t>
            </a:r>
            <a:r>
              <a:rPr lang="en-US" altLang="en-US" dirty="0"/>
              <a:t>: An evaluation plan does the following:</a:t>
            </a:r>
          </a:p>
          <a:p>
            <a:pPr marL="0" indent="0" eaLnBrk="1" hangingPunct="1">
              <a:spcBef>
                <a:spcPct val="0"/>
              </a:spcBef>
              <a:buFont typeface="Arial" panose="020B0604020202020204" pitchFamily="34" charset="0"/>
              <a:buNone/>
              <a:defRPr/>
            </a:pPr>
            <a:endParaRPr lang="en-US" altLang="en-US" dirty="0"/>
          </a:p>
          <a:p>
            <a:pPr marL="171450" indent="-171450" eaLnBrk="1" hangingPunct="1">
              <a:spcBef>
                <a:spcPct val="0"/>
              </a:spcBef>
              <a:buFont typeface="Arial" panose="020B0604020202020204" pitchFamily="34" charset="0"/>
              <a:buChar char="•"/>
              <a:defRPr/>
            </a:pPr>
            <a:r>
              <a:rPr lang="en-US" altLang="en-US" dirty="0"/>
              <a:t>Details the program model being evaluated. Grantees should review their logic model and theory of change to determine which component or components of their program model they would like to evaluate. It is important to note that grantees do not need to evaluate every component of their program. Rather, you can evaluate one component or element of your program, and then focus on another element in a future evaluation.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t>Describes and justifies the evaluation approach selected. The plan should include information about why a certain design and approach was selected. For instance, if you are implementing a new program or activity to your program, a grantee may want to pursue a process evaluation to determine whether this new component is being implemented as intended. This justification would be included in the plan so that AmeriCorps and the evaluator understands why this design was selected.</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dirty="0"/>
              <a:t>Provides </a:t>
            </a:r>
            <a:r>
              <a:rPr lang="en-US" sz="1200" dirty="0"/>
              <a:t>instructions for the evaluation / a guide for each step of the evaluation process. </a:t>
            </a:r>
            <a:r>
              <a:rPr lang="en-US" altLang="en-US" dirty="0"/>
              <a:t>An evaluation is a written document that states the objectives of the evaluation, the research questions that will be answered, and how you plan to answer those questions. An evaluation plan in many ways is like a detailed instructional manual that captures the overall picture of what your evaluation will address and the evaluation steps and activities that are needed to successfully carry out the evaluation.  It is also important to understand that an evaluation plan should be thought of as a living document, such that it is continually updated as you make progress and finalize decisions about what your evaluation will entail. </a:t>
            </a:r>
            <a:r>
              <a:rPr lang="en-US" altLang="en-US" dirty="0">
                <a:ea typeface="Calibri" pitchFamily="34" charset="0"/>
                <a:cs typeface="Arial" charset="0"/>
              </a:rPr>
              <a:t>It is never too early to start your evaluation plan. While you may only be able to describe a few pieces of information at the beginning stages of the evaluation planning process, your plan should be a dynamic tool to help you establish your evaluation goals and objectives, organize your evaluation activities, and determine how the work will get done. </a:t>
            </a:r>
          </a:p>
          <a:p>
            <a:pPr marL="171450" indent="-171450" eaLnBrk="1" hangingPunct="1">
              <a:spcBef>
                <a:spcPct val="0"/>
              </a:spcBef>
              <a:buFont typeface="Arial" panose="020B0604020202020204" pitchFamily="34" charset="0"/>
              <a:buChar char="•"/>
              <a:defRPr/>
            </a:pPr>
            <a:endParaRPr lang="en-US" altLang="en-US" dirty="0">
              <a:ea typeface="Calibri" pitchFamily="34" charset="0"/>
              <a:cs typeface="Arial" charset="0"/>
            </a:endParaRPr>
          </a:p>
          <a:p>
            <a:pPr marL="0" indent="0" eaLnBrk="1" hangingPunct="1">
              <a:spcBef>
                <a:spcPct val="0"/>
              </a:spcBef>
              <a:buFont typeface="Arial" panose="020B0604020202020204" pitchFamily="34" charset="0"/>
              <a:buNone/>
              <a:defRPr/>
            </a:pPr>
            <a:r>
              <a:rPr lang="en-US" altLang="en-US" dirty="0">
                <a:ea typeface="Calibri" pitchFamily="34" charset="0"/>
                <a:cs typeface="Arial" charset="0"/>
              </a:rPr>
              <a:t>Additionally, as you may already know, re-compete grantees are required to submit a draft evaluation plan as part of their AmeriCorps application. The evaluation plan that is submitted at the time of application should provide sufficient detail on the evaluation objectives and study methods, as well as plans for identifying a qualified evaluator and an estimated budget. Grantees are then provided with feedback on how to obtain approval for their plan, which is needed within the first year of their grant cycle. Grantees can then work with an experienced evaluator, consultant, State Commission, or other staff familiar with evaluation to further develop and refine their evaluation plan post-award. Thus, it is important for grantee staff to engage an experienced evaluator (either an external evaluator or someone internally who has evaluation experience) early on after receiving their AmeriCorps award to ensure that the evaluator is involved in developing the evaluation plan from the start.</a:t>
            </a:r>
          </a:p>
          <a:p>
            <a:pPr eaLnBrk="1" hangingPunct="1">
              <a:spcBef>
                <a:spcPct val="0"/>
              </a:spcBef>
              <a:buFont typeface="Arial" panose="020B0604020202020204" pitchFamily="34" charset="0"/>
              <a:buNone/>
              <a:defRPr/>
            </a:pPr>
            <a:endParaRPr lang="en-US" altLang="en-US" dirty="0">
              <a:ea typeface="Calibri" pitchFamily="34" charset="0"/>
              <a:cs typeface="Arial" charset="0"/>
            </a:endParaRPr>
          </a:p>
          <a:p>
            <a:pPr eaLnBrk="1" hangingPunct="1">
              <a:spcBef>
                <a:spcPct val="0"/>
              </a:spcBef>
              <a:buFont typeface="Arial" panose="020B0604020202020204" pitchFamily="34" charset="0"/>
              <a:buNone/>
              <a:defRPr/>
            </a:pPr>
            <a:r>
              <a:rPr lang="en-US" altLang="en-US" dirty="0">
                <a:ea typeface="Calibri" pitchFamily="34" charset="0"/>
                <a:cs typeface="Arial" charset="0"/>
              </a:rPr>
              <a:t>This presentation covers what a well-written, fully developed evaluation plan should look like by the end of the first grant year of a re-compete AmeriCorps award.</a:t>
            </a:r>
          </a:p>
          <a:p>
            <a:endParaRPr lang="en-US" dirty="0"/>
          </a:p>
        </p:txBody>
      </p:sp>
    </p:spTree>
    <p:extLst>
      <p:ext uri="{BB962C8B-B14F-4D97-AF65-F5344CB8AC3E}">
        <p14:creationId xmlns:p14="http://schemas.microsoft.com/office/powerpoint/2010/main" val="895732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30</a:t>
            </a:fld>
            <a:endParaRPr lang="en-US" dirty="0"/>
          </a:p>
        </p:txBody>
      </p:sp>
      <p:sp>
        <p:nvSpPr>
          <p:cNvPr id="6" name="Notes Placeholder 5">
            <a:extLst>
              <a:ext uri="{FF2B5EF4-FFF2-40B4-BE49-F238E27FC236}">
                <a16:creationId xmlns:a16="http://schemas.microsoft.com/office/drawing/2014/main" id="{DDBAACC9-F9F2-0F56-1F31-797A61A1DD2A}"/>
              </a:ext>
            </a:extLst>
          </p:cNvPr>
          <p:cNvSpPr>
            <a:spLocks noGrp="1"/>
          </p:cNvSpPr>
          <p:nvPr>
            <p:ph type="body" sz="quarter" idx="3"/>
          </p:nvPr>
        </p:nvSpPr>
        <p:spPr/>
        <p:txBody>
          <a:bodyPr/>
          <a:lstStyle/>
          <a:p>
            <a:r>
              <a:rPr lang="en-US" sz="1200" u="sng" kern="1200" dirty="0">
                <a:solidFill>
                  <a:schemeClr val="tx1"/>
                </a:solidFill>
                <a:effectLst/>
                <a:latin typeface="+mn-lt"/>
                <a:ea typeface="+mn-ea"/>
                <a:cs typeface="+mn-cs"/>
              </a:rPr>
              <a:t>Facilitator notes:</a:t>
            </a:r>
            <a:r>
              <a:rPr lang="en-US" sz="1200" u="none" kern="1200" dirty="0">
                <a:solidFill>
                  <a:schemeClr val="tx1"/>
                </a:solidFill>
                <a:effectLst/>
                <a:latin typeface="+mn-lt"/>
                <a:ea typeface="+mn-ea"/>
                <a:cs typeface="+mn-cs"/>
              </a:rPr>
              <a:t> For this section, grantees should describe the type of evaluator they intend to use to carry out the evaluation – internal, or someone from the program or host organization, or external, or someone from an external entity such as a college, university, or other organization not associated with the program. </a:t>
            </a:r>
            <a:r>
              <a:rPr lang="en-US" sz="1200" kern="1200" dirty="0">
                <a:solidFill>
                  <a:schemeClr val="tx1"/>
                </a:solidFill>
                <a:effectLst/>
                <a:latin typeface="+mn-lt"/>
                <a:ea typeface="+mn-ea"/>
                <a:cs typeface="+mn-cs"/>
              </a:rPr>
              <a:t>Determining whether to use your own internal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staff or to rely on an external evaluator to complete an evaluation of your program is a critical decision that will need to be made early on in the planning phase of your evaluation. Generally speaking, the following are key considerations when determining whether to employ an external evaluator/team for an evaluation:</a:t>
            </a:r>
          </a:p>
          <a:p>
            <a:pPr marL="171450" indent="-171450">
              <a:buFontTx/>
              <a:buChar char="-"/>
            </a:pPr>
            <a:r>
              <a:rPr lang="en-US" sz="1200" b="1" dirty="0"/>
              <a:t>Expertise: </a:t>
            </a:r>
            <a:r>
              <a:rPr lang="en-US" sz="1200" baseline="0" dirty="0"/>
              <a:t>S</a:t>
            </a:r>
            <a:r>
              <a:rPr lang="en-US" sz="1200" b="0" i="0" kern="1200" dirty="0">
                <a:solidFill>
                  <a:schemeClr val="tx1"/>
                </a:solidFill>
                <a:effectLst/>
                <a:latin typeface="+mn-lt"/>
                <a:ea typeface="+mn-ea"/>
                <a:cs typeface="+mn-cs"/>
              </a:rPr>
              <a:t>ome programs may not have internal staff with the type of technical expertise required</a:t>
            </a:r>
            <a:r>
              <a:rPr lang="en-US" sz="1200" b="0" i="0" kern="1200" baseline="0" dirty="0">
                <a:solidFill>
                  <a:schemeClr val="tx1"/>
                </a:solidFill>
                <a:effectLst/>
                <a:latin typeface="+mn-lt"/>
                <a:ea typeface="+mn-ea"/>
                <a:cs typeface="+mn-cs"/>
              </a:rPr>
              <a:t> to conduct an evaluation.</a:t>
            </a:r>
            <a:r>
              <a:rPr lang="en-US" sz="1200" b="0" i="0" kern="1200" dirty="0">
                <a:solidFill>
                  <a:schemeClr val="tx1"/>
                </a:solidFill>
                <a:effectLst/>
                <a:latin typeface="+mn-lt"/>
                <a:ea typeface="+mn-ea"/>
                <a:cs typeface="+mn-cs"/>
              </a:rPr>
              <a:t> Therefore,</a:t>
            </a:r>
            <a:r>
              <a:rPr lang="en-US" sz="1200" b="0" i="0" kern="1200" baseline="0" dirty="0">
                <a:solidFill>
                  <a:schemeClr val="tx1"/>
                </a:solidFill>
                <a:effectLst/>
                <a:latin typeface="+mn-lt"/>
                <a:ea typeface="+mn-ea"/>
                <a:cs typeface="+mn-cs"/>
              </a:rPr>
              <a:t> depending on t</a:t>
            </a:r>
            <a:r>
              <a:rPr lang="en-US" sz="1200" dirty="0"/>
              <a:t>he scope and complexity</a:t>
            </a:r>
            <a:r>
              <a:rPr lang="en-US" sz="1200" baseline="0" dirty="0"/>
              <a:t> of the</a:t>
            </a:r>
            <a:r>
              <a:rPr lang="en-US" sz="1200" dirty="0"/>
              <a:t> evaluation, an individual</a:t>
            </a:r>
            <a:r>
              <a:rPr lang="en-US" sz="1200" baseline="0" dirty="0"/>
              <a:t> or </a:t>
            </a:r>
            <a:r>
              <a:rPr lang="en-US" sz="1200" dirty="0"/>
              <a:t>team who is external to the program may be needed</a:t>
            </a:r>
            <a:r>
              <a:rPr lang="en-US" sz="1200" b="0" i="0" kern="1200" dirty="0">
                <a:solidFill>
                  <a:schemeClr val="tx1"/>
                </a:solidFill>
                <a:effectLst/>
                <a:latin typeface="+mn-lt"/>
                <a:ea typeface="+mn-ea"/>
                <a:cs typeface="+mn-cs"/>
              </a:rPr>
              <a:t>. This is particularly the case for impact designs in which there are more rigorous analyses (e.g., power analysis, baseline equivalency testing, etc.). It is considered best practice to use an external evaluator for impact evaluations as it helps provide credibility to the study findings; it also helps reduce the likelihood of bias compared to when a program staff person conducts this evaluation. For AmeriCorps State and National grantees, however, large grantees receiving more than $500,000 annually, are required to use an external evaluator. </a:t>
            </a:r>
            <a:endParaRPr lang="en-US" sz="1200" b="0" kern="1200" dirty="0">
              <a:solidFill>
                <a:schemeClr val="tx1"/>
              </a:solidFill>
              <a:effectLst/>
              <a:latin typeface="+mn-lt"/>
              <a:ea typeface="+mn-ea"/>
              <a:cs typeface="+mn-cs"/>
            </a:endParaRP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Cost</a:t>
            </a:r>
            <a:r>
              <a:rPr lang="en-US" sz="1200" b="1" dirty="0"/>
              <a:t>:</a:t>
            </a:r>
            <a:r>
              <a:rPr lang="en-US" sz="1200" b="1" baseline="0" dirty="0"/>
              <a:t> </a:t>
            </a:r>
            <a:r>
              <a:rPr lang="en-US" sz="1200" dirty="0"/>
              <a:t>Both internal and external evaluations have cost implications. While</a:t>
            </a:r>
            <a:r>
              <a:rPr lang="en-US" sz="1200" baseline="0" dirty="0"/>
              <a:t> using internal program staff to complete an evaluation of your program may be less costly, it also adds to staff workload. It is important to consider this trade-off and whether staff have the capacity to take on additional work to carry out the evaluation activities. W</a:t>
            </a:r>
            <a:r>
              <a:rPr lang="en-US" sz="1200" kern="1200" dirty="0">
                <a:solidFill>
                  <a:schemeClr val="tx1"/>
                </a:solidFill>
                <a:effectLst/>
                <a:latin typeface="+mn-lt"/>
                <a:ea typeface="+mn-ea"/>
                <a:cs typeface="+mn-cs"/>
              </a:rPr>
              <a:t>here personnel resources are more scarce than funding, an external evaluator may be the better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Furthermore, the type of evaluator identified for the evaluation may depend </a:t>
            </a:r>
            <a:r>
              <a:rPr lang="en-US" sz="1200" b="0" kern="1200" dirty="0" err="1">
                <a:solidFill>
                  <a:schemeClr val="tx1"/>
                </a:solidFill>
                <a:effectLst/>
                <a:latin typeface="+mn-lt"/>
                <a:ea typeface="+mn-ea"/>
                <a:cs typeface="+mn-cs"/>
              </a:rPr>
              <a:t>on</a:t>
            </a:r>
            <a:r>
              <a:rPr lang="en-US" sz="1200" kern="1200" dirty="0" err="1">
                <a:solidFill>
                  <a:schemeClr val="tx1"/>
                </a:solidFill>
                <a:effectLst/>
                <a:latin typeface="+mn-lt"/>
                <a:ea typeface="+mn-ea"/>
                <a:cs typeface="+mn-cs"/>
              </a:rPr>
              <a:t>Funders</a:t>
            </a:r>
            <a:r>
              <a:rPr lang="en-US" sz="1200" kern="1200" baseline="0" dirty="0">
                <a:solidFill>
                  <a:schemeClr val="tx1"/>
                </a:solidFill>
                <a:effectLst/>
                <a:latin typeface="+mn-lt"/>
                <a:ea typeface="+mn-ea"/>
                <a:cs typeface="+mn-cs"/>
              </a:rPr>
              <a:t> may require that the programs they fund </a:t>
            </a:r>
            <a:r>
              <a:rPr lang="en-US" sz="1200" baseline="0" dirty="0"/>
              <a:t>conduct an external evaluation to ensure objectivity in the evaluation’s results. </a:t>
            </a:r>
            <a:r>
              <a:rPr lang="en-US" sz="1200" kern="1200" dirty="0">
                <a:solidFill>
                  <a:schemeClr val="tx1"/>
                </a:solidFill>
                <a:effectLst/>
                <a:latin typeface="+mn-lt"/>
                <a:ea typeface="+mn-ea"/>
                <a:cs typeface="+mn-cs"/>
              </a:rPr>
              <a:t>For example, as you</a:t>
            </a:r>
            <a:r>
              <a:rPr lang="en-US" sz="1200" kern="1200" baseline="0" dirty="0">
                <a:solidFill>
                  <a:schemeClr val="tx1"/>
                </a:solidFill>
                <a:effectLst/>
                <a:latin typeface="+mn-lt"/>
                <a:ea typeface="+mn-ea"/>
                <a:cs typeface="+mn-cs"/>
              </a:rPr>
              <a:t> may already know, </a:t>
            </a:r>
            <a:r>
              <a:rPr lang="en-US" sz="1200" kern="1200" dirty="0">
                <a:solidFill>
                  <a:schemeClr val="tx1"/>
                </a:solidFill>
                <a:effectLst/>
                <a:latin typeface="+mn-lt"/>
                <a:ea typeface="+mn-ea"/>
                <a:cs typeface="+mn-cs"/>
              </a:rPr>
              <a:t>AmeriCorps grantees receiving annual funds of less than $500,000 are NOT required to conduct an external evaluation. However, AmeriCorps grantees receiving annual funds of $500,000 or more are required to conduct an external evaluation.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information about external evaluators can be found in the “Managing External Evaluations” slides on the Evaluation Resources page. </a:t>
            </a:r>
          </a:p>
        </p:txBody>
      </p:sp>
    </p:spTree>
    <p:extLst>
      <p:ext uri="{BB962C8B-B14F-4D97-AF65-F5344CB8AC3E}">
        <p14:creationId xmlns:p14="http://schemas.microsoft.com/office/powerpoint/2010/main" val="1481752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31</a:t>
            </a:fld>
            <a:endParaRPr lang="en-US" dirty="0"/>
          </a:p>
        </p:txBody>
      </p:sp>
      <p:sp>
        <p:nvSpPr>
          <p:cNvPr id="6" name="Notes Placeholder 5">
            <a:extLst>
              <a:ext uri="{FF2B5EF4-FFF2-40B4-BE49-F238E27FC236}">
                <a16:creationId xmlns:a16="http://schemas.microsoft.com/office/drawing/2014/main" id="{5556BE9E-5F1F-E704-1281-9EF043C0BD4F}"/>
              </a:ext>
            </a:extLst>
          </p:cNvPr>
          <p:cNvSpPr>
            <a:spLocks noGrp="1"/>
          </p:cNvSpPr>
          <p:nvPr>
            <p:ph type="body" sz="quarter" idx="3"/>
          </p:nvPr>
        </p:nvSpPr>
        <p:spPr/>
        <p:txBody>
          <a:bodyPr/>
          <a:lstStyle/>
          <a:p>
            <a:r>
              <a:rPr lang="en-US" u="sng" dirty="0"/>
              <a:t>Facilitator notes: </a:t>
            </a:r>
            <a:r>
              <a:rPr lang="en-US" dirty="0"/>
              <a:t>The final two sections of the evaluation plan are the timeline and budget. While some level of specificity is necessary for the timeline (i.e., ensure that major activities are outlines, and the month and year of each of those activities are captured), the budget section could be a simple line detailing the overall cost (e.g., $5,000 for the entire evaluation, or in-kind resources will be used to fund this study) or more detailed with information about costs per year or activity. However, this level of detail is not necessary for the budget section. </a:t>
            </a:r>
          </a:p>
        </p:txBody>
      </p:sp>
    </p:spTree>
    <p:extLst>
      <p:ext uri="{BB962C8B-B14F-4D97-AF65-F5344CB8AC3E}">
        <p14:creationId xmlns:p14="http://schemas.microsoft.com/office/powerpoint/2010/main" val="95792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32</a:t>
            </a:fld>
            <a:endParaRPr lang="en-US" dirty="0"/>
          </a:p>
        </p:txBody>
      </p:sp>
      <p:sp>
        <p:nvSpPr>
          <p:cNvPr id="6" name="Notes Placeholder 5">
            <a:extLst>
              <a:ext uri="{FF2B5EF4-FFF2-40B4-BE49-F238E27FC236}">
                <a16:creationId xmlns:a16="http://schemas.microsoft.com/office/drawing/2014/main" id="{3B8B6CB3-69B8-2358-4ACB-7ACE7CD314FE}"/>
              </a:ext>
            </a:extLst>
          </p:cNvPr>
          <p:cNvSpPr>
            <a:spLocks noGrp="1"/>
          </p:cNvSpPr>
          <p:nvPr>
            <p:ph type="body" sz="quarter" idx="3"/>
          </p:nvPr>
        </p:nvSpPr>
        <p:spPr/>
        <p:txBody>
          <a:bodyPr/>
          <a:lstStyle/>
          <a:p>
            <a:r>
              <a:rPr lang="en-US" altLang="en-US" u="sng" dirty="0"/>
              <a:t>Facilitator notes</a:t>
            </a:r>
            <a:r>
              <a:rPr lang="en-US" altLang="en-US" dirty="0"/>
              <a:t>: As noted on the previous slide, your evaluation plan should include a detailed timeline of when you expect to carry out each of your key evaluation activities specified in your plan. You may find it helpful to lay out a more detailed timeline that lists each of your key evaluation activities and maps out when you expect the activity to start and end and who is responsible for carrying out the activity for added accountability. Importantly, the timeline provides AmeriCorps and your evaluator, if needed or required, an idea for when which activity will be completed and that enough time is set aside for analysis and reporting. AmeriCorps grantees should ensure that the timeline clearly shows that the evaluation report will be completed prior to the next grant cycle. Even though an AmeriCorps State and National grantee operate on a three-year grant cycle, the evaluation needs be completed at the beginning of the third grant cycle and the report is included as part of the application that is submitted for the next grant cycle. </a:t>
            </a:r>
          </a:p>
          <a:p>
            <a:endParaRPr lang="en-US" altLang="en-US" dirty="0">
              <a:cs typeface="Arial" panose="020B0604020202020204" pitchFamily="34" charset="0"/>
            </a:endParaRPr>
          </a:p>
          <a:p>
            <a:r>
              <a:rPr lang="en-US" altLang="en-US" dirty="0">
                <a:cs typeface="Arial" panose="020B0604020202020204" pitchFamily="34" charset="0"/>
              </a:rPr>
              <a:t>An estimated budget for your evaluation also should be included in your plan. </a:t>
            </a:r>
            <a:r>
              <a:rPr lang="en-US" altLang="en-US" dirty="0"/>
              <a:t>The cost of evaluations varies widely and will depend on the type of study design, the size of the study, the level of expertise and experience of the evaluator, and data collection expenses. Other common considerations for creating a program evaluation budget are: staff time; materials, equipment, and supplies; travel costs; and data collection. With respect to this last item, evaluations involving more primary data collection tend to be more expensive than those that rely on existing internal program records or external data sources. This is not a comprehensive list of cost consideration. Depending on the program to be evaluated and/or the actual evaluation activities, there may be additional expenses required. </a:t>
            </a:r>
          </a:p>
          <a:p>
            <a:endParaRPr lang="en-US" altLang="en-US" dirty="0">
              <a:cs typeface="Arial" panose="020B0604020202020204" pitchFamily="34" charset="0"/>
            </a:endParaRPr>
          </a:p>
          <a:p>
            <a:endParaRPr lang="en-US" dirty="0"/>
          </a:p>
        </p:txBody>
      </p:sp>
    </p:spTree>
    <p:extLst>
      <p:ext uri="{BB962C8B-B14F-4D97-AF65-F5344CB8AC3E}">
        <p14:creationId xmlns:p14="http://schemas.microsoft.com/office/powerpoint/2010/main" val="297040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33</a:t>
            </a:fld>
            <a:endParaRPr lang="en-US" dirty="0"/>
          </a:p>
        </p:txBody>
      </p:sp>
      <p:sp>
        <p:nvSpPr>
          <p:cNvPr id="6" name="Notes Placeholder 5">
            <a:extLst>
              <a:ext uri="{FF2B5EF4-FFF2-40B4-BE49-F238E27FC236}">
                <a16:creationId xmlns:a16="http://schemas.microsoft.com/office/drawing/2014/main" id="{6FD97691-3A0A-C8FE-6D19-A618D8A0E90C}"/>
              </a:ext>
            </a:extLst>
          </p:cNvPr>
          <p:cNvSpPr>
            <a:spLocks noGrp="1"/>
          </p:cNvSpPr>
          <p:nvPr>
            <p:ph type="body" sz="quarter" idx="3"/>
          </p:nvPr>
        </p:nvSpPr>
        <p:spPr/>
        <p:txBody>
          <a:bodyPr/>
          <a:lstStyle/>
          <a:p>
            <a:pPr>
              <a:spcBef>
                <a:spcPts val="0"/>
              </a:spcBef>
              <a:defRPr/>
            </a:pPr>
            <a:r>
              <a:rPr lang="en-US" u="sng" dirty="0"/>
              <a:t>Facilitator notes</a:t>
            </a:r>
            <a:r>
              <a:rPr lang="en-US" dirty="0"/>
              <a:t>: As we conclude today’s presentation, we’ve highlighted some general guidelines to keep in mind as you work to develop and use your evaluation plan:</a:t>
            </a:r>
          </a:p>
          <a:p>
            <a:pPr marL="171450" indent="-171450">
              <a:spcBef>
                <a:spcPts val="0"/>
              </a:spcBef>
              <a:buFontTx/>
              <a:buChar char="-"/>
              <a:defRPr/>
            </a:pPr>
            <a:r>
              <a:rPr lang="en-US" dirty="0"/>
              <a:t>Know what type of evaluation you must complete based on the average level of funding you receive from AmeriCorps – i.e., small grantees have flexibility in the design they can pursue, whereas large grantees are generally expected to conduct an impact evaluation. However, the AEA options allow large to pursue other designs should they face any particular changes conducting an impact evaluation. </a:t>
            </a:r>
          </a:p>
          <a:p>
            <a:pPr marL="171450" indent="-171450">
              <a:spcBef>
                <a:spcPts val="0"/>
              </a:spcBef>
              <a:buFontTx/>
              <a:buChar char="-"/>
              <a:defRPr/>
            </a:pPr>
            <a:r>
              <a:rPr lang="en-US" dirty="0"/>
              <a:t>Fully describe each component of your evaluation plan, and ensure that each are in alignment. For instance, if proposing a process evaluation, the research questions should be appropriate for that design (e.g., focusing on whether the program is being implemented with fidelity, identifying challenges and facilitators, etc.). Details on what is expected for the evaluation plan and each component are available in the NOFO as well as the evaluation plan template, both of which are available on the Funding Opportunity Page of the AmeriCorps website. </a:t>
            </a:r>
          </a:p>
          <a:p>
            <a:endParaRPr lang="en-US" dirty="0"/>
          </a:p>
        </p:txBody>
      </p:sp>
    </p:spTree>
    <p:extLst>
      <p:ext uri="{BB962C8B-B14F-4D97-AF65-F5344CB8AC3E}">
        <p14:creationId xmlns:p14="http://schemas.microsoft.com/office/powerpoint/2010/main" val="150664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34</a:t>
            </a:fld>
            <a:endParaRPr lang="en-US" dirty="0"/>
          </a:p>
        </p:txBody>
      </p:sp>
      <p:sp>
        <p:nvSpPr>
          <p:cNvPr id="6" name="Notes Placeholder 5">
            <a:extLst>
              <a:ext uri="{FF2B5EF4-FFF2-40B4-BE49-F238E27FC236}">
                <a16:creationId xmlns:a16="http://schemas.microsoft.com/office/drawing/2014/main" id="{48D61F5D-9F60-A976-2E2D-0DCB3C110960}"/>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Here we provide a list of internal resources</a:t>
            </a:r>
            <a:r>
              <a:rPr lang="en-US" baseline="0" dirty="0"/>
              <a:t> available to all AmeriCorps programs and grantees. </a:t>
            </a:r>
            <a:endParaRPr lang="en-US" dirty="0"/>
          </a:p>
          <a:p>
            <a:endParaRPr lang="en-US" dirty="0"/>
          </a:p>
        </p:txBody>
      </p:sp>
    </p:spTree>
    <p:extLst>
      <p:ext uri="{BB962C8B-B14F-4D97-AF65-F5344CB8AC3E}">
        <p14:creationId xmlns:p14="http://schemas.microsoft.com/office/powerpoint/2010/main" val="471057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35</a:t>
            </a:fld>
            <a:endParaRPr lang="en-US" dirty="0"/>
          </a:p>
        </p:txBody>
      </p:sp>
      <p:sp>
        <p:nvSpPr>
          <p:cNvPr id="6" name="Notes Placeholder 5">
            <a:extLst>
              <a:ext uri="{FF2B5EF4-FFF2-40B4-BE49-F238E27FC236}">
                <a16:creationId xmlns:a16="http://schemas.microsoft.com/office/drawing/2014/main" id="{6C280A97-1F9E-B1E7-F31E-0B2BBA3D2B29}"/>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Here are additional internal resources that can be accessed. </a:t>
            </a:r>
          </a:p>
          <a:p>
            <a:endParaRPr lang="en-US" dirty="0"/>
          </a:p>
        </p:txBody>
      </p:sp>
    </p:spTree>
    <p:extLst>
      <p:ext uri="{BB962C8B-B14F-4D97-AF65-F5344CB8AC3E}">
        <p14:creationId xmlns:p14="http://schemas.microsoft.com/office/powerpoint/2010/main" val="2383145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36</a:t>
            </a:fld>
            <a:endParaRPr lang="en-US" dirty="0"/>
          </a:p>
        </p:txBody>
      </p:sp>
      <p:sp>
        <p:nvSpPr>
          <p:cNvPr id="6" name="Notes Placeholder 5">
            <a:extLst>
              <a:ext uri="{FF2B5EF4-FFF2-40B4-BE49-F238E27FC236}">
                <a16:creationId xmlns:a16="http://schemas.microsoft.com/office/drawing/2014/main" id="{D21599DE-0951-E2CE-4C68-88B24E6E8EFF}"/>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In addition to what is available through the AmeriCorps site and staff, you may also attain more information from your external evaluator, if relevant, or through the American Evaluation Association, which includes helpful links and materials about evaluation generally, and is not specific to AmeriCorps. </a:t>
            </a:r>
          </a:p>
          <a:p>
            <a:endParaRPr lang="en-US" dirty="0"/>
          </a:p>
        </p:txBody>
      </p:sp>
    </p:spTree>
    <p:extLst>
      <p:ext uri="{BB962C8B-B14F-4D97-AF65-F5344CB8AC3E}">
        <p14:creationId xmlns:p14="http://schemas.microsoft.com/office/powerpoint/2010/main" val="3394348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Does</a:t>
            </a:r>
            <a:r>
              <a:rPr lang="en-US" baseline="0" dirty="0"/>
              <a:t> anyone have any questions?</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37</a:t>
            </a:fld>
            <a:endParaRPr lang="en-US"/>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4</a:t>
            </a:fld>
            <a:endParaRPr lang="en-US" dirty="0"/>
          </a:p>
        </p:txBody>
      </p:sp>
      <p:sp>
        <p:nvSpPr>
          <p:cNvPr id="6" name="Notes Placeholder 5">
            <a:extLst>
              <a:ext uri="{FF2B5EF4-FFF2-40B4-BE49-F238E27FC236}">
                <a16:creationId xmlns:a16="http://schemas.microsoft.com/office/drawing/2014/main" id="{96F6B63F-0799-7066-6C8E-41285B1F7E6F}"/>
              </a:ext>
            </a:extLst>
          </p:cNvPr>
          <p:cNvSpPr>
            <a:spLocks noGrp="1"/>
          </p:cNvSpPr>
          <p:nvPr>
            <p:ph type="body" sz="quarter" idx="3"/>
          </p:nvPr>
        </p:nvSpPr>
        <p:spPr/>
        <p:txBody>
          <a:bodyPr/>
          <a:lstStyle/>
          <a:p>
            <a:pPr marL="0" marR="0">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Facilitator notes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are many reasons for developing a written evaluation plan. In addition to being a requirement for competitive AmeriCorps State and National (ASN) grantees in their second grant cycle, evaluation plans serve an important purpose. An evaluation plan:</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Helps decide what information is needed to address the evaluation objectives</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Helps identify the method or methods for getting the needed information and how to analyze it. It can also help you identify potential challenges for approaching the evaluation and how you may be able to address those challenges (e.g., what existing data sources can be used for the evaluation or are the resources available to carry out the type of evaluation we want to pursue).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Helps determine a reasonable and realistic timeline for the evaluation. Having a detailed plan can lead to better efficiency in approaching each evaluation activities and maximizes your ability to successfully achieve your evaluation objectives.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Creates a shared understanding of the purpose and use of evaluation results for program stakeholders (e.g., funder, staff, other organizations, community members), grantee staff, and external evaluator(s), if applicable. While an evaluation plan is not a formal contract, it is an opportunity for the grantee to clarify their expectations. </a:t>
            </a:r>
          </a:p>
          <a:p>
            <a:endParaRPr lang="en-US" dirty="0"/>
          </a:p>
        </p:txBody>
      </p:sp>
    </p:spTree>
    <p:extLst>
      <p:ext uri="{BB962C8B-B14F-4D97-AF65-F5344CB8AC3E}">
        <p14:creationId xmlns:p14="http://schemas.microsoft.com/office/powerpoint/2010/main" val="94265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Facilitator notes: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Depending on the size of the grantee, which is determined by the estimated funding level they receive on an annual basis from AmeriCorps, there are different evaluation expectations or requirements. On this slide, we demonstrate the similarities and differences between these requirements for small grantees (receive less than $500,000 on average per year) and large grantees (receive more than $500,000 on average per year). </a:t>
            </a:r>
          </a:p>
          <a:p>
            <a:pPr marL="0" marR="0">
              <a:lnSpc>
                <a:spcPct val="107000"/>
              </a:lnSpc>
              <a:spcBef>
                <a:spcPts val="0"/>
              </a:spcBef>
              <a:spcAft>
                <a:spcPts val="800"/>
              </a:spcAft>
            </a:pPr>
            <a:endParaRPr lang="en-US" sz="1800" kern="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As noted earlier, ASN grantees are required to conduct an evaluation beginning with their second competitive grant cycle. This is expected of all grantees, regardless of size. Additionally, all competitive grantees must have an approved plan by the end of their first grant cycle. This is typically the August of that year. For instance, if you are a grantee that was awarded a grant in 2023, you would have until August 2024 to obtain an approved plan. This timeline may be sooner for State Commission sub-grantees depending on any additional requirements set forth by their Commission.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 differences emerge when it comes to the evaluation design requirements and the evaluator type. Small grantees have more flexibility in their design choice, and can propose a process, non-experimental outcome evaluation, or even an impact evaluation (a quasi-experimental design, or QED, or a randomized control trial, or RCT). Large grantees, on the other hand, are generally required to conduct an impact evaluation.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For the evaluator requirements, small grantees can either use an internal evaluator or an external evaluator, but large grantees are required to use an external evaluator. However, large grantees may be able to obtain exemption from these requirements, but this requires a submission of an alternative evaluation approach (AEA) justification form.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5</a:t>
            </a:fld>
            <a:endParaRPr lang="en-US"/>
          </a:p>
        </p:txBody>
      </p:sp>
    </p:spTree>
    <p:extLst>
      <p:ext uri="{BB962C8B-B14F-4D97-AF65-F5344CB8AC3E}">
        <p14:creationId xmlns:p14="http://schemas.microsoft.com/office/powerpoint/2010/main" val="178945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sng" kern="0" dirty="0">
                <a:effectLst/>
                <a:latin typeface="Calibri" panose="020F0502020204030204" pitchFamily="34" charset="0"/>
                <a:ea typeface="Calibri" panose="020F0502020204030204" pitchFamily="34" charset="0"/>
                <a:cs typeface="Times New Roman" panose="02020603050405020304" pitchFamily="18" charset="0"/>
              </a:rPr>
              <a:t>Facilitator notes:</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On these next two slides, we will discuss the different AEA options available to large, as well as small, grantees. The AEA options allow grantees to pursue a different design (for large grantees only) or extend the timeline of their evaluation (for both large and small grantees). These options include, from easiest to hardest to achieve: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Funding Threshold:</a:t>
            </a:r>
            <a:r>
              <a:rPr lang="en-US" sz="1800" dirty="0">
                <a:effectLst/>
                <a:latin typeface="Calibri" panose="020F0502020204030204" pitchFamily="34" charset="0"/>
                <a:ea typeface="Calibri" panose="020F0502020204030204" pitchFamily="34" charset="0"/>
                <a:cs typeface="Times New Roman" panose="02020603050405020304" pitchFamily="18" charset="0"/>
              </a:rPr>
              <a:t> Large grantees may request this option if the total awarded federal share of their budget averages under $1 million per year for the full life of the grant. An external evaluator is NOT required for completing a new evaluation. </a:t>
            </a:r>
          </a:p>
          <a:p>
            <a:pPr marL="342900" marR="0" lvl="0" indent="-342900">
              <a:lnSpc>
                <a:spcPct val="115000"/>
              </a:lnSpc>
              <a:spcBef>
                <a:spcPts val="0"/>
              </a:spcBef>
              <a:spcAft>
                <a:spcPts val="0"/>
              </a:spcAft>
              <a:buFont typeface="Symbol" panose="05050102010706020507" pitchFamily="18" charset="2"/>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Previous Impact Evaluation: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Large grantees that conducted a previous impact evaluation of the same program that achieved a Moderate or Strong evidence rating may qualify for this exemption. An external evaluator would still be required for completing a new evaluation. </a:t>
            </a:r>
          </a:p>
          <a:p>
            <a:pPr marL="342900" marR="0" lvl="0" indent="-342900">
              <a:lnSpc>
                <a:spcPct val="115000"/>
              </a:lnSpc>
              <a:spcBef>
                <a:spcPts val="0"/>
              </a:spcBef>
              <a:spcAft>
                <a:spcPts val="0"/>
              </a:spcAft>
              <a:buFont typeface="Symbol" panose="05050102010706020507" pitchFamily="18" charset="2"/>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AmeriCorps National Evaluation: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option may be requested by large or small grantees that are participating in an AmeriCorps evaluation (i.e., bundled evaluation or Return on Investment) that will not be completed during the current grant cycle and for which findings will not be available until a later date. Grantees may also request this option if the design of the AmeriCorps evaluation does not fulfill the evaluation requirements for a large grantee. </a:t>
            </a: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6</a:t>
            </a:fld>
            <a:endParaRPr lang="en-US"/>
          </a:p>
        </p:txBody>
      </p:sp>
    </p:spTree>
    <p:extLst>
      <p:ext uri="{BB962C8B-B14F-4D97-AF65-F5344CB8AC3E}">
        <p14:creationId xmlns:p14="http://schemas.microsoft.com/office/powerpoint/2010/main" val="367324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Facilitator notes:</a:t>
            </a:r>
            <a:r>
              <a:rPr lang="en-US" sz="1200" u="none" dirty="0">
                <a:effectLst/>
                <a:latin typeface="Calibri" panose="020F0502020204030204" pitchFamily="34" charset="0"/>
                <a:ea typeface="Calibri" panose="020F0502020204030204" pitchFamily="34" charset="0"/>
                <a:cs typeface="Times New Roman" panose="02020603050405020304" pitchFamily="18" charset="0"/>
              </a:rPr>
              <a:t> AEA options continued.</a:t>
            </a: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Program Structure: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option may be requested if a large grantee can demonstrate insurmountable challenges to forming a comparison group, or it is not developmentally appropriate to conduct an impact evaluation due to significant changes to the program design. An external evaluator would still be required for completing a new evaluation.</a:t>
            </a:r>
          </a:p>
          <a:p>
            <a:pPr marL="342900" marR="0" lvl="0" indent="-342900">
              <a:lnSpc>
                <a:spcPct val="115000"/>
              </a:lnSpc>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Replication: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Large grantees may request this option if they are implementing an evidence-based intervention (i.e., rigorously evaluated through an impact study, and the study obtained a Moderate or Strong evidence rating) with fidelity in a new setting. An external evaluator would still be required for completing a new evaluation.</a:t>
            </a:r>
          </a:p>
          <a:p>
            <a:pPr marL="342900" marR="0" lvl="0" indent="-342900">
              <a:lnSpc>
                <a:spcPct val="115000"/>
              </a:lnSpc>
              <a:spcBef>
                <a:spcPts val="0"/>
              </a:spcBef>
              <a:spcAft>
                <a:spcPts val="100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Timing: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Lastly, large or small grantees may request an AEA for timing if they anticipate that their evaluation will not be completed by the end of the current grant cycle. While this may allow grantees to extend the evaluation period, there are two important pieces that grantees should consider before pursuing this option: 1) grantees will be required to submit an implementation report with their next application submission, in lieu of an evaluation report, detailing the progress they’ve made to date on the evaluation; and 2) once the evaluation report is completed, it will not be considered for evidence review until their next grant cycle. That is, if a grantee is recompeting in 2024 and their evaluation report from their previous grant cycle will not be ready until August 2024, past the timeline for the application period, that report would not be available for evidence review until the next application cycle in 2027. Therefore, grantees should work with their AmeriCorps Portfolio Manager and/or State Commission before making this decision.   </a:t>
            </a:r>
          </a:p>
          <a:p>
            <a:pPr marL="0" marR="0">
              <a:lnSpc>
                <a:spcPct val="107000"/>
              </a:lnSpc>
              <a:spcBef>
                <a:spcPts val="0"/>
              </a:spcBef>
              <a:spcAft>
                <a:spcPts val="800"/>
              </a:spcAft>
            </a:pPr>
            <a:endParaRPr lang="en-US" sz="1200" kern="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a:effectLst/>
                <a:latin typeface="Calibri" panose="020F0502020204030204" pitchFamily="34" charset="0"/>
                <a:ea typeface="Calibri" panose="020F0502020204030204" pitchFamily="34" charset="0"/>
                <a:cs typeface="Times New Roman" panose="02020603050405020304" pitchFamily="18" charset="0"/>
              </a:rPr>
              <a:t>More information on the AEA guidance and the request form, which grantees are required to use when pursuing this route, can be found in the Resources for Direct Grantees section. Select the “Evaluate my program” action, then find the tile with the heading “Alternative Evaluation Approach Guidance” and “Alternative Evaluation Approach Request Form.” Links to these specific resources are also available at the end of this presentation.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DD49445-AB42-5F40-8FC0-3094745C6D48}" type="slidenum">
              <a:rPr lang="en-US" smtClean="0"/>
              <a:t>7</a:t>
            </a:fld>
            <a:endParaRPr lang="en-US"/>
          </a:p>
        </p:txBody>
      </p:sp>
    </p:spTree>
    <p:extLst>
      <p:ext uri="{BB962C8B-B14F-4D97-AF65-F5344CB8AC3E}">
        <p14:creationId xmlns:p14="http://schemas.microsoft.com/office/powerpoint/2010/main" val="211604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8</a:t>
            </a:fld>
            <a:endParaRPr lang="en-US" dirty="0"/>
          </a:p>
        </p:txBody>
      </p:sp>
      <p:sp>
        <p:nvSpPr>
          <p:cNvPr id="6" name="Notes Placeholder 5">
            <a:extLst>
              <a:ext uri="{FF2B5EF4-FFF2-40B4-BE49-F238E27FC236}">
                <a16:creationId xmlns:a16="http://schemas.microsoft.com/office/drawing/2014/main" id="{3B131FC1-27A8-B772-EE05-F0C3172B212C}"/>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Based on AmeriCorps’s guidelines in the evaluation plan template located on their website and within the Notice of Funding Opportunity document for competitive grantees and on the Resources for Direct Grantees. An evaluation plan must include the following sections: </a:t>
            </a:r>
          </a:p>
          <a:p>
            <a:pPr eaLnBrk="1" fontAlgn="auto" hangingPunct="1">
              <a:spcBef>
                <a:spcPts val="0"/>
              </a:spcBef>
              <a:spcAft>
                <a:spcPts val="0"/>
              </a:spcAft>
              <a:defRPr/>
            </a:pPr>
            <a:r>
              <a:rPr lang="en-US" dirty="0"/>
              <a:t>I. Theory of change</a:t>
            </a:r>
          </a:p>
          <a:p>
            <a:pPr eaLnBrk="1" fontAlgn="auto" hangingPunct="1">
              <a:spcBef>
                <a:spcPts val="0"/>
              </a:spcBef>
              <a:spcAft>
                <a:spcPts val="0"/>
              </a:spcAft>
              <a:defRPr/>
            </a:pPr>
            <a:r>
              <a:rPr lang="en-US" dirty="0"/>
              <a:t>II. Scope of the evaluation</a:t>
            </a:r>
          </a:p>
          <a:p>
            <a:pPr>
              <a:spcBef>
                <a:spcPts val="0"/>
              </a:spcBef>
              <a:spcAft>
                <a:spcPts val="0"/>
              </a:spcAft>
              <a:defRPr/>
            </a:pPr>
            <a:r>
              <a:rPr lang="en-US" dirty="0"/>
              <a:t>III. Evaluation outcome(s) of interest</a:t>
            </a:r>
          </a:p>
          <a:p>
            <a:pPr>
              <a:spcBef>
                <a:spcPts val="0"/>
              </a:spcBef>
              <a:spcAft>
                <a:spcPts val="0"/>
              </a:spcAft>
              <a:defRPr/>
            </a:pPr>
            <a:r>
              <a:rPr lang="en-US" dirty="0"/>
              <a:t>IV. Research questions</a:t>
            </a:r>
          </a:p>
          <a:p>
            <a:pPr>
              <a:spcBef>
                <a:spcPts val="0"/>
              </a:spcBef>
              <a:spcAft>
                <a:spcPts val="0"/>
              </a:spcAft>
              <a:defRPr/>
            </a:pPr>
            <a:r>
              <a:rPr lang="en-US" dirty="0"/>
              <a:t>V. Evaluation design </a:t>
            </a:r>
          </a:p>
          <a:p>
            <a:pPr>
              <a:spcBef>
                <a:spcPts val="0"/>
              </a:spcBef>
              <a:spcAft>
                <a:spcPts val="0"/>
              </a:spcAft>
              <a:defRPr/>
            </a:pPr>
            <a:r>
              <a:rPr lang="en-US" dirty="0"/>
              <a:t>VI. Sampling methods</a:t>
            </a:r>
          </a:p>
          <a:p>
            <a:pPr>
              <a:spcBef>
                <a:spcPts val="0"/>
              </a:spcBef>
              <a:spcAft>
                <a:spcPts val="0"/>
              </a:spcAft>
              <a:defRPr/>
            </a:pPr>
            <a:r>
              <a:rPr lang="en-US" dirty="0"/>
              <a:t>VII. Data collection</a:t>
            </a:r>
          </a:p>
          <a:p>
            <a:pPr>
              <a:spcBef>
                <a:spcPts val="0"/>
              </a:spcBef>
              <a:spcAft>
                <a:spcPts val="0"/>
              </a:spcAft>
              <a:defRPr/>
            </a:pPr>
            <a:r>
              <a:rPr lang="en-US" dirty="0"/>
              <a:t>VIII. Analysis plan </a:t>
            </a:r>
          </a:p>
          <a:p>
            <a:pPr>
              <a:spcBef>
                <a:spcPts val="0"/>
              </a:spcBef>
              <a:spcAft>
                <a:spcPts val="0"/>
              </a:spcAft>
              <a:defRPr/>
            </a:pPr>
            <a:r>
              <a:rPr lang="en-US" dirty="0"/>
              <a:t>IX. Evaluator qualifications</a:t>
            </a:r>
          </a:p>
          <a:p>
            <a:pPr>
              <a:spcBef>
                <a:spcPts val="0"/>
              </a:spcBef>
              <a:spcAft>
                <a:spcPts val="0"/>
              </a:spcAft>
              <a:defRPr/>
            </a:pPr>
            <a:r>
              <a:rPr lang="en-US" dirty="0"/>
              <a:t>X. Timeline</a:t>
            </a:r>
          </a:p>
          <a:p>
            <a:pPr>
              <a:spcBef>
                <a:spcPts val="0"/>
              </a:spcBef>
              <a:spcAft>
                <a:spcPts val="0"/>
              </a:spcAft>
              <a:defRPr/>
            </a:pPr>
            <a:r>
              <a:rPr lang="en-US" dirty="0"/>
              <a:t>XI. Budget </a:t>
            </a:r>
          </a:p>
          <a:p>
            <a:pPr marL="171450" indent="-171450">
              <a:spcBef>
                <a:spcPts val="0"/>
              </a:spcBef>
              <a:spcAft>
                <a:spcPts val="0"/>
              </a:spcAft>
              <a:buFont typeface="Arial" panose="020B0604020202020204" pitchFamily="34" charset="0"/>
              <a:buChar char="•"/>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Again, the outline presented on this slide can be found on the Notice of Funding Opportunity page. You can also find the template on the AmeriCorps website under the Resources for Direct Grantees section. Select the “Evaluate my program” action, then find the tile with the heading “Evaluation Plan Template.” (The actual direct link for this template will change over time as the template is updated, but the resource tile itself will not change.)</a:t>
            </a:r>
          </a:p>
          <a:p>
            <a:pPr>
              <a:spcBef>
                <a:spcPts val="0"/>
              </a:spcBef>
              <a:spcAft>
                <a:spcPts val="0"/>
              </a:spcAft>
              <a:buFont typeface="Arial" panose="020B0604020202020204" pitchFamily="34" charset="0"/>
              <a:buNone/>
              <a:defRPr/>
            </a:pPr>
            <a:endParaRPr lang="en-US" dirty="0"/>
          </a:p>
          <a:p>
            <a:pPr>
              <a:spcBef>
                <a:spcPts val="0"/>
              </a:spcBef>
              <a:spcAft>
                <a:spcPts val="0"/>
              </a:spcAft>
              <a:buFont typeface="Arial" panose="020B0604020202020204" pitchFamily="34" charset="0"/>
              <a:buNone/>
              <a:defRPr/>
            </a:pPr>
            <a:endParaRPr lang="en-US" dirty="0"/>
          </a:p>
          <a:p>
            <a:pPr>
              <a:spcBef>
                <a:spcPts val="0"/>
              </a:spcBef>
              <a:spcAft>
                <a:spcPts val="0"/>
              </a:spcAft>
              <a:defRPr/>
            </a:pPr>
            <a:r>
              <a:rPr lang="en-US" dirty="0"/>
              <a:t>We will talk about each of these sections in more detail on the following slides.</a:t>
            </a:r>
          </a:p>
          <a:p>
            <a:endParaRPr lang="en-US" dirty="0"/>
          </a:p>
        </p:txBody>
      </p:sp>
    </p:spTree>
    <p:extLst>
      <p:ext uri="{BB962C8B-B14F-4D97-AF65-F5344CB8AC3E}">
        <p14:creationId xmlns:p14="http://schemas.microsoft.com/office/powerpoint/2010/main" val="72329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9</a:t>
            </a:fld>
            <a:endParaRPr lang="en-US" dirty="0"/>
          </a:p>
        </p:txBody>
      </p:sp>
      <p:sp>
        <p:nvSpPr>
          <p:cNvPr id="6" name="Notes Placeholder 5">
            <a:extLst>
              <a:ext uri="{FF2B5EF4-FFF2-40B4-BE49-F238E27FC236}">
                <a16:creationId xmlns:a16="http://schemas.microsoft.com/office/drawing/2014/main" id="{C3275093-606B-55FF-95FC-C16280C66DC9}"/>
              </a:ext>
            </a:extLst>
          </p:cNvPr>
          <p:cNvSpPr>
            <a:spLocks noGrp="1"/>
          </p:cNvSpPr>
          <p:nvPr>
            <p:ph type="body" sz="quarter" idx="3"/>
          </p:nvPr>
        </p:nvSpPr>
        <p:spPr/>
        <p:txBody>
          <a:bodyPr/>
          <a:lstStyle/>
          <a:p>
            <a:r>
              <a:rPr lang="en-US" u="sng" dirty="0"/>
              <a:t>Facilitator Notes:</a:t>
            </a:r>
            <a:r>
              <a:rPr lang="en-US" dirty="0"/>
              <a:t> The first section we will discuss is the Theory of Change. </a:t>
            </a:r>
          </a:p>
        </p:txBody>
      </p:sp>
    </p:spTree>
    <p:extLst>
      <p:ext uri="{BB962C8B-B14F-4D97-AF65-F5344CB8AC3E}">
        <p14:creationId xmlns:p14="http://schemas.microsoft.com/office/powerpoint/2010/main" val="2147963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dirty="0"/>
              <a:t>2021  |</a:t>
            </a:r>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rPr>
              <a:t>2021  |</a:t>
            </a: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r>
              <a:rPr lang="en-US" dirty="0"/>
              <a:t>2021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16657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33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dirty="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r>
              <a:rPr lang="en-US" dirty="0"/>
              <a:t>2021  |</a:t>
            </a:r>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362621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4"/>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dirty="0"/>
              <a:t>2021  |</a:t>
            </a:r>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Lst>
  <p:hf hd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4"/>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First </a:t>
            </a:r>
          </a:p>
          <a:p>
            <a:pPr lvl="1"/>
            <a:r>
              <a:rPr lang="en-US" dirty="0"/>
              <a:t>Second level </a:t>
            </a:r>
          </a:p>
          <a:p>
            <a:pPr lvl="2"/>
            <a:r>
              <a:rPr lang="en-US" dirty="0"/>
              <a:t>Third level </a:t>
            </a:r>
          </a:p>
          <a:p>
            <a:pPr lvl="5"/>
            <a:r>
              <a:rPr lang="en-US" dirty="0"/>
              <a:t>Fourth level </a:t>
            </a:r>
          </a:p>
          <a:p>
            <a:pPr lvl="3"/>
            <a:r>
              <a:rPr lang="en-US" dirty="0"/>
              <a:t>Fifth level </a:t>
            </a:r>
            <a:br>
              <a:rPr lang="en-US" dirty="0"/>
            </a:br>
            <a:endParaRPr lang="en-US" dirty="0"/>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r>
              <a:rPr lang="en-US" dirty="0"/>
              <a:t>2021  |</a:t>
            </a:r>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r>
              <a:rPr lang="en-US" dirty="0"/>
              <a:t>2021  |</a:t>
            </a:r>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31_A692B48D.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americorps.gov/grantees-sponsors/evaluation-resource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americorpsevaluationta.norc.org/" TargetMode="External"/><Relationship Id="rId4" Type="http://schemas.openxmlformats.org/officeDocument/2006/relationships/hyperlink" Target="https://www.youtube.com/watch?v=GJ0s9HL8Q2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mericorps.gov/grantees-sponsors/directs-territories-tribes?field_document_type_tax_target_id=19756#resource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val.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evaluation@cns.gov" TargetMode="External"/><Relationship Id="rId2" Type="http://schemas.openxmlformats.org/officeDocument/2006/relationships/hyperlink" Target="mailto:markovitz-carrie@nor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CF17-EA5C-4105-BAFC-09CDE49055C1}"/>
              </a:ext>
            </a:extLst>
          </p:cNvPr>
          <p:cNvSpPr>
            <a:spLocks noGrp="1"/>
          </p:cNvSpPr>
          <p:nvPr>
            <p:ph type="body" sz="quarter" idx="13"/>
          </p:nvPr>
        </p:nvSpPr>
        <p:spPr>
          <a:xfrm>
            <a:off x="1295400" y="1760699"/>
            <a:ext cx="3722077" cy="273050"/>
          </a:xfrm>
        </p:spPr>
        <p:txBody>
          <a:bodyPr/>
          <a:lstStyle/>
          <a:p>
            <a:r>
              <a:rPr lang="en-US" dirty="0"/>
              <a:t>NORC at the University of Chicago</a:t>
            </a:r>
          </a:p>
        </p:txBody>
      </p:sp>
      <p:sp>
        <p:nvSpPr>
          <p:cNvPr id="3" name="Text Placeholder 2">
            <a:extLst>
              <a:ext uri="{FF2B5EF4-FFF2-40B4-BE49-F238E27FC236}">
                <a16:creationId xmlns:a16="http://schemas.microsoft.com/office/drawing/2014/main" id="{CE8D7496-7D52-4A55-8EAE-6B31A5ABBADB}"/>
              </a:ext>
            </a:extLst>
          </p:cNvPr>
          <p:cNvSpPr>
            <a:spLocks noGrp="1"/>
          </p:cNvSpPr>
          <p:nvPr>
            <p:ph type="body" sz="quarter" idx="14"/>
          </p:nvPr>
        </p:nvSpPr>
        <p:spPr/>
        <p:txBody>
          <a:bodyPr/>
          <a:lstStyle/>
          <a:p>
            <a:endParaRPr lang="en-US" dirty="0"/>
          </a:p>
        </p:txBody>
      </p:sp>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p:txBody>
          <a:bodyPr>
            <a:normAutofit/>
          </a:bodyPr>
          <a:lstStyle/>
          <a:p>
            <a:r>
              <a:rPr lang="en-US" dirty="0"/>
              <a:t>How </a:t>
            </a:r>
            <a:r>
              <a:rPr lang="en-US"/>
              <a:t>to Write </a:t>
            </a:r>
            <a:r>
              <a:rPr lang="en-US" dirty="0"/>
              <a:t>an Evaluation Plan</a:t>
            </a:r>
          </a:p>
        </p:txBody>
      </p:sp>
      <p:sp>
        <p:nvSpPr>
          <p:cNvPr id="5" name="Date Placeholder 4">
            <a:extLst>
              <a:ext uri="{FF2B5EF4-FFF2-40B4-BE49-F238E27FC236}">
                <a16:creationId xmlns:a16="http://schemas.microsoft.com/office/drawing/2014/main" id="{05366F32-E6CB-4E42-82C9-18A3E9C8B52A}"/>
              </a:ext>
            </a:extLst>
          </p:cNvPr>
          <p:cNvSpPr>
            <a:spLocks noGrp="1"/>
          </p:cNvSpPr>
          <p:nvPr>
            <p:ph type="dt" sz="half" idx="15"/>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713112FF-077A-4DFC-BA82-2B9C6091A0A0}"/>
              </a:ext>
            </a:extLst>
          </p:cNvPr>
          <p:cNvSpPr>
            <a:spLocks noGrp="1"/>
          </p:cNvSpPr>
          <p:nvPr>
            <p:ph type="sldNum" sz="quarter" idx="17"/>
          </p:nvPr>
        </p:nvSpPr>
        <p:spPr/>
        <p:txBody>
          <a:bodyPr/>
          <a:lstStyle/>
          <a:p>
            <a:fld id="{DF250469-B62C-0F44-897B-7C51B683C7AB}" type="slidenum">
              <a:rPr lang="en-US" smtClean="0"/>
              <a:pPr/>
              <a:t>1</a:t>
            </a:fld>
            <a:endParaRPr lang="en-US" dirty="0"/>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621972C-3E87-453A-BD1D-BA5007379598}"/>
              </a:ext>
            </a:extLst>
          </p:cNvPr>
          <p:cNvSpPr txBox="1">
            <a:spLocks/>
          </p:cNvSpPr>
          <p:nvPr/>
        </p:nvSpPr>
        <p:spPr>
          <a:xfrm>
            <a:off x="1981200" y="1281794"/>
            <a:ext cx="4114801" cy="42587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600" dirty="0"/>
          </a:p>
        </p:txBody>
      </p:sp>
      <p:sp>
        <p:nvSpPr>
          <p:cNvPr id="5" name="Content Placeholder 2">
            <a:extLst>
              <a:ext uri="{FF2B5EF4-FFF2-40B4-BE49-F238E27FC236}">
                <a16:creationId xmlns:a16="http://schemas.microsoft.com/office/drawing/2014/main" id="{E15A31EE-AC38-400C-A4DC-BD9AADD41928}"/>
              </a:ext>
            </a:extLst>
          </p:cNvPr>
          <p:cNvSpPr txBox="1">
            <a:spLocks/>
          </p:cNvSpPr>
          <p:nvPr/>
        </p:nvSpPr>
        <p:spPr>
          <a:xfrm>
            <a:off x="5917970" y="1277313"/>
            <a:ext cx="5065500" cy="42587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r>
              <a:rPr lang="en-US" sz="2400" dirty="0">
                <a:solidFill>
                  <a:schemeClr val="bg1"/>
                </a:solidFill>
                <a:latin typeface="+mj-lt"/>
                <a:cs typeface="Arial" panose="020B0604020202020204" pitchFamily="34" charset="0"/>
              </a:rPr>
              <a:t>Describe how the activities undertaken by your program contribute to a chain of results that lead to the intended outcomes</a:t>
            </a:r>
          </a:p>
          <a:p>
            <a:pPr lvl="1"/>
            <a:endParaRPr lang="en-US" sz="1600" dirty="0">
              <a:solidFill>
                <a:schemeClr val="bg1"/>
              </a:solidFill>
              <a:latin typeface="+mj-lt"/>
            </a:endParaRPr>
          </a:p>
          <a:p>
            <a:pPr>
              <a:buSzPct val="100000"/>
            </a:pPr>
            <a:r>
              <a:rPr lang="en-US" sz="2400" dirty="0">
                <a:solidFill>
                  <a:schemeClr val="bg1"/>
                </a:solidFill>
                <a:latin typeface="+mj-lt"/>
                <a:cs typeface="Arial" panose="020B0604020202020204" pitchFamily="34" charset="0"/>
              </a:rPr>
              <a:t>Your evaluation plan must align with your theory of change and your logic model</a:t>
            </a:r>
          </a:p>
          <a:p>
            <a:pPr>
              <a:buSzPct val="100000"/>
            </a:pPr>
            <a:endParaRPr lang="en-US" sz="1800" dirty="0">
              <a:solidFill>
                <a:schemeClr val="bg1"/>
              </a:solidFill>
              <a:latin typeface="Arial" panose="020B0604020202020204" pitchFamily="34" charset="0"/>
              <a:cs typeface="Arial" panose="020B0604020202020204" pitchFamily="34" charset="0"/>
            </a:endParaRPr>
          </a:p>
          <a:p>
            <a:pPr lvl="1"/>
            <a:endParaRPr lang="en-US" sz="1600" dirty="0">
              <a:solidFill>
                <a:schemeClr val="bg1"/>
              </a:solidFill>
            </a:endParaRPr>
          </a:p>
        </p:txBody>
      </p:sp>
      <p:grpSp>
        <p:nvGrpSpPr>
          <p:cNvPr id="44" name="Group 43"/>
          <p:cNvGrpSpPr/>
          <p:nvPr/>
        </p:nvGrpSpPr>
        <p:grpSpPr>
          <a:xfrm>
            <a:off x="720250" y="1452632"/>
            <a:ext cx="5197719" cy="2934809"/>
            <a:chOff x="807365" y="3362799"/>
            <a:chExt cx="3949702" cy="2230138"/>
          </a:xfrm>
        </p:grpSpPr>
        <p:sp>
          <p:nvSpPr>
            <p:cNvPr id="2" name="TextBox 1"/>
            <p:cNvSpPr txBox="1"/>
            <p:nvPr/>
          </p:nvSpPr>
          <p:spPr>
            <a:xfrm>
              <a:off x="1658568" y="4096405"/>
              <a:ext cx="1715543" cy="491142"/>
            </a:xfrm>
            <a:prstGeom prst="rect">
              <a:avLst/>
            </a:prstGeom>
            <a:noFill/>
          </p:spPr>
          <p:txBody>
            <a:bodyPr wrap="square" rtlCol="0">
              <a:spAutoFit/>
            </a:bodyPr>
            <a:lstStyle/>
            <a:p>
              <a:r>
                <a:rPr lang="en-US" b="1" dirty="0">
                  <a:solidFill>
                    <a:schemeClr val="accent2"/>
                  </a:solidFill>
                </a:rPr>
                <a:t>Theory of Change</a:t>
              </a:r>
            </a:p>
            <a:p>
              <a:pPr algn="ctr"/>
              <a:r>
                <a:rPr lang="en-US" b="1" dirty="0">
                  <a:solidFill>
                    <a:schemeClr val="accent2"/>
                  </a:solidFill>
                </a:rPr>
                <a:t>elements</a:t>
              </a:r>
            </a:p>
          </p:txBody>
        </p:sp>
        <p:cxnSp>
          <p:nvCxnSpPr>
            <p:cNvPr id="9" name="Straight Connector 8"/>
            <p:cNvCxnSpPr>
              <a:cxnSpLocks/>
            </p:cNvCxnSpPr>
            <p:nvPr/>
          </p:nvCxnSpPr>
          <p:spPr>
            <a:xfrm flipH="1" flipV="1">
              <a:off x="1834497" y="3790974"/>
              <a:ext cx="192423" cy="33906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2834424" y="3744267"/>
              <a:ext cx="249631" cy="3857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67129" y="4178196"/>
              <a:ext cx="348866" cy="7376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1469734" y="4368990"/>
              <a:ext cx="327525" cy="6135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3146855" y="4521263"/>
              <a:ext cx="356343" cy="23895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2706941" y="4645788"/>
              <a:ext cx="16099" cy="4625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1834497" y="4587547"/>
              <a:ext cx="314476" cy="29677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09102" y="3391024"/>
              <a:ext cx="922047" cy="523220"/>
            </a:xfrm>
            <a:prstGeom prst="rect">
              <a:avLst/>
            </a:prstGeom>
            <a:noFill/>
          </p:spPr>
          <p:txBody>
            <a:bodyPr wrap="none" rtlCol="0">
              <a:spAutoFit/>
            </a:bodyPr>
            <a:lstStyle/>
            <a:p>
              <a:r>
                <a:rPr lang="en-US" sz="1400" b="1" dirty="0">
                  <a:solidFill>
                    <a:srgbClr val="09446A"/>
                  </a:solidFill>
                </a:rPr>
                <a:t>Program</a:t>
              </a:r>
            </a:p>
            <a:p>
              <a:r>
                <a:rPr lang="en-US" sz="1400" b="1" dirty="0">
                  <a:solidFill>
                    <a:srgbClr val="09446A"/>
                  </a:solidFill>
                </a:rPr>
                <a:t>context</a:t>
              </a:r>
              <a:endParaRPr lang="en-US" b="1" dirty="0">
                <a:solidFill>
                  <a:srgbClr val="09446A"/>
                </a:solidFill>
              </a:endParaRPr>
            </a:p>
          </p:txBody>
        </p:sp>
        <p:sp>
          <p:nvSpPr>
            <p:cNvPr id="32" name="TextBox 31"/>
            <p:cNvSpPr txBox="1"/>
            <p:nvPr/>
          </p:nvSpPr>
          <p:spPr>
            <a:xfrm>
              <a:off x="2382886" y="3362799"/>
              <a:ext cx="1540806" cy="523220"/>
            </a:xfrm>
            <a:prstGeom prst="rect">
              <a:avLst/>
            </a:prstGeom>
            <a:noFill/>
          </p:spPr>
          <p:txBody>
            <a:bodyPr wrap="none" rtlCol="0">
              <a:spAutoFit/>
            </a:bodyPr>
            <a:lstStyle/>
            <a:p>
              <a:pPr algn="ctr"/>
              <a:r>
                <a:rPr lang="en-US" sz="1400" b="1" dirty="0">
                  <a:solidFill>
                    <a:srgbClr val="09446A"/>
                  </a:solidFill>
                </a:rPr>
                <a:t>Sequence of</a:t>
              </a:r>
            </a:p>
            <a:p>
              <a:pPr algn="ctr"/>
              <a:r>
                <a:rPr lang="en-US" sz="1400" b="1" dirty="0">
                  <a:solidFill>
                    <a:srgbClr val="09446A"/>
                  </a:solidFill>
                </a:rPr>
                <a:t>required events</a:t>
              </a:r>
              <a:endParaRPr lang="en-US" b="1" dirty="0">
                <a:solidFill>
                  <a:srgbClr val="09446A"/>
                </a:solidFill>
              </a:endParaRPr>
            </a:p>
          </p:txBody>
        </p:sp>
        <p:sp>
          <p:nvSpPr>
            <p:cNvPr id="34" name="TextBox 33"/>
            <p:cNvSpPr txBox="1"/>
            <p:nvPr/>
          </p:nvSpPr>
          <p:spPr>
            <a:xfrm>
              <a:off x="3503198" y="3898534"/>
              <a:ext cx="1253869" cy="523220"/>
            </a:xfrm>
            <a:prstGeom prst="rect">
              <a:avLst/>
            </a:prstGeom>
            <a:noFill/>
          </p:spPr>
          <p:txBody>
            <a:bodyPr wrap="none" rtlCol="0">
              <a:spAutoFit/>
            </a:bodyPr>
            <a:lstStyle/>
            <a:p>
              <a:pPr algn="ctr"/>
              <a:r>
                <a:rPr lang="en-US" sz="1400" b="1" dirty="0">
                  <a:solidFill>
                    <a:srgbClr val="09446A"/>
                  </a:solidFill>
                </a:rPr>
                <a:t>Underlying</a:t>
              </a:r>
            </a:p>
            <a:p>
              <a:pPr algn="ctr"/>
              <a:r>
                <a:rPr lang="en-US" sz="1400" b="1" dirty="0">
                  <a:solidFill>
                    <a:srgbClr val="09446A"/>
                  </a:solidFill>
                </a:rPr>
                <a:t>assumptions</a:t>
              </a:r>
              <a:endParaRPr lang="en-US" b="1" dirty="0">
                <a:solidFill>
                  <a:srgbClr val="09446A"/>
                </a:solidFill>
              </a:endParaRPr>
            </a:p>
          </p:txBody>
        </p:sp>
        <p:sp>
          <p:nvSpPr>
            <p:cNvPr id="37" name="TextBox 36"/>
            <p:cNvSpPr txBox="1"/>
            <p:nvPr/>
          </p:nvSpPr>
          <p:spPr>
            <a:xfrm>
              <a:off x="807365" y="4122568"/>
              <a:ext cx="745718" cy="523220"/>
            </a:xfrm>
            <a:prstGeom prst="rect">
              <a:avLst/>
            </a:prstGeom>
            <a:noFill/>
          </p:spPr>
          <p:txBody>
            <a:bodyPr wrap="none" rtlCol="0">
              <a:spAutoFit/>
            </a:bodyPr>
            <a:lstStyle/>
            <a:p>
              <a:pPr algn="ctr"/>
              <a:r>
                <a:rPr lang="en-US" sz="1400" b="1" dirty="0">
                  <a:solidFill>
                    <a:srgbClr val="09446A"/>
                  </a:solidFill>
                </a:rPr>
                <a:t>Logic</a:t>
              </a:r>
            </a:p>
            <a:p>
              <a:pPr algn="ctr"/>
              <a:r>
                <a:rPr lang="en-US" sz="1400" b="1" dirty="0">
                  <a:solidFill>
                    <a:srgbClr val="09446A"/>
                  </a:solidFill>
                </a:rPr>
                <a:t>model</a:t>
              </a:r>
              <a:endParaRPr lang="en-US" b="1" dirty="0">
                <a:solidFill>
                  <a:srgbClr val="09446A"/>
                </a:solidFill>
              </a:endParaRPr>
            </a:p>
          </p:txBody>
        </p:sp>
        <p:sp>
          <p:nvSpPr>
            <p:cNvPr id="38" name="TextBox 37"/>
            <p:cNvSpPr txBox="1"/>
            <p:nvPr/>
          </p:nvSpPr>
          <p:spPr>
            <a:xfrm>
              <a:off x="1178405" y="4843462"/>
              <a:ext cx="1083951" cy="523220"/>
            </a:xfrm>
            <a:prstGeom prst="rect">
              <a:avLst/>
            </a:prstGeom>
            <a:noFill/>
          </p:spPr>
          <p:txBody>
            <a:bodyPr wrap="none" rtlCol="0">
              <a:spAutoFit/>
            </a:bodyPr>
            <a:lstStyle/>
            <a:p>
              <a:pPr algn="ctr"/>
              <a:r>
                <a:rPr lang="en-US" sz="1400" b="1" dirty="0">
                  <a:solidFill>
                    <a:srgbClr val="09446A"/>
                  </a:solidFill>
                </a:rPr>
                <a:t>Short-term</a:t>
              </a:r>
            </a:p>
            <a:p>
              <a:pPr algn="ctr"/>
              <a:r>
                <a:rPr lang="en-US" sz="1400" b="1" dirty="0">
                  <a:solidFill>
                    <a:srgbClr val="09446A"/>
                  </a:solidFill>
                </a:rPr>
                <a:t>outcomes</a:t>
              </a:r>
              <a:endParaRPr lang="en-US" b="1" dirty="0">
                <a:solidFill>
                  <a:srgbClr val="09446A"/>
                </a:solidFill>
              </a:endParaRPr>
            </a:p>
          </p:txBody>
        </p:sp>
        <p:sp>
          <p:nvSpPr>
            <p:cNvPr id="41" name="TextBox 40"/>
            <p:cNvSpPr txBox="1"/>
            <p:nvPr/>
          </p:nvSpPr>
          <p:spPr>
            <a:xfrm>
              <a:off x="2135590" y="5069717"/>
              <a:ext cx="1303563" cy="523220"/>
            </a:xfrm>
            <a:prstGeom prst="rect">
              <a:avLst/>
            </a:prstGeom>
            <a:noFill/>
          </p:spPr>
          <p:txBody>
            <a:bodyPr wrap="none" rtlCol="0">
              <a:spAutoFit/>
            </a:bodyPr>
            <a:lstStyle/>
            <a:p>
              <a:pPr algn="ctr"/>
              <a:r>
                <a:rPr lang="en-US" sz="1400" b="1" dirty="0">
                  <a:solidFill>
                    <a:srgbClr val="09446A"/>
                  </a:solidFill>
                </a:rPr>
                <a:t>Intermediate</a:t>
              </a:r>
            </a:p>
            <a:p>
              <a:pPr algn="ctr"/>
              <a:r>
                <a:rPr lang="en-US" sz="1400" b="1" dirty="0">
                  <a:solidFill>
                    <a:srgbClr val="09446A"/>
                  </a:solidFill>
                </a:rPr>
                <a:t>outcomes</a:t>
              </a:r>
              <a:endParaRPr lang="en-US" b="1" dirty="0">
                <a:solidFill>
                  <a:srgbClr val="09446A"/>
                </a:solidFill>
              </a:endParaRPr>
            </a:p>
          </p:txBody>
        </p:sp>
        <p:sp>
          <p:nvSpPr>
            <p:cNvPr id="42" name="TextBox 41"/>
            <p:cNvSpPr txBox="1"/>
            <p:nvPr/>
          </p:nvSpPr>
          <p:spPr>
            <a:xfrm>
              <a:off x="3381932" y="4691057"/>
              <a:ext cx="1075936" cy="523220"/>
            </a:xfrm>
            <a:prstGeom prst="rect">
              <a:avLst/>
            </a:prstGeom>
            <a:noFill/>
          </p:spPr>
          <p:txBody>
            <a:bodyPr wrap="none" rtlCol="0">
              <a:spAutoFit/>
            </a:bodyPr>
            <a:lstStyle/>
            <a:p>
              <a:pPr algn="ctr"/>
              <a:r>
                <a:rPr lang="en-US" sz="1400" b="1" dirty="0">
                  <a:solidFill>
                    <a:srgbClr val="09446A"/>
                  </a:solidFill>
                </a:rPr>
                <a:t>Long-term</a:t>
              </a:r>
            </a:p>
            <a:p>
              <a:pPr algn="ctr"/>
              <a:r>
                <a:rPr lang="en-US" sz="1400" b="1" dirty="0">
                  <a:solidFill>
                    <a:srgbClr val="09446A"/>
                  </a:solidFill>
                </a:rPr>
                <a:t>outcomes</a:t>
              </a:r>
              <a:endParaRPr lang="en-US" b="1" dirty="0">
                <a:solidFill>
                  <a:srgbClr val="09446A"/>
                </a:solidFill>
              </a:endParaRPr>
            </a:p>
          </p:txBody>
        </p:sp>
      </p:grpSp>
      <p:sp>
        <p:nvSpPr>
          <p:cNvPr id="3" name="Title 2">
            <a:extLst>
              <a:ext uri="{FF2B5EF4-FFF2-40B4-BE49-F238E27FC236}">
                <a16:creationId xmlns:a16="http://schemas.microsoft.com/office/drawing/2014/main" id="{328202EF-7A53-47EA-99C2-F6628462FC89}"/>
              </a:ext>
            </a:extLst>
          </p:cNvPr>
          <p:cNvSpPr>
            <a:spLocks noGrp="1"/>
          </p:cNvSpPr>
          <p:nvPr>
            <p:ph type="title"/>
          </p:nvPr>
        </p:nvSpPr>
        <p:spPr/>
        <p:txBody>
          <a:bodyPr>
            <a:normAutofit fontScale="90000"/>
          </a:bodyPr>
          <a:lstStyle/>
          <a:p>
            <a:r>
              <a:rPr lang="en-US" dirty="0"/>
              <a:t>I. Theory of Change</a:t>
            </a:r>
          </a:p>
        </p:txBody>
      </p:sp>
    </p:spTree>
    <p:extLst>
      <p:ext uri="{BB962C8B-B14F-4D97-AF65-F5344CB8AC3E}">
        <p14:creationId xmlns:p14="http://schemas.microsoft.com/office/powerpoint/2010/main" val="384881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11</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387784" y="1560298"/>
            <a:ext cx="3873823" cy="956399"/>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r>
              <a:rPr lang="en-US" sz="2400" dirty="0"/>
              <a:t>State the goal(s) of the evaluation and specify which program activities will be assessed</a:t>
            </a:r>
          </a:p>
          <a:p>
            <a:endParaRPr lang="en-US" sz="2400" dirty="0"/>
          </a:p>
          <a:p>
            <a:r>
              <a:rPr lang="en-US" sz="2400" dirty="0"/>
              <a:t>Programs are not expected to evaluate every component of their logic model. Instead, the evaluation may focus on a sub-set of program activities.</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II. Scope of the Evaluation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12</a:t>
            </a:fld>
            <a:endParaRPr lang="en-US" dirty="0"/>
          </a:p>
        </p:txBody>
      </p:sp>
    </p:spTree>
    <p:extLst>
      <p:ext uri="{BB962C8B-B14F-4D97-AF65-F5344CB8AC3E}">
        <p14:creationId xmlns:p14="http://schemas.microsoft.com/office/powerpoint/2010/main" val="128688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13</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329060" y="2323696"/>
            <a:ext cx="4114801" cy="1021414"/>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9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r>
              <a:rPr lang="en-US" sz="2400" dirty="0"/>
              <a:t>Describe what outcomes your evaluation will measure</a:t>
            </a:r>
          </a:p>
          <a:p>
            <a:pPr lvl="1"/>
            <a:r>
              <a:rPr lang="en-US" sz="2000" dirty="0"/>
              <a:t>Process / implementation outcomes or outputs</a:t>
            </a:r>
          </a:p>
          <a:p>
            <a:pPr lvl="1"/>
            <a:r>
              <a:rPr lang="en-US" sz="2000" dirty="0"/>
              <a:t>Program beneficiary outcomes</a:t>
            </a:r>
          </a:p>
          <a:p>
            <a:pPr lvl="1"/>
            <a:r>
              <a:rPr lang="en-US" sz="2000" dirty="0"/>
              <a:t>Member outcomes  </a:t>
            </a:r>
          </a:p>
          <a:p>
            <a:endParaRPr lang="en-US" sz="2400" dirty="0"/>
          </a:p>
          <a:p>
            <a:r>
              <a:rPr lang="en-US" sz="2400" dirty="0"/>
              <a:t>Your outcomes of interest should be:</a:t>
            </a:r>
          </a:p>
          <a:p>
            <a:pPr lvl="1"/>
            <a:r>
              <a:rPr lang="en-US" sz="2000" dirty="0"/>
              <a:t>Part of your program’s theory of change and included in your logic model</a:t>
            </a:r>
          </a:p>
          <a:p>
            <a:pPr lvl="1"/>
            <a:r>
              <a:rPr lang="en-US" sz="2000" dirty="0"/>
              <a:t>Feasible for your program to measure given the source(s) of data needed and level of effort required</a:t>
            </a:r>
          </a:p>
          <a:p>
            <a:endParaRPr lang="en-US" sz="2400" dirty="0"/>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III. Outcome(s) of Interest</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14</a:t>
            </a:fld>
            <a:endParaRPr lang="en-US" dirty="0"/>
          </a:p>
        </p:txBody>
      </p:sp>
    </p:spTree>
    <p:extLst>
      <p:ext uri="{BB962C8B-B14F-4D97-AF65-F5344CB8AC3E}">
        <p14:creationId xmlns:p14="http://schemas.microsoft.com/office/powerpoint/2010/main" val="183881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15</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329061" y="3344196"/>
            <a:ext cx="3429207" cy="861766"/>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46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r>
              <a:rPr lang="en-US" sz="2400" dirty="0"/>
              <a:t>One or more questions that define exactly what your evaluation intends to accomplish</a:t>
            </a:r>
          </a:p>
          <a:p>
            <a:endParaRPr lang="en-US" sz="2400" dirty="0"/>
          </a:p>
          <a:p>
            <a:r>
              <a:rPr lang="en-US" sz="2400" dirty="0"/>
              <a:t>The following are characteristics of a good research question:</a:t>
            </a:r>
          </a:p>
          <a:p>
            <a:pPr lvl="1"/>
            <a:r>
              <a:rPr lang="en-US" sz="2000" dirty="0"/>
              <a:t>Clearly stated and specific</a:t>
            </a:r>
          </a:p>
          <a:p>
            <a:pPr lvl="1"/>
            <a:r>
              <a:rPr lang="en-US" sz="2000" dirty="0"/>
              <a:t>Aligns with your theory of change / logic model</a:t>
            </a:r>
          </a:p>
          <a:p>
            <a:pPr lvl="1"/>
            <a:r>
              <a:rPr lang="en-US" sz="2000" dirty="0"/>
              <a:t>Connect to the outcomes of interest</a:t>
            </a:r>
          </a:p>
          <a:p>
            <a:pPr lvl="1"/>
            <a:r>
              <a:rPr lang="en-US" sz="2000" dirty="0"/>
              <a:t>Measurable and feasible to answer </a:t>
            </a:r>
          </a:p>
          <a:p>
            <a:pPr lvl="1"/>
            <a:r>
              <a:rPr lang="en-US" sz="2000" dirty="0"/>
              <a:t>Aligns with your chosen evaluation design</a:t>
            </a:r>
          </a:p>
          <a:p>
            <a:endParaRPr lang="en-US" sz="2400" dirty="0"/>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IV. Research Questions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16</a:t>
            </a:fld>
            <a:endParaRPr lang="en-US" dirty="0"/>
          </a:p>
        </p:txBody>
      </p:sp>
    </p:spTree>
    <p:extLst>
      <p:ext uri="{BB962C8B-B14F-4D97-AF65-F5344CB8AC3E}">
        <p14:creationId xmlns:p14="http://schemas.microsoft.com/office/powerpoint/2010/main" val="279463233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832934"/>
          </a:xfrm>
        </p:spPr>
        <p:txBody>
          <a:bodyPr>
            <a:noAutofit/>
          </a:bodyPr>
          <a:lstStyle/>
          <a:p>
            <a:pPr marL="0" indent="0">
              <a:buNone/>
            </a:pPr>
            <a:r>
              <a:rPr lang="en-US" sz="2400" dirty="0"/>
              <a:t>Research questions are worded differently depending on their focus: </a:t>
            </a:r>
          </a:p>
          <a:p>
            <a:endParaRPr lang="en-US" sz="2400" dirty="0"/>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IV. Research Questions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17</a:t>
            </a:fld>
            <a:endParaRPr lang="en-US" dirty="0"/>
          </a:p>
        </p:txBody>
      </p:sp>
      <p:pic>
        <p:nvPicPr>
          <p:cNvPr id="7" name="Picture 6">
            <a:extLst>
              <a:ext uri="{FF2B5EF4-FFF2-40B4-BE49-F238E27FC236}">
                <a16:creationId xmlns:a16="http://schemas.microsoft.com/office/drawing/2014/main" id="{3B449EF1-854F-4829-9665-4AD9AC63A668}"/>
              </a:ext>
            </a:extLst>
          </p:cNvPr>
          <p:cNvPicPr>
            <a:picLocks noChangeAspect="1"/>
          </p:cNvPicPr>
          <p:nvPr/>
        </p:nvPicPr>
        <p:blipFill>
          <a:blip r:embed="rId3"/>
          <a:stretch>
            <a:fillRect/>
          </a:stretch>
        </p:blipFill>
        <p:spPr>
          <a:xfrm>
            <a:off x="1525790" y="2114026"/>
            <a:ext cx="8105775" cy="3762375"/>
          </a:xfrm>
          <a:prstGeom prst="rect">
            <a:avLst/>
          </a:prstGeom>
        </p:spPr>
      </p:pic>
    </p:spTree>
    <p:extLst>
      <p:ext uri="{BB962C8B-B14F-4D97-AF65-F5344CB8AC3E}">
        <p14:creationId xmlns:p14="http://schemas.microsoft.com/office/powerpoint/2010/main" val="194051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18</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329061" y="4068607"/>
            <a:ext cx="3429207" cy="861766"/>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100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110015"/>
            <a:ext cx="9799469" cy="832934"/>
          </a:xfrm>
        </p:spPr>
        <p:txBody>
          <a:bodyPr>
            <a:noAutofit/>
          </a:bodyPr>
          <a:lstStyle/>
          <a:p>
            <a:pPr marL="0" indent="0">
              <a:buNone/>
            </a:pPr>
            <a:r>
              <a:rPr lang="en-US" sz="2400" dirty="0"/>
              <a:t>Description of general categories of evaluation designs:</a:t>
            </a:r>
          </a:p>
          <a:p>
            <a:endParaRPr lang="en-US" sz="2400" dirty="0"/>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V. Evaluation Design </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19</a:t>
            </a:fld>
            <a:endParaRPr lang="en-US" dirty="0"/>
          </a:p>
        </p:txBody>
      </p:sp>
      <p:graphicFrame>
        <p:nvGraphicFramePr>
          <p:cNvPr id="8" name="Table 7">
            <a:extLst>
              <a:ext uri="{FF2B5EF4-FFF2-40B4-BE49-F238E27FC236}">
                <a16:creationId xmlns:a16="http://schemas.microsoft.com/office/drawing/2014/main" id="{84287D6B-9D58-47BF-828D-A1CDF3CF19C1}"/>
              </a:ext>
            </a:extLst>
          </p:cNvPr>
          <p:cNvGraphicFramePr>
            <a:graphicFrameLocks noGrp="1"/>
          </p:cNvGraphicFramePr>
          <p:nvPr>
            <p:extLst>
              <p:ext uri="{D42A27DB-BD31-4B8C-83A1-F6EECF244321}">
                <p14:modId xmlns:p14="http://schemas.microsoft.com/office/powerpoint/2010/main" val="1642128470"/>
              </p:ext>
            </p:extLst>
          </p:nvPr>
        </p:nvGraphicFramePr>
        <p:xfrm>
          <a:off x="861392" y="1723733"/>
          <a:ext cx="10061076" cy="4175760"/>
        </p:xfrm>
        <a:graphic>
          <a:graphicData uri="http://schemas.openxmlformats.org/drawingml/2006/table">
            <a:tbl>
              <a:tblPr firstRow="1" bandRow="1">
                <a:tableStyleId>{21E4AEA4-8DFA-4A89-87EB-49C32662AFE0}</a:tableStyleId>
              </a:tblPr>
              <a:tblGrid>
                <a:gridCol w="3503235">
                  <a:extLst>
                    <a:ext uri="{9D8B030D-6E8A-4147-A177-3AD203B41FA5}">
                      <a16:colId xmlns:a16="http://schemas.microsoft.com/office/drawing/2014/main" val="20000"/>
                    </a:ext>
                  </a:extLst>
                </a:gridCol>
                <a:gridCol w="3328816">
                  <a:extLst>
                    <a:ext uri="{9D8B030D-6E8A-4147-A177-3AD203B41FA5}">
                      <a16:colId xmlns:a16="http://schemas.microsoft.com/office/drawing/2014/main" val="20001"/>
                    </a:ext>
                  </a:extLst>
                </a:gridCol>
                <a:gridCol w="3229025">
                  <a:extLst>
                    <a:ext uri="{9D8B030D-6E8A-4147-A177-3AD203B41FA5}">
                      <a16:colId xmlns:a16="http://schemas.microsoft.com/office/drawing/2014/main" val="3927045331"/>
                    </a:ext>
                  </a:extLst>
                </a:gridCol>
              </a:tblGrid>
              <a:tr h="331269">
                <a:tc>
                  <a:txBody>
                    <a:bodyPr/>
                    <a:lstStyle/>
                    <a:p>
                      <a:r>
                        <a:rPr lang="en-US" u="sng" dirty="0">
                          <a:solidFill>
                            <a:schemeClr val="bg2"/>
                          </a:solidFill>
                        </a:rPr>
                        <a:t>Process Evaluation</a:t>
                      </a:r>
                    </a:p>
                  </a:txBody>
                  <a:tcPr/>
                </a:tc>
                <a:tc>
                  <a:txBody>
                    <a:bodyPr/>
                    <a:lstStyle/>
                    <a:p>
                      <a:r>
                        <a:rPr lang="en-US" u="sng" dirty="0">
                          <a:solidFill>
                            <a:schemeClr val="bg2"/>
                          </a:solidFill>
                        </a:rPr>
                        <a:t>Outcome Evaluation </a:t>
                      </a:r>
                    </a:p>
                  </a:txBody>
                  <a:tcPr/>
                </a:tc>
                <a:tc>
                  <a:txBody>
                    <a:bodyPr/>
                    <a:lstStyle/>
                    <a:p>
                      <a:r>
                        <a:rPr lang="en-US" u="sng" dirty="0">
                          <a:solidFill>
                            <a:schemeClr val="bg2"/>
                          </a:solidFill>
                        </a:rPr>
                        <a:t>Impact Evaluation</a:t>
                      </a:r>
                    </a:p>
                  </a:txBody>
                  <a:tcPr/>
                </a:tc>
                <a:extLst>
                  <a:ext uri="{0D108BD9-81ED-4DB2-BD59-A6C34878D82A}">
                    <a16:rowId xmlns:a16="http://schemas.microsoft.com/office/drawing/2014/main" val="10000"/>
                  </a:ext>
                </a:extLst>
              </a:tr>
              <a:tr h="3049494">
                <a:tc>
                  <a:txBody>
                    <a:bodyPr/>
                    <a:lstStyle/>
                    <a:p>
                      <a:pPr marL="342900" lvl="2" indent="-342900" defTabSz="457200">
                        <a:lnSpc>
                          <a:spcPct val="100000"/>
                        </a:lnSpc>
                        <a:spcBef>
                          <a:spcPts val="0"/>
                        </a:spcBef>
                        <a:spcAft>
                          <a:spcPts val="1200"/>
                        </a:spcAft>
                        <a:buFont typeface="Arial" panose="020B0604020202020204" pitchFamily="34" charset="0"/>
                        <a:buChar char="•"/>
                        <a:defRPr/>
                      </a:pPr>
                      <a:r>
                        <a:rPr lang="en-US" sz="1800" dirty="0">
                          <a:solidFill>
                            <a:schemeClr val="tx1"/>
                          </a:solidFill>
                        </a:rPr>
                        <a:t>Examines the extent to which a program is operating as intended by assessing ongoing program operations and determining whether the target population is being served</a:t>
                      </a:r>
                      <a:endParaRPr lang="en-US" dirty="0">
                        <a:solidFill>
                          <a:schemeClr val="tx1"/>
                        </a:solidFill>
                      </a:endParaRPr>
                    </a:p>
                    <a:p>
                      <a:pPr marL="342900" lvl="2" indent="-342900" defTabSz="457200">
                        <a:lnSpc>
                          <a:spcPct val="100000"/>
                        </a:lnSpc>
                        <a:spcBef>
                          <a:spcPts val="0"/>
                        </a:spcBef>
                        <a:spcAft>
                          <a:spcPts val="1200"/>
                        </a:spcAft>
                        <a:buFont typeface="Arial" panose="020B0604020202020204" pitchFamily="34" charset="0"/>
                        <a:buChar char="•"/>
                        <a:defRPr/>
                      </a:pPr>
                      <a:r>
                        <a:rPr lang="en-US" dirty="0">
                          <a:solidFill>
                            <a:schemeClr val="tx1"/>
                          </a:solidFill>
                        </a:rPr>
                        <a:t>Results </a:t>
                      </a:r>
                      <a:r>
                        <a:rPr lang="en-US" sz="1800" dirty="0">
                          <a:solidFill>
                            <a:schemeClr val="tx1"/>
                          </a:solidFill>
                        </a:rPr>
                        <a:t>may be used to determine what changes and/or improvements should be made to the program’s operations</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342900" lvl="2" indent="-342900" defTabSz="457200">
                        <a:lnSpc>
                          <a:spcPct val="100000"/>
                        </a:lnSpc>
                        <a:spcBef>
                          <a:spcPts val="0"/>
                        </a:spcBef>
                        <a:spcAft>
                          <a:spcPts val="1200"/>
                        </a:spcAft>
                        <a:buFont typeface="Arial" panose="020B0604020202020204" pitchFamily="34" charset="0"/>
                        <a:buChar char="•"/>
                        <a:defRPr/>
                      </a:pPr>
                      <a:r>
                        <a:rPr lang="en-US" dirty="0">
                          <a:solidFill>
                            <a:schemeClr val="tx1"/>
                          </a:solidFill>
                        </a:rPr>
                        <a:t>Measures changes in knowledge, attitude(s), behavior(s) and/or condition(s) among program beneficiaries or other stakeholder groups</a:t>
                      </a:r>
                    </a:p>
                    <a:p>
                      <a:pPr marL="342900" lvl="2" indent="-342900" defTabSz="457200">
                        <a:lnSpc>
                          <a:spcPct val="100000"/>
                        </a:lnSpc>
                        <a:spcBef>
                          <a:spcPts val="0"/>
                        </a:spcBef>
                        <a:spcAft>
                          <a:spcPts val="1200"/>
                        </a:spcAft>
                        <a:buFont typeface="Arial" panose="020B0604020202020204" pitchFamily="34" charset="0"/>
                        <a:buChar char="•"/>
                        <a:defRPr/>
                      </a:pPr>
                      <a:r>
                        <a:rPr lang="en-US" dirty="0">
                          <a:solidFill>
                            <a:schemeClr val="tx1"/>
                          </a:solidFill>
                        </a:rPr>
                        <a:t>Results may demonstrate what the program has achieved </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schemeClr val="tx1"/>
                          </a:solidFill>
                        </a:rPr>
                        <a:t>Measures changes in program beneficiaries or stakeholders relative to a reasonably similar comparison/ control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schemeClr val="tx1"/>
                          </a:solidFill>
                        </a:rPr>
                        <a:t>Results are an estimate of the program’s </a:t>
                      </a:r>
                      <a:r>
                        <a:rPr lang="en-US" baseline="0" dirty="0">
                          <a:solidFill>
                            <a:schemeClr val="tx1"/>
                          </a:solidFill>
                        </a:rPr>
                        <a:t>impact </a:t>
                      </a:r>
                      <a:r>
                        <a:rPr lang="en-US" dirty="0">
                          <a:solidFill>
                            <a:schemeClr val="tx1"/>
                          </a:solidFill>
                        </a:rPr>
                        <a:t>on beneficiaries or other stakeholder groups</a:t>
                      </a:r>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239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r>
              <a:rPr lang="en-US" sz="2400" dirty="0"/>
              <a:t>Understand what an evaluation plan is and the purpose of developing one</a:t>
            </a:r>
          </a:p>
          <a:p>
            <a:endParaRPr lang="en-US" sz="2400" dirty="0"/>
          </a:p>
          <a:p>
            <a:r>
              <a:rPr lang="en-US" sz="2400" dirty="0"/>
              <a:t>Identify key sections of an evaluation plan</a:t>
            </a:r>
          </a:p>
          <a:p>
            <a:endParaRPr lang="en-US" sz="2400" dirty="0"/>
          </a:p>
          <a:p>
            <a:r>
              <a:rPr lang="en-US" sz="2400" dirty="0"/>
              <a:t>Understand what information to include in an evaluation plan</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Learning Objectives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a:t>
            </a:fld>
            <a:endParaRPr lang="en-US" dirty="0"/>
          </a:p>
        </p:txBody>
      </p:sp>
    </p:spTree>
    <p:extLst>
      <p:ext uri="{BB962C8B-B14F-4D97-AF65-F5344CB8AC3E}">
        <p14:creationId xmlns:p14="http://schemas.microsoft.com/office/powerpoint/2010/main" val="2476097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832934"/>
          </a:xfrm>
        </p:spPr>
        <p:txBody>
          <a:bodyPr>
            <a:noAutofit/>
          </a:bodyPr>
          <a:lstStyle/>
          <a:p>
            <a:endParaRPr lang="en-US" sz="2400" dirty="0"/>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a:xfrm>
            <a:off x="463647" y="555964"/>
            <a:ext cx="10319582" cy="419100"/>
          </a:xfrm>
        </p:spPr>
        <p:txBody>
          <a:bodyPr>
            <a:normAutofit fontScale="90000"/>
          </a:bodyPr>
          <a:lstStyle/>
          <a:p>
            <a:r>
              <a:rPr lang="en-US" dirty="0"/>
              <a:t>V. AmeriCorps Approved Evaluation Designs </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20</a:t>
            </a:fld>
            <a:endParaRPr lang="en-US" dirty="0"/>
          </a:p>
        </p:txBody>
      </p:sp>
      <p:graphicFrame>
        <p:nvGraphicFramePr>
          <p:cNvPr id="7" name="Table 6">
            <a:extLst>
              <a:ext uri="{FF2B5EF4-FFF2-40B4-BE49-F238E27FC236}">
                <a16:creationId xmlns:a16="http://schemas.microsoft.com/office/drawing/2014/main" id="{588F7B02-D561-484D-9BF9-7E71425A627A}"/>
              </a:ext>
            </a:extLst>
          </p:cNvPr>
          <p:cNvGraphicFramePr>
            <a:graphicFrameLocks noGrp="1"/>
          </p:cNvGraphicFramePr>
          <p:nvPr>
            <p:extLst>
              <p:ext uri="{D42A27DB-BD31-4B8C-83A1-F6EECF244321}">
                <p14:modId xmlns:p14="http://schemas.microsoft.com/office/powerpoint/2010/main" val="71324958"/>
              </p:ext>
            </p:extLst>
          </p:nvPr>
        </p:nvGraphicFramePr>
        <p:xfrm>
          <a:off x="457200" y="1088136"/>
          <a:ext cx="10683381" cy="4738360"/>
        </p:xfrm>
        <a:graphic>
          <a:graphicData uri="http://schemas.openxmlformats.org/drawingml/2006/table">
            <a:tbl>
              <a:tblPr firstRow="1" bandRow="1">
                <a:tableStyleId>{21E4AEA4-8DFA-4A89-87EB-49C32662AFE0}</a:tableStyleId>
              </a:tblPr>
              <a:tblGrid>
                <a:gridCol w="2442117">
                  <a:extLst>
                    <a:ext uri="{9D8B030D-6E8A-4147-A177-3AD203B41FA5}">
                      <a16:colId xmlns:a16="http://schemas.microsoft.com/office/drawing/2014/main" val="20000"/>
                    </a:ext>
                  </a:extLst>
                </a:gridCol>
                <a:gridCol w="1326995">
                  <a:extLst>
                    <a:ext uri="{9D8B030D-6E8A-4147-A177-3AD203B41FA5}">
                      <a16:colId xmlns:a16="http://schemas.microsoft.com/office/drawing/2014/main" val="714699614"/>
                    </a:ext>
                  </a:extLst>
                </a:gridCol>
                <a:gridCol w="6914269">
                  <a:extLst>
                    <a:ext uri="{9D8B030D-6E8A-4147-A177-3AD203B41FA5}">
                      <a16:colId xmlns:a16="http://schemas.microsoft.com/office/drawing/2014/main" val="20001"/>
                    </a:ext>
                  </a:extLst>
                </a:gridCol>
              </a:tblGrid>
              <a:tr h="331291">
                <a:tc>
                  <a:txBody>
                    <a:bodyPr/>
                    <a:lstStyle/>
                    <a:p>
                      <a:r>
                        <a:rPr lang="en-US" dirty="0">
                          <a:solidFill>
                            <a:schemeClr val="bg2"/>
                          </a:solidFill>
                        </a:rPr>
                        <a:t>Type</a:t>
                      </a:r>
                      <a:r>
                        <a:rPr lang="en-US" baseline="0" dirty="0">
                          <a:solidFill>
                            <a:schemeClr val="bg2"/>
                          </a:solidFill>
                        </a:rPr>
                        <a:t> of Design</a:t>
                      </a:r>
                      <a:endParaRPr lang="en-US" dirty="0">
                        <a:solidFill>
                          <a:schemeClr val="bg2"/>
                        </a:solidFill>
                      </a:endParaRPr>
                    </a:p>
                  </a:txBody>
                  <a:tcPr/>
                </a:tc>
                <a:tc>
                  <a:txBody>
                    <a:bodyPr/>
                    <a:lstStyle/>
                    <a:p>
                      <a:r>
                        <a:rPr lang="en-US" dirty="0">
                          <a:solidFill>
                            <a:schemeClr val="bg2"/>
                          </a:solidFill>
                        </a:rPr>
                        <a:t>Category</a:t>
                      </a:r>
                    </a:p>
                  </a:txBody>
                  <a:tcPr/>
                </a:tc>
                <a:tc>
                  <a:txBody>
                    <a:bodyPr/>
                    <a:lstStyle/>
                    <a:p>
                      <a:r>
                        <a:rPr lang="en-US" dirty="0">
                          <a:solidFill>
                            <a:schemeClr val="bg2"/>
                          </a:solidFill>
                        </a:rPr>
                        <a:t>Details</a:t>
                      </a:r>
                      <a:r>
                        <a:rPr lang="en-US" baseline="0" dirty="0">
                          <a:solidFill>
                            <a:schemeClr val="bg2"/>
                          </a:solidFill>
                        </a:rPr>
                        <a:t> needed on evaluation design</a:t>
                      </a:r>
                      <a:endParaRPr lang="en-US" dirty="0">
                        <a:solidFill>
                          <a:schemeClr val="bg2"/>
                        </a:solidFill>
                      </a:endParaRPr>
                    </a:p>
                  </a:txBody>
                  <a:tcPr/>
                </a:tc>
                <a:extLst>
                  <a:ext uri="{0D108BD9-81ED-4DB2-BD59-A6C34878D82A}">
                    <a16:rowId xmlns:a16="http://schemas.microsoft.com/office/drawing/2014/main" val="10000"/>
                  </a:ext>
                </a:extLst>
              </a:tr>
              <a:tr h="828229">
                <a:tc>
                  <a:txBody>
                    <a:bodyPr/>
                    <a:lstStyle/>
                    <a:p>
                      <a:r>
                        <a:rPr lang="en-US" dirty="0"/>
                        <a:t>Experimental design/Randomized Controlled Trial (RCT)</a:t>
                      </a:r>
                    </a:p>
                  </a:txBody>
                  <a:tcPr/>
                </a:tc>
                <a:tc>
                  <a:txBody>
                    <a:bodyPr/>
                    <a:lstStyle/>
                    <a:p>
                      <a:r>
                        <a:rPr lang="en-US" dirty="0"/>
                        <a:t>Impact</a:t>
                      </a:r>
                    </a:p>
                  </a:txBody>
                  <a:tcPr/>
                </a:tc>
                <a:tc>
                  <a:txBody>
                    <a:bodyPr/>
                    <a:lstStyle/>
                    <a:p>
                      <a:pPr marL="285750" indent="-285750">
                        <a:buFont typeface="Arial" panose="020B0604020202020204" pitchFamily="34" charset="0"/>
                        <a:buChar char="•"/>
                      </a:pPr>
                      <a:r>
                        <a:rPr lang="en-US" dirty="0"/>
                        <a:t>Description</a:t>
                      </a:r>
                      <a:r>
                        <a:rPr lang="en-US" baseline="0" dirty="0"/>
                        <a:t> of the random assignment procedures that will be used to form treatment and control groups</a:t>
                      </a:r>
                    </a:p>
                    <a:p>
                      <a:pPr marL="285750" indent="-285750">
                        <a:buFont typeface="Arial" panose="020B0604020202020204" pitchFamily="34" charset="0"/>
                        <a:buChar char="•"/>
                      </a:pPr>
                      <a:r>
                        <a:rPr lang="en-US" sz="1800" dirty="0"/>
                        <a:t>Eligibility criteria for inclusion in the study</a:t>
                      </a:r>
                      <a:endParaRPr lang="en-US" dirty="0"/>
                    </a:p>
                  </a:txBody>
                  <a:tcPr/>
                </a:tc>
                <a:extLst>
                  <a:ext uri="{0D108BD9-81ED-4DB2-BD59-A6C34878D82A}">
                    <a16:rowId xmlns:a16="http://schemas.microsoft.com/office/drawing/2014/main" val="10001"/>
                  </a:ext>
                </a:extLst>
              </a:tr>
              <a:tr h="1573634">
                <a:tc>
                  <a:txBody>
                    <a:bodyPr/>
                    <a:lstStyle/>
                    <a:p>
                      <a:r>
                        <a:rPr lang="en-US" dirty="0"/>
                        <a:t>Quasi-experimental</a:t>
                      </a:r>
                      <a:r>
                        <a:rPr lang="en-US" baseline="0" dirty="0"/>
                        <a:t> Design (QED)</a:t>
                      </a:r>
                      <a:endParaRPr lang="en-US" dirty="0"/>
                    </a:p>
                  </a:txBody>
                  <a:tcPr/>
                </a:tc>
                <a:tc>
                  <a:txBody>
                    <a:bodyPr/>
                    <a:lstStyle/>
                    <a:p>
                      <a:r>
                        <a:rPr lang="en-US" dirty="0"/>
                        <a:t>Impact</a:t>
                      </a:r>
                    </a:p>
                  </a:txBody>
                  <a:tcPr/>
                </a:tc>
                <a:tc>
                  <a:txBody>
                    <a:bodyPr/>
                    <a:lstStyle/>
                    <a:p>
                      <a:pPr marL="285750" indent="-285750">
                        <a:buFont typeface="Arial" panose="020B0604020202020204" pitchFamily="34" charset="0"/>
                        <a:buChar char="•"/>
                      </a:pPr>
                      <a:r>
                        <a:rPr lang="en-US" dirty="0"/>
                        <a:t>Description of the</a:t>
                      </a:r>
                      <a:r>
                        <a:rPr lang="en-US" baseline="0" dirty="0"/>
                        <a:t> approach for identifying a reasonably similar comparison group (e.g., propensity score matching, difference in difference analysis)   </a:t>
                      </a:r>
                    </a:p>
                    <a:p>
                      <a:pPr marL="285750" indent="-285750">
                        <a:buFont typeface="Arial" panose="020B0604020202020204" pitchFamily="34" charset="0"/>
                        <a:buChar char="•"/>
                      </a:pPr>
                      <a:r>
                        <a:rPr lang="en-US" baseline="0" dirty="0"/>
                        <a:t>List of variables (covariates) to be used to statistically equate treatment and comparison groups at baseline</a:t>
                      </a:r>
                    </a:p>
                  </a:txBody>
                  <a:tcPr/>
                </a:tc>
                <a:extLst>
                  <a:ext uri="{0D108BD9-81ED-4DB2-BD59-A6C34878D82A}">
                    <a16:rowId xmlns:a16="http://schemas.microsoft.com/office/drawing/2014/main" val="10002"/>
                  </a:ext>
                </a:extLst>
              </a:tr>
              <a:tr h="828229">
                <a:tc>
                  <a:txBody>
                    <a:bodyPr/>
                    <a:lstStyle/>
                    <a:p>
                      <a:r>
                        <a:rPr lang="en-US" dirty="0"/>
                        <a:t>Non-experimental Design</a:t>
                      </a:r>
                    </a:p>
                  </a:txBody>
                  <a:tcPr/>
                </a:tc>
                <a:tc>
                  <a:txBody>
                    <a:bodyPr/>
                    <a:lstStyle/>
                    <a:p>
                      <a:r>
                        <a:rPr lang="en-US" dirty="0"/>
                        <a:t>Outcome</a:t>
                      </a:r>
                    </a:p>
                  </a:txBody>
                  <a:tcPr/>
                </a:tc>
                <a:tc>
                  <a:txBody>
                    <a:bodyPr/>
                    <a:lstStyle/>
                    <a:p>
                      <a:pPr marL="285750" indent="-285750">
                        <a:buFont typeface="Arial" panose="020B0604020202020204" pitchFamily="34" charset="0"/>
                        <a:buChar char="•"/>
                      </a:pPr>
                      <a:r>
                        <a:rPr lang="en-US" dirty="0"/>
                        <a:t>Description</a:t>
                      </a:r>
                      <a:r>
                        <a:rPr lang="en-US" baseline="0" dirty="0"/>
                        <a:t> of whether pre- AND post-test measurements OR post-only measurements will be used</a:t>
                      </a:r>
                      <a:endParaRPr lang="en-US" dirty="0"/>
                    </a:p>
                  </a:txBody>
                  <a:tcPr/>
                </a:tc>
                <a:extLst>
                  <a:ext uri="{0D108BD9-81ED-4DB2-BD59-A6C34878D82A}">
                    <a16:rowId xmlns:a16="http://schemas.microsoft.com/office/drawing/2014/main" val="10003"/>
                  </a:ext>
                </a:extLst>
              </a:tr>
              <a:tr h="782017">
                <a:tc>
                  <a:txBody>
                    <a:bodyPr/>
                    <a:lstStyle/>
                    <a:p>
                      <a:r>
                        <a:rPr lang="en-US" dirty="0"/>
                        <a:t>Process</a:t>
                      </a:r>
                    </a:p>
                  </a:txBody>
                  <a:tcPr/>
                </a:tc>
                <a:tc>
                  <a:txBody>
                    <a:bodyPr/>
                    <a:lstStyle/>
                    <a:p>
                      <a:r>
                        <a:rPr lang="en-US" dirty="0"/>
                        <a:t>Process</a:t>
                      </a:r>
                    </a:p>
                  </a:txBody>
                  <a:tcPr/>
                </a:tc>
                <a:tc>
                  <a:txBody>
                    <a:bodyPr/>
                    <a:lstStyle/>
                    <a:p>
                      <a:pPr marL="285750" indent="-285750">
                        <a:buFont typeface="Arial" panose="020B0604020202020204" pitchFamily="34" charset="0"/>
                        <a:buChar char="•"/>
                      </a:pPr>
                      <a:r>
                        <a:rPr lang="en-US" dirty="0"/>
                        <a:t>Description of the methods that will be used</a:t>
                      </a:r>
                      <a:r>
                        <a:rPr lang="en-US" baseline="0" dirty="0"/>
                        <a:t> (i.e., qualitative only, quantitative only, or mixed methods)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005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21</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329061" y="4798449"/>
            <a:ext cx="3429207" cy="861766"/>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0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pPr>
              <a:spcAft>
                <a:spcPts val="600"/>
              </a:spcAft>
            </a:pPr>
            <a:r>
              <a:rPr lang="en-US" sz="2400" dirty="0"/>
              <a:t>For each data source, describe the sample or the target population for the evaluation, including: </a:t>
            </a:r>
          </a:p>
          <a:p>
            <a:pPr lvl="1">
              <a:lnSpc>
                <a:spcPct val="100000"/>
              </a:lnSpc>
            </a:pPr>
            <a:r>
              <a:rPr lang="en-US" sz="2000" dirty="0"/>
              <a:t>Eligibility criteria that limits the sample or population (e.g., participation level, site/location, age or grade level) </a:t>
            </a:r>
          </a:p>
          <a:p>
            <a:pPr lvl="1">
              <a:lnSpc>
                <a:spcPct val="100000"/>
              </a:lnSpc>
            </a:pPr>
            <a:r>
              <a:rPr lang="en-US" sz="2000" dirty="0"/>
              <a:t>Sampling procedures (e.g., random, purposeful, or convenience sampling) </a:t>
            </a:r>
          </a:p>
          <a:p>
            <a:pPr lvl="1">
              <a:lnSpc>
                <a:spcPct val="100000"/>
              </a:lnSpc>
            </a:pPr>
            <a:r>
              <a:rPr lang="en-US" sz="2000" dirty="0"/>
              <a:t>Expected size of the sample or population </a:t>
            </a:r>
          </a:p>
          <a:p>
            <a:pPr lvl="1">
              <a:lnSpc>
                <a:spcPct val="100000"/>
              </a:lnSpc>
            </a:pPr>
            <a:r>
              <a:rPr lang="en-US" sz="2000" dirty="0"/>
              <a:t>Rationale or justification for sample sizes</a:t>
            </a:r>
          </a:p>
          <a:p>
            <a:pPr marL="288925" lvl="1" indent="0">
              <a:lnSpc>
                <a:spcPct val="100000"/>
              </a:lnSpc>
              <a:buNone/>
            </a:pPr>
            <a:endParaRPr lang="en-US" sz="2000" dirty="0"/>
          </a:p>
          <a:p>
            <a:pPr>
              <a:lnSpc>
                <a:spcPct val="100000"/>
              </a:lnSpc>
            </a:pPr>
            <a:r>
              <a:rPr lang="en-US" sz="2400" dirty="0"/>
              <a:t>For ASN grantees, sample size justification is required for non-experimental (i.e., rationale for sample selection) and impact designs (i.e., a power analysis)</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VI. Sampling Methods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22</a:t>
            </a:fld>
            <a:endParaRPr lang="en-US" dirty="0"/>
          </a:p>
        </p:txBody>
      </p:sp>
    </p:spTree>
    <p:extLst>
      <p:ext uri="{BB962C8B-B14F-4D97-AF65-F5344CB8AC3E}">
        <p14:creationId xmlns:p14="http://schemas.microsoft.com/office/powerpoint/2010/main" val="244217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pPr>
              <a:spcAft>
                <a:spcPts val="600"/>
              </a:spcAft>
            </a:pPr>
            <a:r>
              <a:rPr lang="en-US" sz="2400" b="1" u="sng" dirty="0"/>
              <a:t>A power analysis</a:t>
            </a:r>
            <a:r>
              <a:rPr lang="en-US" sz="2400" dirty="0"/>
              <a:t> is used to determine:</a:t>
            </a:r>
          </a:p>
          <a:p>
            <a:pPr lvl="1">
              <a:lnSpc>
                <a:spcPct val="100000"/>
              </a:lnSpc>
            </a:pPr>
            <a:r>
              <a:rPr lang="en-US" sz="2000" dirty="0"/>
              <a:t>How large a sample is needed to enable statistical judgments that are accurate and reliable (i.e., required minimum sample size)</a:t>
            </a:r>
          </a:p>
          <a:p>
            <a:pPr lvl="1">
              <a:lnSpc>
                <a:spcPct val="100000"/>
              </a:lnSpc>
            </a:pPr>
            <a:r>
              <a:rPr lang="en-US" sz="2000" dirty="0"/>
              <a:t>How likely your statistical test will be to detect effects of a given size in a particular situation </a:t>
            </a:r>
          </a:p>
          <a:p>
            <a:pPr lvl="1">
              <a:lnSpc>
                <a:spcPct val="100000"/>
              </a:lnSpc>
            </a:pPr>
            <a:endParaRPr lang="en-US" sz="2400" dirty="0"/>
          </a:p>
          <a:p>
            <a:pPr>
              <a:buSzPct val="100000"/>
            </a:pPr>
            <a:r>
              <a:rPr lang="en-US" sz="2400" dirty="0">
                <a:cs typeface="Arial" panose="020B0604020202020204" pitchFamily="34" charset="0"/>
              </a:rPr>
              <a:t>It is recommended that a plan </a:t>
            </a:r>
            <a:r>
              <a:rPr lang="en-US" sz="2400" b="1" u="sng" dirty="0">
                <a:cs typeface="Arial" panose="020B0604020202020204" pitchFamily="34" charset="0"/>
              </a:rPr>
              <a:t>include the results of a power analysis if</a:t>
            </a:r>
            <a:r>
              <a:rPr lang="en-US" sz="2400" dirty="0">
                <a:cs typeface="Arial" panose="020B0604020202020204" pitchFamily="34" charset="0"/>
              </a:rPr>
              <a:t>:</a:t>
            </a:r>
          </a:p>
          <a:p>
            <a:pPr lvl="1">
              <a:lnSpc>
                <a:spcPct val="100000"/>
              </a:lnSpc>
              <a:spcAft>
                <a:spcPts val="600"/>
              </a:spcAft>
              <a:buSzPct val="100000"/>
            </a:pPr>
            <a:r>
              <a:rPr lang="en-US" sz="2000" dirty="0"/>
              <a:t>It is an impact evaluation design (i.e., RCT or QED) </a:t>
            </a:r>
          </a:p>
          <a:p>
            <a:pPr lvl="1">
              <a:lnSpc>
                <a:spcPct val="100000"/>
              </a:lnSpc>
              <a:spcAft>
                <a:spcPts val="600"/>
              </a:spcAft>
              <a:buSzPct val="100000"/>
            </a:pPr>
            <a:r>
              <a:rPr lang="en-US" sz="2000" dirty="0"/>
              <a:t>Your analysis involves statistical significance testing</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VI. Sampling Methods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23</a:t>
            </a:fld>
            <a:endParaRPr lang="en-US" dirty="0"/>
          </a:p>
        </p:txBody>
      </p:sp>
    </p:spTree>
    <p:extLst>
      <p:ext uri="{BB962C8B-B14F-4D97-AF65-F5344CB8AC3E}">
        <p14:creationId xmlns:p14="http://schemas.microsoft.com/office/powerpoint/2010/main" val="404000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24</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4800392" y="816007"/>
            <a:ext cx="4956003" cy="1717468"/>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39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pPr>
              <a:spcAft>
                <a:spcPts val="600"/>
              </a:spcAft>
            </a:pPr>
            <a:r>
              <a:rPr lang="en-US" sz="2400" dirty="0"/>
              <a:t>Provide a detailed description of the data that will be collected or extracted to answer the research questions. This section should address:</a:t>
            </a:r>
          </a:p>
          <a:p>
            <a:pPr lvl="1">
              <a:lnSpc>
                <a:spcPct val="100000"/>
              </a:lnSpc>
            </a:pPr>
            <a:r>
              <a:rPr lang="en-US" sz="2000" dirty="0"/>
              <a:t>Who/what will be the source of the data?</a:t>
            </a:r>
          </a:p>
          <a:p>
            <a:pPr lvl="1">
              <a:lnSpc>
                <a:spcPct val="100000"/>
              </a:lnSpc>
            </a:pPr>
            <a:r>
              <a:rPr lang="en-US" sz="2000" dirty="0"/>
              <a:t>What tools/instruments will be used to collect data? </a:t>
            </a:r>
          </a:p>
          <a:p>
            <a:pPr lvl="1">
              <a:lnSpc>
                <a:spcPct val="100000"/>
              </a:lnSpc>
            </a:pPr>
            <a:r>
              <a:rPr lang="en-US" sz="2000" dirty="0"/>
              <a:t>What is the plan for accessing administrative/extant data?</a:t>
            </a:r>
          </a:p>
          <a:p>
            <a:pPr lvl="1">
              <a:lnSpc>
                <a:spcPct val="100000"/>
              </a:lnSpc>
            </a:pPr>
            <a:r>
              <a:rPr lang="en-US" sz="2000" dirty="0"/>
              <a:t>What information will be collected/compiled? </a:t>
            </a:r>
          </a:p>
          <a:p>
            <a:pPr lvl="1">
              <a:lnSpc>
                <a:spcPct val="100000"/>
              </a:lnSpc>
            </a:pPr>
            <a:r>
              <a:rPr lang="en-US" sz="2000" dirty="0"/>
              <a:t>When and how often data will data be collected?</a:t>
            </a:r>
            <a:endParaRPr lang="en-US" sz="2400" dirty="0"/>
          </a:p>
          <a:p>
            <a:endParaRPr lang="en-US" sz="2400" dirty="0"/>
          </a:p>
          <a:p>
            <a:r>
              <a:rPr lang="en-US" sz="2400" dirty="0"/>
              <a:t>Ensure that the data are adequate for addressing all of the study's research questions</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a:xfrm>
            <a:off x="463648" y="567041"/>
            <a:ext cx="9975752" cy="419100"/>
          </a:xfrm>
        </p:spPr>
        <p:txBody>
          <a:bodyPr>
            <a:normAutofit fontScale="90000"/>
          </a:bodyPr>
          <a:lstStyle/>
          <a:p>
            <a:r>
              <a:rPr lang="en-US" dirty="0"/>
              <a:t>VII. </a:t>
            </a:r>
            <a:r>
              <a:rPr lang="en-US" sz="3200" kern="0" dirty="0">
                <a:solidFill>
                  <a:schemeClr val="bg1"/>
                </a:solidFill>
                <a:latin typeface="+mj-lt"/>
                <a:cs typeface="+mn-cs"/>
              </a:rPr>
              <a:t>Data Collection Procedures, Data Sources, and Measurement Tools</a:t>
            </a:r>
            <a:endParaRPr lang="en-US" dirty="0"/>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25</a:t>
            </a:fld>
            <a:endParaRPr lang="en-US" dirty="0"/>
          </a:p>
        </p:txBody>
      </p:sp>
    </p:spTree>
    <p:extLst>
      <p:ext uri="{BB962C8B-B14F-4D97-AF65-F5344CB8AC3E}">
        <p14:creationId xmlns:p14="http://schemas.microsoft.com/office/powerpoint/2010/main" val="726205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26</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4572000" y="2390808"/>
            <a:ext cx="3429207" cy="861766"/>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360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832934"/>
          </a:xfrm>
        </p:spPr>
        <p:txBody>
          <a:bodyPr>
            <a:noAutofit/>
          </a:bodyPr>
          <a:lstStyle/>
          <a:p>
            <a:pPr marL="0" indent="0">
              <a:buNone/>
            </a:pPr>
            <a:r>
              <a:rPr lang="en-US" sz="2400" dirty="0"/>
              <a:t>Explain how each data source will be analyzed to produce findings that address the evaluation's research questions</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VIII. Analysis Plan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27</a:t>
            </a:fld>
            <a:endParaRPr lang="en-US" dirty="0"/>
          </a:p>
        </p:txBody>
      </p:sp>
      <p:graphicFrame>
        <p:nvGraphicFramePr>
          <p:cNvPr id="7" name="Table 6">
            <a:extLst>
              <a:ext uri="{FF2B5EF4-FFF2-40B4-BE49-F238E27FC236}">
                <a16:creationId xmlns:a16="http://schemas.microsoft.com/office/drawing/2014/main" id="{ED78DEDF-553B-4912-9AD4-A90E276298B9}"/>
              </a:ext>
            </a:extLst>
          </p:cNvPr>
          <p:cNvGraphicFramePr>
            <a:graphicFrameLocks noGrp="1"/>
          </p:cNvGraphicFramePr>
          <p:nvPr>
            <p:extLst>
              <p:ext uri="{D42A27DB-BD31-4B8C-83A1-F6EECF244321}">
                <p14:modId xmlns:p14="http://schemas.microsoft.com/office/powerpoint/2010/main" val="2572714939"/>
              </p:ext>
            </p:extLst>
          </p:nvPr>
        </p:nvGraphicFramePr>
        <p:xfrm>
          <a:off x="629173" y="2330420"/>
          <a:ext cx="10503017" cy="2458834"/>
        </p:xfrm>
        <a:graphic>
          <a:graphicData uri="http://schemas.openxmlformats.org/drawingml/2006/table">
            <a:tbl>
              <a:tblPr firstRow="1" bandRow="1">
                <a:tableStyleId>{21E4AEA4-8DFA-4A89-87EB-49C32662AFE0}</a:tableStyleId>
              </a:tblPr>
              <a:tblGrid>
                <a:gridCol w="2883626">
                  <a:extLst>
                    <a:ext uri="{9D8B030D-6E8A-4147-A177-3AD203B41FA5}">
                      <a16:colId xmlns:a16="http://schemas.microsoft.com/office/drawing/2014/main" val="20000"/>
                    </a:ext>
                  </a:extLst>
                </a:gridCol>
                <a:gridCol w="7619391">
                  <a:extLst>
                    <a:ext uri="{9D8B030D-6E8A-4147-A177-3AD203B41FA5}">
                      <a16:colId xmlns:a16="http://schemas.microsoft.com/office/drawing/2014/main" val="20001"/>
                    </a:ext>
                  </a:extLst>
                </a:gridCol>
              </a:tblGrid>
              <a:tr h="396002">
                <a:tc>
                  <a:txBody>
                    <a:bodyPr/>
                    <a:lstStyle/>
                    <a:p>
                      <a:r>
                        <a:rPr lang="en-US" sz="2000" dirty="0">
                          <a:solidFill>
                            <a:schemeClr val="bg2"/>
                          </a:solidFill>
                        </a:rPr>
                        <a:t>Type</a:t>
                      </a:r>
                      <a:r>
                        <a:rPr lang="en-US" sz="2000" baseline="0" dirty="0">
                          <a:solidFill>
                            <a:schemeClr val="bg2"/>
                          </a:solidFill>
                        </a:rPr>
                        <a:t> of design</a:t>
                      </a:r>
                      <a:endParaRPr lang="en-US" sz="2000" dirty="0">
                        <a:solidFill>
                          <a:schemeClr val="bg2"/>
                        </a:solidFill>
                      </a:endParaRPr>
                    </a:p>
                  </a:txBody>
                  <a:tcPr/>
                </a:tc>
                <a:tc>
                  <a:txBody>
                    <a:bodyPr/>
                    <a:lstStyle/>
                    <a:p>
                      <a:r>
                        <a:rPr lang="en-US" sz="2000" dirty="0">
                          <a:solidFill>
                            <a:schemeClr val="bg2"/>
                          </a:solidFill>
                        </a:rPr>
                        <a:t>Details</a:t>
                      </a:r>
                      <a:r>
                        <a:rPr lang="en-US" sz="2000" baseline="0" dirty="0">
                          <a:solidFill>
                            <a:schemeClr val="bg2"/>
                          </a:solidFill>
                        </a:rPr>
                        <a:t> needed on analysis</a:t>
                      </a:r>
                      <a:endParaRPr lang="en-US" sz="2000" dirty="0">
                        <a:solidFill>
                          <a:schemeClr val="bg2"/>
                        </a:solidFill>
                      </a:endParaRPr>
                    </a:p>
                  </a:txBody>
                  <a:tcPr/>
                </a:tc>
                <a:extLst>
                  <a:ext uri="{0D108BD9-81ED-4DB2-BD59-A6C34878D82A}">
                    <a16:rowId xmlns:a16="http://schemas.microsoft.com/office/drawing/2014/main" val="10000"/>
                  </a:ext>
                </a:extLst>
              </a:tr>
              <a:tr h="2062594">
                <a:tc>
                  <a:txBody>
                    <a:bodyPr/>
                    <a:lstStyle/>
                    <a:p>
                      <a:r>
                        <a:rPr lang="en-US" sz="2000" dirty="0"/>
                        <a:t>Non-experimental / Process evaluation design</a:t>
                      </a:r>
                    </a:p>
                  </a:txBody>
                  <a:tcPr/>
                </a:tc>
                <a:tc>
                  <a:txBody>
                    <a:bodyPr/>
                    <a:lstStyle/>
                    <a:p>
                      <a:pPr marL="285750" indent="-285750">
                        <a:spcAft>
                          <a:spcPts val="600"/>
                        </a:spcAft>
                        <a:buFont typeface="Arial" panose="020B0604020202020204" pitchFamily="34" charset="0"/>
                        <a:buChar char="•"/>
                      </a:pPr>
                      <a:r>
                        <a:rPr lang="en-US" sz="2000" baseline="0" dirty="0"/>
                        <a:t>The </a:t>
                      </a:r>
                      <a:r>
                        <a:rPr lang="en-US" sz="2000" u="sng" baseline="0" dirty="0"/>
                        <a:t>quantitative </a:t>
                      </a:r>
                      <a:r>
                        <a:rPr lang="en-US" sz="2000" u="none" baseline="0" dirty="0"/>
                        <a:t>data analysis techniques that </a:t>
                      </a:r>
                      <a:r>
                        <a:rPr lang="en-US" sz="2000" baseline="0" dirty="0"/>
                        <a:t>will be used to produce the study findings (e.g., Chi-square, t-tests, frequencies, means)</a:t>
                      </a:r>
                    </a:p>
                    <a:p>
                      <a:pPr marL="285750" indent="-285750">
                        <a:spcAft>
                          <a:spcPts val="600"/>
                        </a:spcAft>
                        <a:buFont typeface="Arial" panose="020B0604020202020204" pitchFamily="34" charset="0"/>
                        <a:buChar char="•"/>
                      </a:pPr>
                      <a:r>
                        <a:rPr lang="en-US" sz="2000" baseline="0" dirty="0"/>
                        <a:t>The </a:t>
                      </a:r>
                      <a:r>
                        <a:rPr lang="en-US" sz="2000" u="sng" baseline="0" dirty="0"/>
                        <a:t>qualitative</a:t>
                      </a:r>
                      <a:r>
                        <a:rPr lang="en-US" sz="2000" u="none" baseline="0" dirty="0"/>
                        <a:t> data analysis techniques that will be used to produce the study findings (e.g., content analysis, thematic coding) </a:t>
                      </a:r>
                      <a:r>
                        <a:rPr lang="en-US" sz="2000" baseline="0" dirty="0"/>
                        <a:t>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402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832934"/>
          </a:xfrm>
        </p:spPr>
        <p:txBody>
          <a:bodyPr>
            <a:noAutofit/>
          </a:bodyPr>
          <a:lstStyle/>
          <a:p>
            <a:endParaRPr lang="en-US" sz="2400" dirty="0"/>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VIII. Analysis Plan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28</a:t>
            </a:fld>
            <a:endParaRPr lang="en-US" dirty="0"/>
          </a:p>
        </p:txBody>
      </p:sp>
      <p:sp>
        <p:nvSpPr>
          <p:cNvPr id="8" name="Text Placeholder 1">
            <a:extLst>
              <a:ext uri="{FF2B5EF4-FFF2-40B4-BE49-F238E27FC236}">
                <a16:creationId xmlns:a16="http://schemas.microsoft.com/office/drawing/2014/main" id="{54904161-390E-4196-8A16-56169D731B00}"/>
              </a:ext>
            </a:extLst>
          </p:cNvPr>
          <p:cNvSpPr txBox="1">
            <a:spLocks/>
          </p:cNvSpPr>
          <p:nvPr/>
        </p:nvSpPr>
        <p:spPr>
          <a:xfrm>
            <a:off x="616047" y="4073907"/>
            <a:ext cx="10432254" cy="1991332"/>
          </a:xfrm>
          <a:prstGeom prst="rect">
            <a:avLst/>
          </a:prstGeom>
        </p:spPr>
        <p:txBody>
          <a:bodyPr vert="horz" lIns="91440" tIns="45720" rIns="91440" bIns="45720" rtlCol="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8925"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490663" indent="-287338" algn="l" defTabSz="914400" rtl="0" eaLnBrk="1" latinLnBrk="0" hangingPunct="1">
              <a:lnSpc>
                <a:spcPct val="90000"/>
              </a:lnSpc>
              <a:spcBef>
                <a:spcPts val="1000"/>
              </a:spcBef>
              <a:buFont typeface="Arial" panose="020B0604020202020204" pitchFamily="34" charset="0"/>
              <a:buChar char="•"/>
              <a:tabLst/>
              <a:defRPr sz="14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NOTE: Chi-square tests and t-tests are not adequate for conducting a QED analysis. Instead, a multivariate regression model (e.g., ANOVA) is preferred, so covariates (e.g., pre-test measures and other variables that may affect the outcome of interest) can be controlled for in the analysis. </a:t>
            </a:r>
          </a:p>
        </p:txBody>
      </p:sp>
      <p:graphicFrame>
        <p:nvGraphicFramePr>
          <p:cNvPr id="9" name="Table 8">
            <a:extLst>
              <a:ext uri="{FF2B5EF4-FFF2-40B4-BE49-F238E27FC236}">
                <a16:creationId xmlns:a16="http://schemas.microsoft.com/office/drawing/2014/main" id="{48C81E9F-A29E-44B1-A870-86BE1F9F32ED}"/>
              </a:ext>
            </a:extLst>
          </p:cNvPr>
          <p:cNvGraphicFramePr>
            <a:graphicFrameLocks noGrp="1"/>
          </p:cNvGraphicFramePr>
          <p:nvPr>
            <p:extLst>
              <p:ext uri="{D42A27DB-BD31-4B8C-83A1-F6EECF244321}">
                <p14:modId xmlns:p14="http://schemas.microsoft.com/office/powerpoint/2010/main" val="3860122298"/>
              </p:ext>
            </p:extLst>
          </p:nvPr>
        </p:nvGraphicFramePr>
        <p:xfrm>
          <a:off x="463648" y="1364260"/>
          <a:ext cx="10208900" cy="2331528"/>
        </p:xfrm>
        <a:graphic>
          <a:graphicData uri="http://schemas.openxmlformats.org/drawingml/2006/table">
            <a:tbl>
              <a:tblPr firstRow="1" bandRow="1">
                <a:tableStyleId>{21E4AEA4-8DFA-4A89-87EB-49C32662AFE0}</a:tableStyleId>
              </a:tblPr>
              <a:tblGrid>
                <a:gridCol w="2549034">
                  <a:extLst>
                    <a:ext uri="{9D8B030D-6E8A-4147-A177-3AD203B41FA5}">
                      <a16:colId xmlns:a16="http://schemas.microsoft.com/office/drawing/2014/main" val="20000"/>
                    </a:ext>
                  </a:extLst>
                </a:gridCol>
                <a:gridCol w="7659866">
                  <a:extLst>
                    <a:ext uri="{9D8B030D-6E8A-4147-A177-3AD203B41FA5}">
                      <a16:colId xmlns:a16="http://schemas.microsoft.com/office/drawing/2014/main" val="20001"/>
                    </a:ext>
                  </a:extLst>
                </a:gridCol>
              </a:tblGrid>
              <a:tr h="372261">
                <a:tc>
                  <a:txBody>
                    <a:bodyPr/>
                    <a:lstStyle/>
                    <a:p>
                      <a:r>
                        <a:rPr lang="en-US" sz="2000" dirty="0">
                          <a:solidFill>
                            <a:schemeClr val="bg2"/>
                          </a:solidFill>
                        </a:rPr>
                        <a:t>Type</a:t>
                      </a:r>
                      <a:r>
                        <a:rPr lang="en-US" sz="2000" baseline="0" dirty="0">
                          <a:solidFill>
                            <a:schemeClr val="bg2"/>
                          </a:solidFill>
                        </a:rPr>
                        <a:t> of design</a:t>
                      </a:r>
                      <a:endParaRPr lang="en-US" sz="2000" dirty="0">
                        <a:solidFill>
                          <a:schemeClr val="bg2"/>
                        </a:solidFill>
                      </a:endParaRPr>
                    </a:p>
                  </a:txBody>
                  <a:tcPr/>
                </a:tc>
                <a:tc>
                  <a:txBody>
                    <a:bodyPr/>
                    <a:lstStyle/>
                    <a:p>
                      <a:r>
                        <a:rPr lang="en-US" sz="2000" dirty="0">
                          <a:solidFill>
                            <a:schemeClr val="bg2"/>
                          </a:solidFill>
                        </a:rPr>
                        <a:t>Details</a:t>
                      </a:r>
                      <a:r>
                        <a:rPr lang="en-US" sz="2000" baseline="0" dirty="0">
                          <a:solidFill>
                            <a:schemeClr val="bg2"/>
                          </a:solidFill>
                        </a:rPr>
                        <a:t> needed on analysis</a:t>
                      </a:r>
                      <a:endParaRPr lang="en-US" sz="2000" dirty="0">
                        <a:solidFill>
                          <a:schemeClr val="bg2"/>
                        </a:solidFill>
                      </a:endParaRPr>
                    </a:p>
                  </a:txBody>
                  <a:tcPr/>
                </a:tc>
                <a:extLst>
                  <a:ext uri="{0D108BD9-81ED-4DB2-BD59-A6C34878D82A}">
                    <a16:rowId xmlns:a16="http://schemas.microsoft.com/office/drawing/2014/main" val="10000"/>
                  </a:ext>
                </a:extLst>
              </a:tr>
              <a:tr h="1935288">
                <a:tc>
                  <a:txBody>
                    <a:bodyPr/>
                    <a:lstStyle/>
                    <a:p>
                      <a:r>
                        <a:rPr lang="en-US" sz="2000" dirty="0"/>
                        <a:t>Impact design (RCT</a:t>
                      </a:r>
                      <a:r>
                        <a:rPr lang="en-US" sz="2000" baseline="0" dirty="0"/>
                        <a:t> or QED)</a:t>
                      </a:r>
                      <a:endParaRPr lang="en-US" sz="2000" dirty="0"/>
                    </a:p>
                  </a:txBody>
                  <a:tcPr/>
                </a:tc>
                <a:tc>
                  <a:txBody>
                    <a:bodyPr/>
                    <a:lstStyle/>
                    <a:p>
                      <a:pPr marL="285750" indent="-285750">
                        <a:spcAft>
                          <a:spcPts val="600"/>
                        </a:spcAft>
                        <a:buFont typeface="Arial" panose="020B0604020202020204" pitchFamily="34" charset="0"/>
                        <a:buChar char="•"/>
                      </a:pPr>
                      <a:r>
                        <a:rPr lang="en-US" sz="2000" baseline="0" dirty="0"/>
                        <a:t>The statistical test/model that will be used to compare outcomes for the treatment and comparison groups</a:t>
                      </a:r>
                    </a:p>
                    <a:p>
                      <a:pPr marL="285750" indent="-285750">
                        <a:spcAft>
                          <a:spcPts val="600"/>
                        </a:spcAft>
                        <a:buFont typeface="Arial" panose="020B0604020202020204" pitchFamily="34" charset="0"/>
                        <a:buChar char="•"/>
                      </a:pPr>
                      <a:r>
                        <a:rPr lang="en-US" sz="2000" baseline="0" dirty="0"/>
                        <a:t>Plans to assess baseline equivalency of the treatment and comparison groups and any statistical adjustments to be used (if necessary)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573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29</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5507255" y="3137836"/>
            <a:ext cx="3027145" cy="885524"/>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11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r>
              <a:rPr lang="en-US" sz="2400" dirty="0"/>
              <a:t>Details the program model being evaluated</a:t>
            </a:r>
          </a:p>
          <a:p>
            <a:endParaRPr lang="en-US" sz="2400" dirty="0"/>
          </a:p>
          <a:p>
            <a:r>
              <a:rPr lang="en-US" sz="2400" dirty="0"/>
              <a:t>Describes and justifies the evaluation approach selected</a:t>
            </a:r>
          </a:p>
          <a:p>
            <a:endParaRPr lang="en-US" sz="2400" dirty="0"/>
          </a:p>
          <a:p>
            <a:r>
              <a:rPr lang="en-US" sz="2400" dirty="0"/>
              <a:t>Provides instructions for the evaluation / a guide for each step of the evaluation process</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is an Evaluation Plan?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a:t>
            </a:fld>
            <a:endParaRPr lang="en-US" dirty="0"/>
          </a:p>
        </p:txBody>
      </p:sp>
    </p:spTree>
    <p:extLst>
      <p:ext uri="{BB962C8B-B14F-4D97-AF65-F5344CB8AC3E}">
        <p14:creationId xmlns:p14="http://schemas.microsoft.com/office/powerpoint/2010/main" val="21832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11054295" cy="4383108"/>
          </a:xfrm>
        </p:spPr>
        <p:txBody>
          <a:bodyPr>
            <a:noAutofit/>
          </a:bodyPr>
          <a:lstStyle/>
          <a:p>
            <a:r>
              <a:rPr lang="en-US" sz="2400" dirty="0"/>
              <a:t>Describe the </a:t>
            </a:r>
            <a:r>
              <a:rPr lang="en-US" sz="2400" b="1" dirty="0"/>
              <a:t>evaluator(s)</a:t>
            </a:r>
            <a:r>
              <a:rPr lang="en-US" sz="2400" dirty="0"/>
              <a:t> who will be carrying out the evaluation activities, including</a:t>
            </a:r>
          </a:p>
          <a:p>
            <a:pPr lvl="1">
              <a:lnSpc>
                <a:spcPct val="100000"/>
              </a:lnSpc>
            </a:pPr>
            <a:r>
              <a:rPr lang="en-US" sz="2000" dirty="0"/>
              <a:t>Whether they are internal or external to the program; </a:t>
            </a:r>
          </a:p>
          <a:p>
            <a:pPr lvl="1">
              <a:lnSpc>
                <a:spcPct val="100000"/>
              </a:lnSpc>
            </a:pPr>
            <a:r>
              <a:rPr lang="en-US" sz="2000" dirty="0"/>
              <a:t>If using an external evaluator, the description clearly describes how they are independent from the program (e.g., no conflicts of interest); and </a:t>
            </a:r>
          </a:p>
          <a:p>
            <a:pPr lvl="1">
              <a:lnSpc>
                <a:spcPct val="100000"/>
              </a:lnSpc>
            </a:pPr>
            <a:r>
              <a:rPr lang="en-US" sz="2000" dirty="0"/>
              <a:t>Qualifications for conducting the evaluation</a:t>
            </a:r>
          </a:p>
          <a:p>
            <a:pPr lvl="1">
              <a:lnSpc>
                <a:spcPct val="100000"/>
              </a:lnSpc>
            </a:pPr>
            <a:endParaRPr lang="en-US" sz="2000" dirty="0"/>
          </a:p>
          <a:p>
            <a:pPr>
              <a:lnSpc>
                <a:spcPct val="100000"/>
              </a:lnSpc>
            </a:pPr>
            <a:r>
              <a:rPr lang="en-US" sz="2400" dirty="0"/>
              <a:t>The type of evaluator used may also depend on the size of your program</a:t>
            </a:r>
          </a:p>
          <a:p>
            <a:pPr lvl="1">
              <a:lnSpc>
                <a:spcPct val="100000"/>
              </a:lnSpc>
            </a:pPr>
            <a:r>
              <a:rPr lang="en-US" sz="2000" dirty="0"/>
              <a:t>Small grantees (&lt;$500,000) can use an internal or external evaluator</a:t>
            </a:r>
          </a:p>
          <a:p>
            <a:pPr lvl="1">
              <a:lnSpc>
                <a:spcPct val="100000"/>
              </a:lnSpc>
            </a:pPr>
            <a:r>
              <a:rPr lang="en-US" sz="2000" dirty="0"/>
              <a:t>Large grantees (&gt;$500,000) expected to use an external evaluator, unless a Funding Threshold AEA is pursued</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a:xfrm>
            <a:off x="463647" y="567041"/>
            <a:ext cx="7296169" cy="419100"/>
          </a:xfrm>
        </p:spPr>
        <p:txBody>
          <a:bodyPr>
            <a:normAutofit fontScale="90000"/>
          </a:bodyPr>
          <a:lstStyle/>
          <a:p>
            <a:r>
              <a:rPr lang="en-US" dirty="0"/>
              <a:t>IX. Evaluator Qualifications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30</a:t>
            </a:fld>
            <a:endParaRPr lang="en-US" dirty="0"/>
          </a:p>
        </p:txBody>
      </p:sp>
    </p:spTree>
    <p:extLst>
      <p:ext uri="{BB962C8B-B14F-4D97-AF65-F5344CB8AC3E}">
        <p14:creationId xmlns:p14="http://schemas.microsoft.com/office/powerpoint/2010/main" val="123683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on...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31</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Font typeface="+mj-lt"/>
              <a:buAutoNum type="romanUcPeriod" startAt="7"/>
            </a:pPr>
            <a:r>
              <a:rPr lang="en-US" sz="2000" kern="0" dirty="0">
                <a:solidFill>
                  <a:schemeClr val="bg1"/>
                </a:solidFill>
                <a:latin typeface="+mj-lt"/>
                <a:cs typeface="+mn-cs"/>
              </a:rPr>
              <a:t>Evaluator qualifications</a:t>
            </a:r>
          </a:p>
          <a:p>
            <a:pPr>
              <a:buClr>
                <a:schemeClr val="accent2"/>
              </a:buClr>
              <a:buFont typeface="+mj-lt"/>
              <a:buAutoNum type="romanUcPeriod" startAt="7"/>
            </a:pPr>
            <a:endParaRPr lang="en-US" sz="2000" kern="0" dirty="0">
              <a:solidFill>
                <a:schemeClr val="bg1"/>
              </a:solidFill>
              <a:latin typeface="+mj-lt"/>
              <a:cs typeface="+mn-cs"/>
            </a:endParaRPr>
          </a:p>
          <a:p>
            <a:pPr>
              <a:buClr>
                <a:schemeClr val="accent2"/>
              </a:buClr>
              <a:buFont typeface="+mj-lt"/>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4572000" y="3715355"/>
            <a:ext cx="4013734" cy="2127183"/>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6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11054295" cy="3893918"/>
          </a:xfrm>
        </p:spPr>
        <p:txBody>
          <a:bodyPr>
            <a:noAutofit/>
          </a:bodyPr>
          <a:lstStyle/>
          <a:p>
            <a:pPr>
              <a:spcAft>
                <a:spcPts val="600"/>
              </a:spcAft>
            </a:pPr>
            <a:r>
              <a:rPr lang="en-US" sz="2400" dirty="0"/>
              <a:t>Provide a detailed </a:t>
            </a:r>
            <a:r>
              <a:rPr lang="en-US" sz="2400" b="1" dirty="0"/>
              <a:t>timeline</a:t>
            </a:r>
            <a:r>
              <a:rPr lang="en-US" sz="2400" dirty="0"/>
              <a:t> of when the major evaluation activities will occur (e.g., evaluation planning, hire evaluator, develop instruments, collect data, analyze data, write report)</a:t>
            </a:r>
          </a:p>
          <a:p>
            <a:pPr lvl="1">
              <a:lnSpc>
                <a:spcPct val="100000"/>
              </a:lnSpc>
            </a:pPr>
            <a:r>
              <a:rPr lang="en-US" sz="2000" dirty="0"/>
              <a:t>Helps determine if the evaluation is on track to be completed on time (i.e., before the next GARP cycle)</a:t>
            </a:r>
          </a:p>
          <a:p>
            <a:pPr lvl="1">
              <a:lnSpc>
                <a:spcPct val="100000"/>
              </a:lnSpc>
            </a:pPr>
            <a:endParaRPr lang="en-US" sz="2000" dirty="0"/>
          </a:p>
          <a:p>
            <a:pPr marL="285750" lvl="1" indent="-285750">
              <a:lnSpc>
                <a:spcPct val="90000"/>
              </a:lnSpc>
              <a:spcBef>
                <a:spcPts val="1000"/>
              </a:spcBef>
              <a:spcAft>
                <a:spcPts val="600"/>
              </a:spcAft>
              <a:buClr>
                <a:schemeClr val="accent2"/>
              </a:buClr>
              <a:buSzPct val="100000"/>
            </a:pPr>
            <a:r>
              <a:rPr lang="en-US" sz="2400" kern="0" dirty="0"/>
              <a:t>Specify the </a:t>
            </a:r>
            <a:r>
              <a:rPr lang="en-US" sz="2400" b="1" kern="0" dirty="0"/>
              <a:t>budget</a:t>
            </a:r>
            <a:r>
              <a:rPr lang="en-US" sz="2400" kern="0" dirty="0"/>
              <a:t> allotted for the evaluation</a:t>
            </a:r>
          </a:p>
          <a:p>
            <a:pPr marL="285750" lvl="1" indent="-285750">
              <a:lnSpc>
                <a:spcPct val="90000"/>
              </a:lnSpc>
              <a:spcBef>
                <a:spcPts val="1000"/>
              </a:spcBef>
              <a:spcAft>
                <a:spcPts val="600"/>
              </a:spcAft>
              <a:buClr>
                <a:schemeClr val="accent2"/>
              </a:buClr>
              <a:buSzPct val="100000"/>
            </a:pPr>
            <a:endParaRPr lang="en-US" sz="2400" kern="0" dirty="0"/>
          </a:p>
          <a:p>
            <a:endParaRPr lang="en-US" sz="2000" dirty="0"/>
          </a:p>
          <a:p>
            <a:endParaRPr lang="en-US" sz="20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a:xfrm>
            <a:off x="463647" y="567041"/>
            <a:ext cx="7296169" cy="419100"/>
          </a:xfrm>
        </p:spPr>
        <p:txBody>
          <a:bodyPr>
            <a:normAutofit fontScale="90000"/>
          </a:bodyPr>
          <a:lstStyle/>
          <a:p>
            <a:r>
              <a:rPr lang="en-US" dirty="0"/>
              <a:t>X-IX. Timeline and Budget</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32</a:t>
            </a:fld>
            <a:endParaRPr lang="en-US" dirty="0"/>
          </a:p>
        </p:txBody>
      </p:sp>
    </p:spTree>
    <p:extLst>
      <p:ext uri="{BB962C8B-B14F-4D97-AF65-F5344CB8AC3E}">
        <p14:creationId xmlns:p14="http://schemas.microsoft.com/office/powerpoint/2010/main" val="192437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082179"/>
            <a:ext cx="11121549" cy="4960811"/>
          </a:xfrm>
        </p:spPr>
        <p:txBody>
          <a:bodyPr>
            <a:noAutofit/>
          </a:bodyPr>
          <a:lstStyle/>
          <a:p>
            <a:pPr>
              <a:spcAft>
                <a:spcPts val="600"/>
              </a:spcAft>
            </a:pPr>
            <a:r>
              <a:rPr lang="en-US" sz="2800" dirty="0"/>
              <a:t>Know what type of evaluation you must complete</a:t>
            </a:r>
          </a:p>
          <a:p>
            <a:pPr lvl="1">
              <a:lnSpc>
                <a:spcPct val="100000"/>
              </a:lnSpc>
            </a:pPr>
            <a:r>
              <a:rPr lang="en-US" sz="2400" dirty="0"/>
              <a:t>Small vs large grantee requirements</a:t>
            </a:r>
          </a:p>
          <a:p>
            <a:pPr lvl="1">
              <a:lnSpc>
                <a:spcPct val="100000"/>
              </a:lnSpc>
            </a:pPr>
            <a:r>
              <a:rPr lang="en-US" sz="2400" dirty="0"/>
              <a:t>AEA options available</a:t>
            </a:r>
          </a:p>
          <a:p>
            <a:pPr lvl="1">
              <a:lnSpc>
                <a:spcPct val="100000"/>
              </a:lnSpc>
            </a:pPr>
            <a:endParaRPr lang="en-US" sz="2800" dirty="0"/>
          </a:p>
          <a:p>
            <a:pPr>
              <a:spcAft>
                <a:spcPts val="600"/>
              </a:spcAft>
            </a:pPr>
            <a:r>
              <a:rPr lang="en-US" sz="2800" dirty="0"/>
              <a:t>Fully describe each component of the plan</a:t>
            </a:r>
          </a:p>
          <a:p>
            <a:pPr lvl="1">
              <a:lnSpc>
                <a:spcPct val="100000"/>
              </a:lnSpc>
            </a:pPr>
            <a:r>
              <a:rPr lang="en-US" sz="2400" dirty="0"/>
              <a:t>See ASN Notice of Funding Opportunity (NOFO) and Frequently Asked Questions: Evaluation for relevant grant cycle</a:t>
            </a:r>
          </a:p>
          <a:p>
            <a:pPr lvl="1">
              <a:lnSpc>
                <a:spcPct val="100000"/>
              </a:lnSpc>
            </a:pPr>
            <a:r>
              <a:rPr lang="en-US" sz="2400" dirty="0"/>
              <a:t>Review the Evaluation Plan template</a:t>
            </a:r>
          </a:p>
          <a:p>
            <a:endParaRPr lang="en-US" sz="2800" dirty="0"/>
          </a:p>
          <a:p>
            <a:r>
              <a:rPr lang="en-US" sz="2800" dirty="0"/>
              <a:t>Ensure that your description of each of the components aligns with one another (i.e., interrelated)</a:t>
            </a:r>
          </a:p>
          <a:p>
            <a:endParaRPr lang="en-US" sz="2800" dirty="0"/>
          </a:p>
          <a:p>
            <a:pPr marL="288925" lvl="1" indent="0">
              <a:lnSpc>
                <a:spcPct val="100000"/>
              </a:lnSpc>
              <a:buNone/>
            </a:pPr>
            <a:endParaRPr lang="en-US" sz="28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General Guidelines to Follow</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33</a:t>
            </a:fld>
            <a:endParaRPr lang="en-US" dirty="0"/>
          </a:p>
        </p:txBody>
      </p:sp>
    </p:spTree>
    <p:extLst>
      <p:ext uri="{BB962C8B-B14F-4D97-AF65-F5344CB8AC3E}">
        <p14:creationId xmlns:p14="http://schemas.microsoft.com/office/powerpoint/2010/main" val="1531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11041416" cy="5576908"/>
          </a:xfrm>
        </p:spPr>
        <p:txBody>
          <a:bodyPr>
            <a:noAutofit/>
          </a:bodyPr>
          <a:lstStyle/>
          <a:p>
            <a:r>
              <a:rPr lang="en-US" sz="2400" dirty="0"/>
              <a:t>Your AmeriCorps Portfolio Manager or State Commission representative </a:t>
            </a:r>
          </a:p>
          <a:p>
            <a:endParaRPr lang="en-US" sz="2400" dirty="0"/>
          </a:p>
          <a:p>
            <a:r>
              <a:rPr lang="en-US" sz="2400" dirty="0"/>
              <a:t>ASN – Evaluation Resources</a:t>
            </a:r>
          </a:p>
          <a:p>
            <a:pPr marL="288925" lvl="1" indent="0">
              <a:lnSpc>
                <a:spcPct val="100000"/>
              </a:lnSpc>
              <a:buNone/>
            </a:pPr>
            <a:r>
              <a:rPr lang="en-US" sz="2400" dirty="0">
                <a:hlinkClick r:id="rId3"/>
              </a:rPr>
              <a:t>https://www.americorps.gov/grantees-sponsors/evaluation-resources</a:t>
            </a:r>
            <a:r>
              <a:rPr lang="en-US" sz="2400" dirty="0"/>
              <a:t> </a:t>
            </a:r>
          </a:p>
          <a:p>
            <a:pPr lvl="1"/>
            <a:r>
              <a:rPr lang="en-US" sz="2400" dirty="0"/>
              <a:t>2021 ASN Grantee Symposium presentation </a:t>
            </a:r>
            <a:r>
              <a:rPr lang="en-US" sz="2400" i="1" dirty="0"/>
              <a:t>Demystifying Evaluation Plans: </a:t>
            </a:r>
            <a:r>
              <a:rPr lang="en-US" sz="2400" i="1" dirty="0">
                <a:hlinkClick r:id="rId4"/>
              </a:rPr>
              <a:t>https://www.youtube.com/watch?v=GJ0s9HL8Q2A</a:t>
            </a:r>
            <a:r>
              <a:rPr lang="en-US" sz="2400" i="1" dirty="0"/>
              <a:t> </a:t>
            </a:r>
            <a:endParaRPr lang="en-US" sz="2400" dirty="0"/>
          </a:p>
          <a:p>
            <a:endParaRPr lang="en-US" sz="2400" dirty="0"/>
          </a:p>
          <a:p>
            <a:r>
              <a:rPr lang="en-US" sz="2400" dirty="0"/>
              <a:t>AmeriCorps Evaluation TA Portal</a:t>
            </a:r>
          </a:p>
          <a:p>
            <a:pPr marL="288925" lvl="1" indent="0">
              <a:lnSpc>
                <a:spcPct val="100000"/>
              </a:lnSpc>
              <a:buNone/>
            </a:pPr>
            <a:r>
              <a:rPr lang="en-US" sz="2400" dirty="0">
                <a:hlinkClick r:id="rId5"/>
              </a:rPr>
              <a:t>https://americorpsevaluationta.norc.org</a:t>
            </a:r>
            <a:r>
              <a:rPr lang="en-US" sz="2400" dirty="0"/>
              <a:t> </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Internal Resources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34</a:t>
            </a:fld>
            <a:endParaRPr lang="en-US" dirty="0"/>
          </a:p>
        </p:txBody>
      </p:sp>
    </p:spTree>
    <p:extLst>
      <p:ext uri="{BB962C8B-B14F-4D97-AF65-F5344CB8AC3E}">
        <p14:creationId xmlns:p14="http://schemas.microsoft.com/office/powerpoint/2010/main" val="4167271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11503066" cy="5576908"/>
          </a:xfrm>
        </p:spPr>
        <p:txBody>
          <a:bodyPr>
            <a:noAutofit/>
          </a:bodyPr>
          <a:lstStyle/>
          <a:p>
            <a:r>
              <a:rPr lang="en-US" sz="2400" dirty="0"/>
              <a:t>Resources for State and National Direct Grantees</a:t>
            </a:r>
          </a:p>
          <a:p>
            <a:pPr marL="344488" indent="0">
              <a:buNone/>
            </a:pPr>
            <a:r>
              <a:rPr lang="en-US" sz="2400" dirty="0">
                <a:hlinkClick r:id="rId3"/>
              </a:rPr>
              <a:t>https://americorps.gov/grantees-sponsors/directs-territories-tribes?field_document_type_tax_target_id=19756#resources</a:t>
            </a:r>
            <a:r>
              <a:rPr lang="en-US" sz="2400" dirty="0"/>
              <a:t> </a:t>
            </a:r>
          </a:p>
          <a:p>
            <a:pPr lvl="1"/>
            <a:r>
              <a:rPr lang="en-US" sz="2400" dirty="0"/>
              <a:t>This page includes information about the following:</a:t>
            </a:r>
          </a:p>
          <a:p>
            <a:pPr lvl="2"/>
            <a:r>
              <a:rPr lang="en-US" sz="2200" dirty="0"/>
              <a:t>AEA Guidance and Request Form</a:t>
            </a:r>
          </a:p>
          <a:p>
            <a:pPr lvl="2"/>
            <a:r>
              <a:rPr lang="en-US" sz="2200" dirty="0"/>
              <a:t>Evaluation FAQs</a:t>
            </a:r>
          </a:p>
          <a:p>
            <a:pPr lvl="2"/>
            <a:r>
              <a:rPr lang="en-US" sz="2200" dirty="0"/>
              <a:t>Evaluation Plan Template</a:t>
            </a:r>
          </a:p>
          <a:p>
            <a:pPr lvl="2"/>
            <a:r>
              <a:rPr lang="en-US" sz="2200" dirty="0"/>
              <a:t>Evaluation Requirements</a:t>
            </a:r>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Internal Resources (continued)</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35</a:t>
            </a:fld>
            <a:endParaRPr lang="en-US" dirty="0"/>
          </a:p>
        </p:txBody>
      </p:sp>
    </p:spTree>
    <p:extLst>
      <p:ext uri="{BB962C8B-B14F-4D97-AF65-F5344CB8AC3E}">
        <p14:creationId xmlns:p14="http://schemas.microsoft.com/office/powerpoint/2010/main" val="2651179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r>
              <a:rPr lang="en-US" sz="2400" dirty="0"/>
              <a:t>Your external evaluator</a:t>
            </a:r>
          </a:p>
          <a:p>
            <a:endParaRPr lang="en-US" sz="2400" dirty="0"/>
          </a:p>
          <a:p>
            <a:r>
              <a:rPr lang="en-US" sz="2400" dirty="0"/>
              <a:t>The American Evaluation Association</a:t>
            </a:r>
          </a:p>
          <a:p>
            <a:pPr marL="288925" lvl="1" indent="0">
              <a:lnSpc>
                <a:spcPct val="100000"/>
              </a:lnSpc>
              <a:buNone/>
            </a:pPr>
            <a:r>
              <a:rPr lang="en-US" sz="2400" dirty="0">
                <a:hlinkClick r:id="rId3"/>
              </a:rPr>
              <a:t>http://www.eval.org</a:t>
            </a:r>
            <a:r>
              <a:rPr lang="en-US" sz="2400" dirty="0"/>
              <a:t>  </a:t>
            </a:r>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External Resources</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36</a:t>
            </a:fld>
            <a:endParaRPr lang="en-US" dirty="0"/>
          </a:p>
        </p:txBody>
      </p:sp>
    </p:spTree>
    <p:extLst>
      <p:ext uri="{BB962C8B-B14F-4D97-AF65-F5344CB8AC3E}">
        <p14:creationId xmlns:p14="http://schemas.microsoft.com/office/powerpoint/2010/main" val="2692117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0E48D6-3486-3620-704F-510EFCB571EA}"/>
              </a:ext>
            </a:extLst>
          </p:cNvPr>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fontScale="90000"/>
          </a:bodyPr>
          <a:lstStyle/>
          <a:p>
            <a:r>
              <a:rPr lang="en-US" altLang="en-US" dirty="0">
                <a:latin typeface="Arial" pitchFamily="34" charset="0"/>
                <a:cs typeface="Arial" pitchFamily="34" charset="0"/>
              </a:rPr>
              <a:t>Questions?</a:t>
            </a:r>
            <a:endParaRPr lang="en-US" dirty="0"/>
          </a:p>
        </p:txBody>
      </p:sp>
      <p:sp>
        <p:nvSpPr>
          <p:cNvPr id="4" name="Text Placeholder 3">
            <a:extLst>
              <a:ext uri="{FF2B5EF4-FFF2-40B4-BE49-F238E27FC236}">
                <a16:creationId xmlns:a16="http://schemas.microsoft.com/office/drawing/2014/main" id="{0F9D3316-5AF0-6115-6C37-76A28AAEB621}"/>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9D626E98-2BB4-C5DA-E75C-774C1A592432}"/>
              </a:ext>
            </a:extLst>
          </p:cNvPr>
          <p:cNvSpPr>
            <a:spLocks noGrp="1"/>
          </p:cNvSpPr>
          <p:nvPr>
            <p:ph type="sldNum" sz="quarter" idx="21"/>
          </p:nvPr>
        </p:nvSpPr>
        <p:spPr/>
        <p:txBody>
          <a:bodyPr/>
          <a:lstStyle/>
          <a:p>
            <a:r>
              <a:rPr lang="en-US"/>
              <a:t>  </a:t>
            </a:r>
            <a:fld id="{E0E21186-8CC3-194A-9753-0BBC1EC778BB}" type="slidenum">
              <a:rPr lang="en-US" smtClean="0"/>
              <a:pPr/>
              <a:t>37</a:t>
            </a:fld>
            <a:endParaRPr lang="en-US" dirty="0"/>
          </a:p>
        </p:txBody>
      </p:sp>
    </p:spTree>
    <p:extLst>
      <p:ext uri="{BB962C8B-B14F-4D97-AF65-F5344CB8AC3E}">
        <p14:creationId xmlns:p14="http://schemas.microsoft.com/office/powerpoint/2010/main" val="486171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604121-DEF2-4EBE-A55A-B71E9DB928FC}"/>
              </a:ext>
            </a:extLst>
          </p:cNvPr>
          <p:cNvSpPr>
            <a:spLocks noGrp="1"/>
          </p:cNvSpPr>
          <p:nvPr>
            <p:ph type="body" sz="quarter" idx="15"/>
          </p:nvPr>
        </p:nvSpPr>
        <p:spPr>
          <a:xfrm>
            <a:off x="1295400" y="565883"/>
            <a:ext cx="3484563" cy="273050"/>
          </a:xfrm>
        </p:spPr>
        <p:txBody>
          <a:bodyPr/>
          <a:lstStyle/>
          <a:p>
            <a:endParaRPr lang="en-US" dirty="0"/>
          </a:p>
        </p:txBody>
      </p:sp>
      <p:sp>
        <p:nvSpPr>
          <p:cNvPr id="9" name="Text Placeholder 8">
            <a:extLst>
              <a:ext uri="{FF2B5EF4-FFF2-40B4-BE49-F238E27FC236}">
                <a16:creationId xmlns:a16="http://schemas.microsoft.com/office/drawing/2014/main" id="{0AD1245E-C65C-467F-9485-8BAC90D40DA8}"/>
              </a:ext>
            </a:extLst>
          </p:cNvPr>
          <p:cNvSpPr>
            <a:spLocks noGrp="1"/>
          </p:cNvSpPr>
          <p:nvPr>
            <p:ph type="body" sz="quarter" idx="16"/>
          </p:nvPr>
        </p:nvSpPr>
        <p:spPr>
          <a:xfrm>
            <a:off x="1295400" y="1515546"/>
            <a:ext cx="4419600" cy="266700"/>
          </a:xfrm>
        </p:spPr>
        <p:txBody>
          <a:bodyPr/>
          <a:lstStyle/>
          <a:p>
            <a:r>
              <a:rPr lang="en-US" sz="1800" dirty="0"/>
              <a:t>Carrie E. Markovitz, Ph.D.</a:t>
            </a:r>
          </a:p>
          <a:p>
            <a:r>
              <a:rPr lang="en-US" sz="1800" dirty="0"/>
              <a:t>NORC at the University of Chicago</a:t>
            </a:r>
          </a:p>
          <a:p>
            <a:r>
              <a:rPr lang="en-US" sz="1800" dirty="0">
                <a:hlinkClick r:id="rId2"/>
              </a:rPr>
              <a:t>markovitz-carrie@norc.org</a:t>
            </a:r>
            <a:endParaRPr lang="en-US" sz="1800" dirty="0"/>
          </a:p>
          <a:p>
            <a:endParaRPr lang="en-US" sz="1800" dirty="0"/>
          </a:p>
          <a:p>
            <a:r>
              <a:rPr lang="en-US" sz="1800" dirty="0">
                <a:latin typeface="+mj-lt"/>
              </a:rPr>
              <a:t>To contact the Office of Research and Evaluation: </a:t>
            </a:r>
            <a:r>
              <a:rPr lang="en-US" sz="1800" u="sng" dirty="0">
                <a:solidFill>
                  <a:srgbClr val="0563C1"/>
                </a:solidFill>
                <a:effectLst/>
                <a:latin typeface="+mj-lt"/>
                <a:ea typeface="Calibri" panose="020F0502020204030204" pitchFamily="34" charset="0"/>
                <a:cs typeface="Calibri" panose="020F0502020204030204" pitchFamily="34" charset="0"/>
                <a:hlinkClick r:id="rId3"/>
              </a:rPr>
              <a:t>evaluation@cns.gov</a:t>
            </a:r>
            <a:endParaRPr lang="en-US" sz="1800" dirty="0">
              <a:latin typeface="+mj-lt"/>
            </a:endParaRPr>
          </a:p>
        </p:txBody>
      </p:sp>
      <p:sp>
        <p:nvSpPr>
          <p:cNvPr id="7" name="Title 6">
            <a:extLst>
              <a:ext uri="{FF2B5EF4-FFF2-40B4-BE49-F238E27FC236}">
                <a16:creationId xmlns:a16="http://schemas.microsoft.com/office/drawing/2014/main" id="{7C41E5CE-7E91-445A-84E9-4502738A43AE}"/>
              </a:ext>
            </a:extLst>
          </p:cNvPr>
          <p:cNvSpPr>
            <a:spLocks noGrp="1"/>
          </p:cNvSpPr>
          <p:nvPr>
            <p:ph type="title"/>
          </p:nvPr>
        </p:nvSpPr>
        <p:spPr>
          <a:xfrm>
            <a:off x="1295400" y="862584"/>
            <a:ext cx="6400800" cy="1115641"/>
          </a:xfrm>
        </p:spPr>
        <p:txBody>
          <a:bodyPr/>
          <a:lstStyle/>
          <a:p>
            <a:r>
              <a:rPr lang="en-US" dirty="0"/>
              <a:t>Thank you!</a:t>
            </a:r>
          </a:p>
        </p:txBody>
      </p:sp>
    </p:spTree>
    <p:extLst>
      <p:ext uri="{BB962C8B-B14F-4D97-AF65-F5344CB8AC3E}">
        <p14:creationId xmlns:p14="http://schemas.microsoft.com/office/powerpoint/2010/main" val="66083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FAFB-7F5C-4F33-BC2C-7F4F41823E00}"/>
              </a:ext>
            </a:extLst>
          </p:cNvPr>
          <p:cNvSpPr>
            <a:spLocks noGrp="1"/>
          </p:cNvSpPr>
          <p:nvPr>
            <p:ph type="body" sz="quarter" idx="18"/>
          </p:nvPr>
        </p:nvSpPr>
        <p:spPr>
          <a:xfrm>
            <a:off x="463647" y="1281092"/>
            <a:ext cx="9799469" cy="3893918"/>
          </a:xfrm>
        </p:spPr>
        <p:txBody>
          <a:bodyPr>
            <a:noAutofit/>
          </a:bodyPr>
          <a:lstStyle/>
          <a:p>
            <a:r>
              <a:rPr lang="en-US" sz="2400" dirty="0"/>
              <a:t>Helps decide what information is needed to address the evaluation objectives</a:t>
            </a:r>
          </a:p>
          <a:p>
            <a:endParaRPr lang="en-US" sz="2400" dirty="0"/>
          </a:p>
          <a:p>
            <a:r>
              <a:rPr lang="en-US" sz="2400" dirty="0"/>
              <a:t>Helps identify methods for getting the needed information</a:t>
            </a:r>
          </a:p>
          <a:p>
            <a:endParaRPr lang="en-US" sz="2400" dirty="0"/>
          </a:p>
          <a:p>
            <a:r>
              <a:rPr lang="en-US" sz="2400" dirty="0"/>
              <a:t>Helps determine a reasonable and realistic timeline for the evaluation</a:t>
            </a:r>
          </a:p>
          <a:p>
            <a:endParaRPr lang="en-US" sz="2400" dirty="0"/>
          </a:p>
          <a:p>
            <a:r>
              <a:rPr lang="en-US" sz="2400" dirty="0"/>
              <a:t>Creates a shared understanding between stakeholders (e.g., the grantee staff, evaluator, AmeriCorps staff)</a:t>
            </a:r>
          </a:p>
          <a:p>
            <a:endParaRPr lang="en-US" sz="2400" dirty="0"/>
          </a:p>
        </p:txBody>
      </p:sp>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Purpose of an Evaluation Plan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4</a:t>
            </a:fld>
            <a:endParaRPr lang="en-US" dirty="0"/>
          </a:p>
        </p:txBody>
      </p:sp>
    </p:spTree>
    <p:extLst>
      <p:ext uri="{BB962C8B-B14F-4D97-AF65-F5344CB8AC3E}">
        <p14:creationId xmlns:p14="http://schemas.microsoft.com/office/powerpoint/2010/main" val="408263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9C3D-4784-4918-B573-0737043DCE57}"/>
              </a:ext>
            </a:extLst>
          </p:cNvPr>
          <p:cNvSpPr>
            <a:spLocks noGrp="1"/>
          </p:cNvSpPr>
          <p:nvPr>
            <p:ph type="title"/>
          </p:nvPr>
        </p:nvSpPr>
        <p:spPr>
          <a:xfrm>
            <a:off x="463647" y="567041"/>
            <a:ext cx="9737366" cy="419100"/>
          </a:xfrm>
        </p:spPr>
        <p:txBody>
          <a:bodyPr>
            <a:normAutofit fontScale="90000"/>
          </a:bodyPr>
          <a:lstStyle/>
          <a:p>
            <a:r>
              <a:rPr lang="en-US" dirty="0"/>
              <a:t>Small and Large Requirements for an Evaluation Plan</a:t>
            </a:r>
          </a:p>
        </p:txBody>
      </p:sp>
      <p:graphicFrame>
        <p:nvGraphicFramePr>
          <p:cNvPr id="3" name="Table 4">
            <a:extLst>
              <a:ext uri="{FF2B5EF4-FFF2-40B4-BE49-F238E27FC236}">
                <a16:creationId xmlns:a16="http://schemas.microsoft.com/office/drawing/2014/main" id="{04D6EA01-DB70-4EB1-A1AC-E591B5DC998C}"/>
              </a:ext>
            </a:extLst>
          </p:cNvPr>
          <p:cNvGraphicFramePr>
            <a:graphicFrameLocks noGrp="1"/>
          </p:cNvGraphicFramePr>
          <p:nvPr>
            <p:extLst>
              <p:ext uri="{D42A27DB-BD31-4B8C-83A1-F6EECF244321}">
                <p14:modId xmlns:p14="http://schemas.microsoft.com/office/powerpoint/2010/main" val="2793826361"/>
              </p:ext>
            </p:extLst>
          </p:nvPr>
        </p:nvGraphicFramePr>
        <p:xfrm>
          <a:off x="463647" y="1348840"/>
          <a:ext cx="10618210" cy="3017310"/>
        </p:xfrm>
        <a:graphic>
          <a:graphicData uri="http://schemas.openxmlformats.org/drawingml/2006/table">
            <a:tbl>
              <a:tblPr firstRow="1" bandRow="1">
                <a:tableStyleId>{21E4AEA4-8DFA-4A89-87EB-49C32662AFE0}</a:tableStyleId>
              </a:tblPr>
              <a:tblGrid>
                <a:gridCol w="3037836">
                  <a:extLst>
                    <a:ext uri="{9D8B030D-6E8A-4147-A177-3AD203B41FA5}">
                      <a16:colId xmlns:a16="http://schemas.microsoft.com/office/drawing/2014/main" val="3720709273"/>
                    </a:ext>
                  </a:extLst>
                </a:gridCol>
                <a:gridCol w="3679902">
                  <a:extLst>
                    <a:ext uri="{9D8B030D-6E8A-4147-A177-3AD203B41FA5}">
                      <a16:colId xmlns:a16="http://schemas.microsoft.com/office/drawing/2014/main" val="2813337999"/>
                    </a:ext>
                  </a:extLst>
                </a:gridCol>
                <a:gridCol w="3900472">
                  <a:extLst>
                    <a:ext uri="{9D8B030D-6E8A-4147-A177-3AD203B41FA5}">
                      <a16:colId xmlns:a16="http://schemas.microsoft.com/office/drawing/2014/main" val="2954794274"/>
                    </a:ext>
                  </a:extLst>
                </a:gridCol>
              </a:tblGrid>
              <a:tr h="261238">
                <a:tc>
                  <a:txBody>
                    <a:bodyPr/>
                    <a:lstStyle/>
                    <a:p>
                      <a:endParaRPr lang="en-US" sz="1800" dirty="0"/>
                    </a:p>
                  </a:txBody>
                  <a:tcPr marL="109687" marR="109687" marT="54843" marB="54843"/>
                </a:tc>
                <a:tc>
                  <a:txBody>
                    <a:bodyPr/>
                    <a:lstStyle/>
                    <a:p>
                      <a:r>
                        <a:rPr lang="en-US" sz="1800" dirty="0">
                          <a:solidFill>
                            <a:schemeClr val="bg2"/>
                          </a:solidFill>
                        </a:rPr>
                        <a:t>Small Grantees (&lt;$500,000)</a:t>
                      </a:r>
                    </a:p>
                  </a:txBody>
                  <a:tcPr marL="109687" marR="109687" marT="54843" marB="54843"/>
                </a:tc>
                <a:tc>
                  <a:txBody>
                    <a:bodyPr/>
                    <a:lstStyle/>
                    <a:p>
                      <a:r>
                        <a:rPr lang="en-US" sz="1800" dirty="0">
                          <a:solidFill>
                            <a:schemeClr val="bg2"/>
                          </a:solidFill>
                        </a:rPr>
                        <a:t>Large Grantees (&gt;$500,000)</a:t>
                      </a:r>
                    </a:p>
                  </a:txBody>
                  <a:tcPr marL="109687" marR="109687" marT="54843" marB="54843"/>
                </a:tc>
                <a:extLst>
                  <a:ext uri="{0D108BD9-81ED-4DB2-BD59-A6C34878D82A}">
                    <a16:rowId xmlns:a16="http://schemas.microsoft.com/office/drawing/2014/main" val="2156611786"/>
                  </a:ext>
                </a:extLst>
              </a:tr>
              <a:tr h="261238">
                <a:tc>
                  <a:txBody>
                    <a:bodyPr/>
                    <a:lstStyle/>
                    <a:p>
                      <a:r>
                        <a:rPr lang="en-US" sz="1800" dirty="0"/>
                        <a:t>When are grantees required to conduct an evaluation?</a:t>
                      </a:r>
                    </a:p>
                  </a:txBody>
                  <a:tcPr marL="109687" marR="109687" marT="54843" marB="54843"/>
                </a:tc>
                <a:tc>
                  <a:txBody>
                    <a:bodyPr/>
                    <a:lstStyle/>
                    <a:p>
                      <a:r>
                        <a:rPr lang="en-US" sz="1800" dirty="0"/>
                        <a:t>During 2</a:t>
                      </a:r>
                      <a:r>
                        <a:rPr lang="en-US" sz="1800" baseline="30000" dirty="0"/>
                        <a:t>nd</a:t>
                      </a:r>
                      <a:r>
                        <a:rPr lang="en-US" sz="1800" dirty="0"/>
                        <a:t> competitive grant cycle, and all following competitive cycles.</a:t>
                      </a:r>
                    </a:p>
                  </a:txBody>
                  <a:tcPr marL="109687" marR="109687" marT="54843" marB="548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During 2</a:t>
                      </a:r>
                      <a:r>
                        <a:rPr lang="en-US" sz="1800" baseline="30000" dirty="0"/>
                        <a:t>nd</a:t>
                      </a:r>
                      <a:r>
                        <a:rPr lang="en-US" sz="1800" dirty="0"/>
                        <a:t> competitive grant cycle, and all following competitive cycles.</a:t>
                      </a:r>
                    </a:p>
                  </a:txBody>
                  <a:tcPr marL="109687" marR="109687" marT="54843" marB="54843"/>
                </a:tc>
                <a:extLst>
                  <a:ext uri="{0D108BD9-81ED-4DB2-BD59-A6C34878D82A}">
                    <a16:rowId xmlns:a16="http://schemas.microsoft.com/office/drawing/2014/main" val="2516708619"/>
                  </a:ext>
                </a:extLst>
              </a:tr>
              <a:tr h="261238">
                <a:tc>
                  <a:txBody>
                    <a:bodyPr/>
                    <a:lstStyle/>
                    <a:p>
                      <a:r>
                        <a:rPr lang="en-US" sz="1800" dirty="0"/>
                        <a:t>When must evaluation plans be approved?</a:t>
                      </a:r>
                    </a:p>
                  </a:txBody>
                  <a:tcPr marL="109687" marR="109687" marT="54843" marB="54843"/>
                </a:tc>
                <a:tc>
                  <a:txBody>
                    <a:bodyPr/>
                    <a:lstStyle/>
                    <a:p>
                      <a:r>
                        <a:rPr lang="en-US" sz="1800" kern="1200" dirty="0">
                          <a:solidFill>
                            <a:schemeClr val="dk1"/>
                          </a:solidFill>
                          <a:effectLst/>
                          <a:latin typeface="+mn-lt"/>
                          <a:ea typeface="+mn-ea"/>
                          <a:cs typeface="+mn-cs"/>
                        </a:rPr>
                        <a:t>By the end of the first year of the second grant cycle.</a:t>
                      </a:r>
                      <a:endParaRPr lang="en-US" sz="1800" dirty="0"/>
                    </a:p>
                  </a:txBody>
                  <a:tcPr marL="109687" marR="109687" marT="54843" marB="54843"/>
                </a:tc>
                <a:tc>
                  <a:txBody>
                    <a:bodyPr/>
                    <a:lstStyle/>
                    <a:p>
                      <a:r>
                        <a:rPr lang="en-US" sz="1800" kern="1200" dirty="0">
                          <a:solidFill>
                            <a:schemeClr val="dk1"/>
                          </a:solidFill>
                          <a:effectLst/>
                          <a:latin typeface="+mn-lt"/>
                          <a:ea typeface="+mn-ea"/>
                          <a:cs typeface="+mn-cs"/>
                        </a:rPr>
                        <a:t>By the end of the first year of the second grant cycle.</a:t>
                      </a:r>
                      <a:endParaRPr lang="en-US" sz="1800" dirty="0"/>
                    </a:p>
                  </a:txBody>
                  <a:tcPr marL="109687" marR="109687" marT="54843" marB="54843"/>
                </a:tc>
                <a:extLst>
                  <a:ext uri="{0D108BD9-81ED-4DB2-BD59-A6C34878D82A}">
                    <a16:rowId xmlns:a16="http://schemas.microsoft.com/office/drawing/2014/main" val="515724742"/>
                  </a:ext>
                </a:extLst>
              </a:tr>
              <a:tr h="261238">
                <a:tc>
                  <a:txBody>
                    <a:bodyPr/>
                    <a:lstStyle/>
                    <a:p>
                      <a:r>
                        <a:rPr lang="en-US" sz="1800" dirty="0"/>
                        <a:t>What evaluation design is required?</a:t>
                      </a:r>
                    </a:p>
                  </a:txBody>
                  <a:tcPr marL="109687" marR="109687" marT="54843" marB="54843"/>
                </a:tc>
                <a:tc>
                  <a:txBody>
                    <a:bodyPr/>
                    <a:lstStyle/>
                    <a:p>
                      <a:r>
                        <a:rPr lang="en-US" sz="1800" dirty="0"/>
                        <a:t>Any design (e.g., process, non-experimental outcomes).</a:t>
                      </a:r>
                    </a:p>
                  </a:txBody>
                  <a:tcPr marL="109687" marR="109687" marT="54843" marB="54843"/>
                </a:tc>
                <a:tc>
                  <a:txBody>
                    <a:bodyPr/>
                    <a:lstStyle/>
                    <a:p>
                      <a:r>
                        <a:rPr lang="en-US" sz="1800" dirty="0"/>
                        <a:t>Impact evaluation (experimental or quasi-experimental).</a:t>
                      </a:r>
                    </a:p>
                  </a:txBody>
                  <a:tcPr marL="109687" marR="109687" marT="54843" marB="54843"/>
                </a:tc>
                <a:extLst>
                  <a:ext uri="{0D108BD9-81ED-4DB2-BD59-A6C34878D82A}">
                    <a16:rowId xmlns:a16="http://schemas.microsoft.com/office/drawing/2014/main" val="3573601746"/>
                  </a:ext>
                </a:extLst>
              </a:tr>
              <a:tr h="261238">
                <a:tc>
                  <a:txBody>
                    <a:bodyPr/>
                    <a:lstStyle/>
                    <a:p>
                      <a:r>
                        <a:rPr lang="en-US" sz="1800" dirty="0"/>
                        <a:t>What type of evaluator?</a:t>
                      </a:r>
                    </a:p>
                  </a:txBody>
                  <a:tcPr marL="109687" marR="109687" marT="54843" marB="54843"/>
                </a:tc>
                <a:tc>
                  <a:txBody>
                    <a:bodyPr/>
                    <a:lstStyle/>
                    <a:p>
                      <a:r>
                        <a:rPr lang="en-US" sz="1800" dirty="0"/>
                        <a:t>Internal or external evaluator.</a:t>
                      </a:r>
                    </a:p>
                  </a:txBody>
                  <a:tcPr marL="109687" marR="109687" marT="54843" marB="54843"/>
                </a:tc>
                <a:tc>
                  <a:txBody>
                    <a:bodyPr/>
                    <a:lstStyle/>
                    <a:p>
                      <a:r>
                        <a:rPr lang="en-US" sz="1800" dirty="0"/>
                        <a:t>External evaluator.</a:t>
                      </a:r>
                    </a:p>
                  </a:txBody>
                  <a:tcPr marL="109687" marR="109687" marT="54843" marB="54843"/>
                </a:tc>
                <a:extLst>
                  <a:ext uri="{0D108BD9-81ED-4DB2-BD59-A6C34878D82A}">
                    <a16:rowId xmlns:a16="http://schemas.microsoft.com/office/drawing/2014/main" val="1504996811"/>
                  </a:ext>
                </a:extLst>
              </a:tr>
            </a:tbl>
          </a:graphicData>
        </a:graphic>
      </p:graphicFrame>
    </p:spTree>
    <p:extLst>
      <p:ext uri="{BB962C8B-B14F-4D97-AF65-F5344CB8AC3E}">
        <p14:creationId xmlns:p14="http://schemas.microsoft.com/office/powerpoint/2010/main" val="66017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9C3D-4784-4918-B573-0737043DCE57}"/>
              </a:ext>
            </a:extLst>
          </p:cNvPr>
          <p:cNvSpPr>
            <a:spLocks noGrp="1"/>
          </p:cNvSpPr>
          <p:nvPr>
            <p:ph type="title"/>
          </p:nvPr>
        </p:nvSpPr>
        <p:spPr>
          <a:xfrm>
            <a:off x="463647" y="567041"/>
            <a:ext cx="8160235" cy="419100"/>
          </a:xfrm>
        </p:spPr>
        <p:txBody>
          <a:bodyPr>
            <a:normAutofit fontScale="90000"/>
          </a:bodyPr>
          <a:lstStyle/>
          <a:p>
            <a:r>
              <a:rPr lang="en-US" dirty="0"/>
              <a:t>Alternative Evaluation Approach (AEA)</a:t>
            </a:r>
          </a:p>
        </p:txBody>
      </p:sp>
      <p:sp>
        <p:nvSpPr>
          <p:cNvPr id="5" name="Text Placeholder 1">
            <a:extLst>
              <a:ext uri="{FF2B5EF4-FFF2-40B4-BE49-F238E27FC236}">
                <a16:creationId xmlns:a16="http://schemas.microsoft.com/office/drawing/2014/main" id="{344D0D86-10A1-4D93-A25A-643C40B0310C}"/>
              </a:ext>
            </a:extLst>
          </p:cNvPr>
          <p:cNvSpPr>
            <a:spLocks noGrp="1"/>
          </p:cNvSpPr>
          <p:nvPr>
            <p:ph type="body" sz="quarter" idx="18"/>
          </p:nvPr>
        </p:nvSpPr>
        <p:spPr>
          <a:xfrm>
            <a:off x="463647" y="1070131"/>
            <a:ext cx="9799469" cy="3893918"/>
          </a:xfrm>
        </p:spPr>
        <p:txBody>
          <a:bodyPr>
            <a:noAutofit/>
          </a:bodyPr>
          <a:lstStyle/>
          <a:p>
            <a:pPr marL="288925" lvl="1" indent="0">
              <a:buNone/>
            </a:pPr>
            <a:endParaRPr lang="en-US" sz="2400" dirty="0"/>
          </a:p>
          <a:p>
            <a:endParaRPr lang="en-US" sz="2400" dirty="0"/>
          </a:p>
          <a:p>
            <a:endParaRPr lang="en-US" sz="2400" dirty="0"/>
          </a:p>
          <a:p>
            <a:endParaRPr lang="en-US" sz="2400" dirty="0"/>
          </a:p>
        </p:txBody>
      </p:sp>
      <p:graphicFrame>
        <p:nvGraphicFramePr>
          <p:cNvPr id="7" name="Table 7">
            <a:extLst>
              <a:ext uri="{FF2B5EF4-FFF2-40B4-BE49-F238E27FC236}">
                <a16:creationId xmlns:a16="http://schemas.microsoft.com/office/drawing/2014/main" id="{2CD8E7F9-B1B9-49C8-AA7D-5E76C85467E8}"/>
              </a:ext>
            </a:extLst>
          </p:cNvPr>
          <p:cNvGraphicFramePr>
            <a:graphicFrameLocks noGrp="1"/>
          </p:cNvGraphicFramePr>
          <p:nvPr>
            <p:extLst>
              <p:ext uri="{D42A27DB-BD31-4B8C-83A1-F6EECF244321}">
                <p14:modId xmlns:p14="http://schemas.microsoft.com/office/powerpoint/2010/main" val="1575451517"/>
              </p:ext>
            </p:extLst>
          </p:nvPr>
        </p:nvGraphicFramePr>
        <p:xfrm>
          <a:off x="231006" y="1143353"/>
          <a:ext cx="11742821" cy="4963823"/>
        </p:xfrm>
        <a:graphic>
          <a:graphicData uri="http://schemas.openxmlformats.org/drawingml/2006/table">
            <a:tbl>
              <a:tblPr firstRow="1" bandRow="1">
                <a:tableStyleId>{21E4AEA4-8DFA-4A89-87EB-49C32662AFE0}</a:tableStyleId>
              </a:tblPr>
              <a:tblGrid>
                <a:gridCol w="2482129">
                  <a:extLst>
                    <a:ext uri="{9D8B030D-6E8A-4147-A177-3AD203B41FA5}">
                      <a16:colId xmlns:a16="http://schemas.microsoft.com/office/drawing/2014/main" val="858586547"/>
                    </a:ext>
                  </a:extLst>
                </a:gridCol>
                <a:gridCol w="1342030">
                  <a:extLst>
                    <a:ext uri="{9D8B030D-6E8A-4147-A177-3AD203B41FA5}">
                      <a16:colId xmlns:a16="http://schemas.microsoft.com/office/drawing/2014/main" val="2237032882"/>
                    </a:ext>
                  </a:extLst>
                </a:gridCol>
                <a:gridCol w="7918662">
                  <a:extLst>
                    <a:ext uri="{9D8B030D-6E8A-4147-A177-3AD203B41FA5}">
                      <a16:colId xmlns:a16="http://schemas.microsoft.com/office/drawing/2014/main" val="1803763753"/>
                    </a:ext>
                  </a:extLst>
                </a:gridCol>
              </a:tblGrid>
              <a:tr h="645207">
                <a:tc>
                  <a:txBody>
                    <a:bodyPr/>
                    <a:lstStyle/>
                    <a:p>
                      <a:r>
                        <a:rPr lang="en-US" sz="2000" dirty="0">
                          <a:solidFill>
                            <a:schemeClr val="bg2"/>
                          </a:solidFill>
                        </a:rPr>
                        <a:t>AEA</a:t>
                      </a:r>
                    </a:p>
                  </a:txBody>
                  <a:tcPr/>
                </a:tc>
                <a:tc>
                  <a:txBody>
                    <a:bodyPr/>
                    <a:lstStyle/>
                    <a:p>
                      <a:r>
                        <a:rPr lang="en-US" sz="2000" dirty="0">
                          <a:solidFill>
                            <a:schemeClr val="bg2"/>
                          </a:solidFill>
                        </a:rPr>
                        <a:t>Grantee</a:t>
                      </a:r>
                    </a:p>
                  </a:txBody>
                  <a:tcPr/>
                </a:tc>
                <a:tc>
                  <a:txBody>
                    <a:bodyPr/>
                    <a:lstStyle/>
                    <a:p>
                      <a:r>
                        <a:rPr lang="en-US" sz="2000" dirty="0">
                          <a:solidFill>
                            <a:schemeClr val="bg2"/>
                          </a:solidFill>
                        </a:rPr>
                        <a:t>Justification</a:t>
                      </a:r>
                    </a:p>
                  </a:txBody>
                  <a:tcPr/>
                </a:tc>
                <a:extLst>
                  <a:ext uri="{0D108BD9-81ED-4DB2-BD59-A6C34878D82A}">
                    <a16:rowId xmlns:a16="http://schemas.microsoft.com/office/drawing/2014/main" val="2182413095"/>
                  </a:ext>
                </a:extLst>
              </a:tr>
              <a:tr h="935185">
                <a:tc>
                  <a:txBody>
                    <a:bodyPr/>
                    <a:lstStyle/>
                    <a:p>
                      <a:r>
                        <a:rPr lang="en-US" sz="2000" dirty="0"/>
                        <a:t>Funding threshold</a:t>
                      </a:r>
                    </a:p>
                  </a:txBody>
                  <a:tcPr/>
                </a:tc>
                <a:tc>
                  <a:txBody>
                    <a:bodyPr/>
                    <a:lstStyle/>
                    <a:p>
                      <a:r>
                        <a:rPr lang="en-US" sz="2000" dirty="0"/>
                        <a:t>Large</a:t>
                      </a:r>
                    </a:p>
                  </a:txBody>
                  <a:tcPr/>
                </a:tc>
                <a:tc>
                  <a:txBody>
                    <a:bodyPr/>
                    <a:lstStyle/>
                    <a:p>
                      <a:r>
                        <a:rPr lang="en-US" sz="2000" dirty="0"/>
                        <a:t> - Grantees who receive an average of less than $1 million per year can request to be exempt from the large grantee requirements and conduct an internal non-impact evaluation.</a:t>
                      </a:r>
                    </a:p>
                  </a:txBody>
                  <a:tcPr/>
                </a:tc>
                <a:extLst>
                  <a:ext uri="{0D108BD9-81ED-4DB2-BD59-A6C34878D82A}">
                    <a16:rowId xmlns:a16="http://schemas.microsoft.com/office/drawing/2014/main" val="305255301"/>
                  </a:ext>
                </a:extLst>
              </a:tr>
              <a:tr h="1031336">
                <a:tc>
                  <a:txBody>
                    <a:bodyPr/>
                    <a:lstStyle/>
                    <a:p>
                      <a:r>
                        <a:rPr lang="en-US" sz="2000" dirty="0"/>
                        <a:t>Previous impact evaluation</a:t>
                      </a:r>
                    </a:p>
                  </a:txBody>
                  <a:tcPr/>
                </a:tc>
                <a:tc>
                  <a:txBody>
                    <a:bodyPr/>
                    <a:lstStyle/>
                    <a:p>
                      <a:r>
                        <a:rPr lang="en-US" sz="2000" dirty="0"/>
                        <a:t>Large</a:t>
                      </a:r>
                    </a:p>
                  </a:txBody>
                  <a:tcPr/>
                </a:tc>
                <a:tc>
                  <a:txBody>
                    <a:bodyPr/>
                    <a:lstStyle/>
                    <a:p>
                      <a:r>
                        <a:rPr lang="en-US" sz="2000" dirty="0"/>
                        <a:t> - Previously conducted an impact evaluation with demonstrated evidence of effectiveness (i.e., Strong or Moderate evidence).</a:t>
                      </a:r>
                    </a:p>
                  </a:txBody>
                  <a:tcPr/>
                </a:tc>
                <a:extLst>
                  <a:ext uri="{0D108BD9-81ED-4DB2-BD59-A6C34878D82A}">
                    <a16:rowId xmlns:a16="http://schemas.microsoft.com/office/drawing/2014/main" val="473377827"/>
                  </a:ext>
                </a:extLst>
              </a:tr>
              <a:tr h="2281440">
                <a:tc>
                  <a:txBody>
                    <a:bodyPr/>
                    <a:lstStyle/>
                    <a:p>
                      <a:r>
                        <a:rPr lang="en-US" sz="2000" dirty="0"/>
                        <a:t>AmeriCorps National Evaluation</a:t>
                      </a:r>
                    </a:p>
                  </a:txBody>
                  <a:tcPr/>
                </a:tc>
                <a:tc>
                  <a:txBody>
                    <a:bodyPr/>
                    <a:lstStyle/>
                    <a:p>
                      <a:r>
                        <a:rPr lang="en-US" sz="2000" dirty="0"/>
                        <a:t>Large or Small</a:t>
                      </a:r>
                    </a:p>
                  </a:txBody>
                  <a:tcPr/>
                </a:tc>
                <a:tc>
                  <a:txBody>
                    <a:bodyPr/>
                    <a:lstStyle/>
                    <a:p>
                      <a:r>
                        <a:rPr lang="en-US" sz="2000" dirty="0"/>
                        <a:t> - Grantees participating in an AmeriCorps’ Office of Research and Evaluation national evaluation (i.e., bundled evaluation or Return on Investment) that will not be completed during current grant cycle</a:t>
                      </a:r>
                    </a:p>
                    <a:p>
                      <a:r>
                        <a:rPr lang="en-US" sz="2000" dirty="0"/>
                        <a:t> - Large grantees can also request this if the national evaluation’s design does not fulfill the requirements for a large grantee.</a:t>
                      </a:r>
                    </a:p>
                  </a:txBody>
                  <a:tcPr/>
                </a:tc>
                <a:extLst>
                  <a:ext uri="{0D108BD9-81ED-4DB2-BD59-A6C34878D82A}">
                    <a16:rowId xmlns:a16="http://schemas.microsoft.com/office/drawing/2014/main" val="1156520450"/>
                  </a:ext>
                </a:extLst>
              </a:tr>
            </a:tbl>
          </a:graphicData>
        </a:graphic>
      </p:graphicFrame>
    </p:spTree>
    <p:extLst>
      <p:ext uri="{BB962C8B-B14F-4D97-AF65-F5344CB8AC3E}">
        <p14:creationId xmlns:p14="http://schemas.microsoft.com/office/powerpoint/2010/main" val="420881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9C3D-4784-4918-B573-0737043DCE57}"/>
              </a:ext>
            </a:extLst>
          </p:cNvPr>
          <p:cNvSpPr>
            <a:spLocks noGrp="1"/>
          </p:cNvSpPr>
          <p:nvPr>
            <p:ph type="title"/>
          </p:nvPr>
        </p:nvSpPr>
        <p:spPr>
          <a:xfrm>
            <a:off x="463647" y="567041"/>
            <a:ext cx="10018823" cy="419100"/>
          </a:xfrm>
        </p:spPr>
        <p:txBody>
          <a:bodyPr>
            <a:normAutofit fontScale="90000"/>
          </a:bodyPr>
          <a:lstStyle/>
          <a:p>
            <a:r>
              <a:rPr lang="en-US" dirty="0"/>
              <a:t>Alternative Evaluation Approach (AEA) – continued </a:t>
            </a:r>
          </a:p>
        </p:txBody>
      </p:sp>
      <p:sp>
        <p:nvSpPr>
          <p:cNvPr id="5" name="Text Placeholder 1">
            <a:extLst>
              <a:ext uri="{FF2B5EF4-FFF2-40B4-BE49-F238E27FC236}">
                <a16:creationId xmlns:a16="http://schemas.microsoft.com/office/drawing/2014/main" id="{344D0D86-10A1-4D93-A25A-643C40B0310C}"/>
              </a:ext>
            </a:extLst>
          </p:cNvPr>
          <p:cNvSpPr>
            <a:spLocks noGrp="1"/>
          </p:cNvSpPr>
          <p:nvPr>
            <p:ph type="body" sz="quarter" idx="18"/>
          </p:nvPr>
        </p:nvSpPr>
        <p:spPr>
          <a:xfrm>
            <a:off x="463647" y="1070131"/>
            <a:ext cx="9799469" cy="3893918"/>
          </a:xfrm>
        </p:spPr>
        <p:txBody>
          <a:bodyPr>
            <a:noAutofit/>
          </a:bodyPr>
          <a:lstStyle/>
          <a:p>
            <a:pPr marL="288925" lvl="1" indent="0">
              <a:buNone/>
            </a:pPr>
            <a:endParaRPr lang="en-US" sz="2400" dirty="0"/>
          </a:p>
          <a:p>
            <a:endParaRPr lang="en-US" sz="2400" dirty="0"/>
          </a:p>
          <a:p>
            <a:endParaRPr lang="en-US" sz="2400" dirty="0"/>
          </a:p>
          <a:p>
            <a:endParaRPr lang="en-US" sz="2400" dirty="0"/>
          </a:p>
        </p:txBody>
      </p:sp>
      <p:graphicFrame>
        <p:nvGraphicFramePr>
          <p:cNvPr id="7" name="Table 7">
            <a:extLst>
              <a:ext uri="{FF2B5EF4-FFF2-40B4-BE49-F238E27FC236}">
                <a16:creationId xmlns:a16="http://schemas.microsoft.com/office/drawing/2014/main" id="{2CD8E7F9-B1B9-49C8-AA7D-5E76C85467E8}"/>
              </a:ext>
            </a:extLst>
          </p:cNvPr>
          <p:cNvGraphicFramePr>
            <a:graphicFrameLocks noGrp="1"/>
          </p:cNvGraphicFramePr>
          <p:nvPr>
            <p:extLst>
              <p:ext uri="{D42A27DB-BD31-4B8C-83A1-F6EECF244321}">
                <p14:modId xmlns:p14="http://schemas.microsoft.com/office/powerpoint/2010/main" val="3051144587"/>
              </p:ext>
            </p:extLst>
          </p:nvPr>
        </p:nvGraphicFramePr>
        <p:xfrm>
          <a:off x="231006" y="1302381"/>
          <a:ext cx="11742821" cy="4441261"/>
        </p:xfrm>
        <a:graphic>
          <a:graphicData uri="http://schemas.openxmlformats.org/drawingml/2006/table">
            <a:tbl>
              <a:tblPr firstRow="1" bandRow="1">
                <a:tableStyleId>{21E4AEA4-8DFA-4A89-87EB-49C32662AFE0}</a:tableStyleId>
              </a:tblPr>
              <a:tblGrid>
                <a:gridCol w="2482129">
                  <a:extLst>
                    <a:ext uri="{9D8B030D-6E8A-4147-A177-3AD203B41FA5}">
                      <a16:colId xmlns:a16="http://schemas.microsoft.com/office/drawing/2014/main" val="858586547"/>
                    </a:ext>
                  </a:extLst>
                </a:gridCol>
                <a:gridCol w="1250199">
                  <a:extLst>
                    <a:ext uri="{9D8B030D-6E8A-4147-A177-3AD203B41FA5}">
                      <a16:colId xmlns:a16="http://schemas.microsoft.com/office/drawing/2014/main" val="2237032882"/>
                    </a:ext>
                  </a:extLst>
                </a:gridCol>
                <a:gridCol w="8010493">
                  <a:extLst>
                    <a:ext uri="{9D8B030D-6E8A-4147-A177-3AD203B41FA5}">
                      <a16:colId xmlns:a16="http://schemas.microsoft.com/office/drawing/2014/main" val="1803763753"/>
                    </a:ext>
                  </a:extLst>
                </a:gridCol>
              </a:tblGrid>
              <a:tr h="509341">
                <a:tc>
                  <a:txBody>
                    <a:bodyPr/>
                    <a:lstStyle/>
                    <a:p>
                      <a:r>
                        <a:rPr lang="en-US" sz="2000" dirty="0">
                          <a:solidFill>
                            <a:schemeClr val="bg2"/>
                          </a:solidFill>
                        </a:rPr>
                        <a:t>AEA</a:t>
                      </a:r>
                    </a:p>
                  </a:txBody>
                  <a:tcPr/>
                </a:tc>
                <a:tc>
                  <a:txBody>
                    <a:bodyPr/>
                    <a:lstStyle/>
                    <a:p>
                      <a:r>
                        <a:rPr lang="en-US" sz="2000" dirty="0">
                          <a:solidFill>
                            <a:schemeClr val="bg2"/>
                          </a:solidFill>
                        </a:rPr>
                        <a:t>Grantee</a:t>
                      </a:r>
                    </a:p>
                  </a:txBody>
                  <a:tcPr/>
                </a:tc>
                <a:tc>
                  <a:txBody>
                    <a:bodyPr/>
                    <a:lstStyle/>
                    <a:p>
                      <a:r>
                        <a:rPr lang="en-US" sz="2000" dirty="0">
                          <a:solidFill>
                            <a:schemeClr val="bg2"/>
                          </a:solidFill>
                        </a:rPr>
                        <a:t>Justification</a:t>
                      </a:r>
                    </a:p>
                  </a:txBody>
                  <a:tcPr/>
                </a:tc>
                <a:extLst>
                  <a:ext uri="{0D108BD9-81ED-4DB2-BD59-A6C34878D82A}">
                    <a16:rowId xmlns:a16="http://schemas.microsoft.com/office/drawing/2014/main" val="2182413095"/>
                  </a:ext>
                </a:extLst>
              </a:tr>
              <a:tr h="1088591">
                <a:tc>
                  <a:txBody>
                    <a:bodyPr/>
                    <a:lstStyle/>
                    <a:p>
                      <a:r>
                        <a:rPr lang="en-US" sz="2000" dirty="0"/>
                        <a:t>Structure of program or grantee organization</a:t>
                      </a:r>
                    </a:p>
                  </a:txBody>
                  <a:tcPr/>
                </a:tc>
                <a:tc>
                  <a:txBody>
                    <a:bodyPr/>
                    <a:lstStyle/>
                    <a:p>
                      <a:r>
                        <a:rPr lang="en-US" sz="2000" dirty="0"/>
                        <a:t>Large</a:t>
                      </a:r>
                    </a:p>
                  </a:txBody>
                  <a:tcPr/>
                </a:tc>
                <a:tc>
                  <a:txBody>
                    <a:bodyPr/>
                    <a:lstStyle/>
                    <a:p>
                      <a:r>
                        <a:rPr lang="en-US" sz="2000" dirty="0"/>
                        <a:t> - Insurmountable challenges forming a comparison group.</a:t>
                      </a:r>
                    </a:p>
                    <a:p>
                      <a:r>
                        <a:rPr lang="en-US" sz="2000" dirty="0"/>
                        <a:t> - Significant changes to program design.</a:t>
                      </a:r>
                    </a:p>
                  </a:txBody>
                  <a:tcPr/>
                </a:tc>
                <a:extLst>
                  <a:ext uri="{0D108BD9-81ED-4DB2-BD59-A6C34878D82A}">
                    <a16:rowId xmlns:a16="http://schemas.microsoft.com/office/drawing/2014/main" val="83705705"/>
                  </a:ext>
                </a:extLst>
              </a:tr>
              <a:tr h="1088591">
                <a:tc>
                  <a:txBody>
                    <a:bodyPr/>
                    <a:lstStyle/>
                    <a:p>
                      <a:r>
                        <a:rPr lang="en-US" sz="2000" dirty="0"/>
                        <a:t>Replication</a:t>
                      </a:r>
                    </a:p>
                  </a:txBody>
                  <a:tcPr/>
                </a:tc>
                <a:tc>
                  <a:txBody>
                    <a:bodyPr/>
                    <a:lstStyle/>
                    <a:p>
                      <a:r>
                        <a:rPr lang="en-US" sz="2000" dirty="0"/>
                        <a:t>Large</a:t>
                      </a:r>
                    </a:p>
                  </a:txBody>
                  <a:tcPr/>
                </a:tc>
                <a:tc>
                  <a:txBody>
                    <a:bodyPr/>
                    <a:lstStyle/>
                    <a:p>
                      <a:r>
                        <a:rPr lang="en-US" sz="2000" dirty="0"/>
                        <a:t> - Implementing an evidence-based intervention with fidelity in a new setting.</a:t>
                      </a:r>
                    </a:p>
                    <a:p>
                      <a:r>
                        <a:rPr lang="en-US" sz="2000" dirty="0"/>
                        <a:t> - A grantee’s application must be assessed at the Strong or Moderate evidence level.</a:t>
                      </a:r>
                    </a:p>
                  </a:txBody>
                  <a:tcPr/>
                </a:tc>
                <a:extLst>
                  <a:ext uri="{0D108BD9-81ED-4DB2-BD59-A6C34878D82A}">
                    <a16:rowId xmlns:a16="http://schemas.microsoft.com/office/drawing/2014/main" val="1596852824"/>
                  </a:ext>
                </a:extLst>
              </a:tr>
              <a:tr h="1088591">
                <a:tc>
                  <a:txBody>
                    <a:bodyPr/>
                    <a:lstStyle/>
                    <a:p>
                      <a:r>
                        <a:rPr lang="en-US" sz="2000" dirty="0"/>
                        <a:t>Timing</a:t>
                      </a:r>
                    </a:p>
                  </a:txBody>
                  <a:tcPr/>
                </a:tc>
                <a:tc>
                  <a:txBody>
                    <a:bodyPr/>
                    <a:lstStyle/>
                    <a:p>
                      <a:r>
                        <a:rPr lang="en-US" sz="2000" dirty="0"/>
                        <a:t>Large or Small</a:t>
                      </a:r>
                    </a:p>
                  </a:txBody>
                  <a:tcPr/>
                </a:tc>
                <a:tc>
                  <a:txBody>
                    <a:bodyPr/>
                    <a:lstStyle/>
                    <a:p>
                      <a:r>
                        <a:rPr lang="en-US" sz="2000" dirty="0"/>
                        <a:t> - Evaluation will not be completed by end of current grant cycle.</a:t>
                      </a:r>
                    </a:p>
                    <a:p>
                      <a:r>
                        <a:rPr lang="en-US" sz="2000" dirty="0"/>
                        <a:t> - AEA approval required only if an interim evaluation report will not meet evaluation requirements.</a:t>
                      </a:r>
                    </a:p>
                  </a:txBody>
                  <a:tcPr/>
                </a:tc>
                <a:extLst>
                  <a:ext uri="{0D108BD9-81ED-4DB2-BD59-A6C34878D82A}">
                    <a16:rowId xmlns:a16="http://schemas.microsoft.com/office/drawing/2014/main" val="1594010894"/>
                  </a:ext>
                </a:extLst>
              </a:tr>
            </a:tbl>
          </a:graphicData>
        </a:graphic>
      </p:graphicFrame>
    </p:spTree>
    <p:extLst>
      <p:ext uri="{BB962C8B-B14F-4D97-AF65-F5344CB8AC3E}">
        <p14:creationId xmlns:p14="http://schemas.microsoft.com/office/powerpoint/2010/main" val="89474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Key Components of a Plan</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8</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83830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Tree>
    <p:extLst>
      <p:ext uri="{BB962C8B-B14F-4D97-AF65-F5344CB8AC3E}">
        <p14:creationId xmlns:p14="http://schemas.microsoft.com/office/powerpoint/2010/main" val="20306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A089E-88D1-45C0-99CF-70574EF3EF70}"/>
              </a:ext>
            </a:extLst>
          </p:cNvPr>
          <p:cNvSpPr>
            <a:spLocks noGrp="1"/>
          </p:cNvSpPr>
          <p:nvPr>
            <p:ph type="title"/>
          </p:nvPr>
        </p:nvSpPr>
        <p:spPr/>
        <p:txBody>
          <a:bodyPr>
            <a:normAutofit fontScale="90000"/>
          </a:bodyPr>
          <a:lstStyle/>
          <a:p>
            <a:r>
              <a:rPr lang="en-US" dirty="0"/>
              <a:t>What to include in the...</a:t>
            </a:r>
          </a:p>
        </p:txBody>
      </p:sp>
      <p:sp>
        <p:nvSpPr>
          <p:cNvPr id="5" name="Date Placeholder 4">
            <a:extLst>
              <a:ext uri="{FF2B5EF4-FFF2-40B4-BE49-F238E27FC236}">
                <a16:creationId xmlns:a16="http://schemas.microsoft.com/office/drawing/2014/main" id="{93A400F8-3941-4C45-9A54-A36902432A3C}"/>
              </a:ext>
            </a:extLst>
          </p:cNvPr>
          <p:cNvSpPr>
            <a:spLocks noGrp="1"/>
          </p:cNvSpPr>
          <p:nvPr>
            <p:ph type="dt" sz="half" idx="19"/>
          </p:nvPr>
        </p:nvSpPr>
        <p:spPr/>
        <p:txBody>
          <a:bodyPr/>
          <a:lstStyle/>
          <a:p>
            <a:r>
              <a:rPr lang="en-US" dirty="0"/>
              <a:t>2021  |</a:t>
            </a:r>
          </a:p>
        </p:txBody>
      </p:sp>
      <p:sp>
        <p:nvSpPr>
          <p:cNvPr id="6" name="Slide Number Placeholder 5">
            <a:extLst>
              <a:ext uri="{FF2B5EF4-FFF2-40B4-BE49-F238E27FC236}">
                <a16:creationId xmlns:a16="http://schemas.microsoft.com/office/drawing/2014/main" id="{B5E22786-EAD4-4599-9CBB-3BD08BD0E5D9}"/>
              </a:ext>
            </a:extLst>
          </p:cNvPr>
          <p:cNvSpPr>
            <a:spLocks noGrp="1"/>
          </p:cNvSpPr>
          <p:nvPr>
            <p:ph type="sldNum" sz="quarter" idx="21"/>
          </p:nvPr>
        </p:nvSpPr>
        <p:spPr/>
        <p:txBody>
          <a:bodyPr/>
          <a:lstStyle/>
          <a:p>
            <a:r>
              <a:rPr lang="en-US" dirty="0"/>
              <a:t>  </a:t>
            </a:r>
            <a:fld id="{E0E21186-8CC3-194A-9753-0BBC1EC778BB}" type="slidenum">
              <a:rPr lang="en-US" smtClean="0"/>
              <a:pPr/>
              <a:t>9</a:t>
            </a:fld>
            <a:endParaRPr lang="en-US" dirty="0"/>
          </a:p>
        </p:txBody>
      </p:sp>
      <p:sp>
        <p:nvSpPr>
          <p:cNvPr id="8" name="Content Placeholder 2">
            <a:extLst>
              <a:ext uri="{FF2B5EF4-FFF2-40B4-BE49-F238E27FC236}">
                <a16:creationId xmlns:a16="http://schemas.microsoft.com/office/drawing/2014/main" id="{09731C77-435E-4F17-BAAA-BB289A569F5A}"/>
              </a:ext>
            </a:extLst>
          </p:cNvPr>
          <p:cNvSpPr txBox="1">
            <a:spLocks/>
          </p:cNvSpPr>
          <p:nvPr/>
        </p:nvSpPr>
        <p:spPr>
          <a:xfrm>
            <a:off x="457199" y="1281793"/>
            <a:ext cx="4114801" cy="425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Clr>
                <a:schemeClr val="accent2"/>
              </a:buClr>
              <a:buSzPct val="100000"/>
              <a:buFont typeface="+mj-lt"/>
              <a:buAutoNum type="romanUcPeriod"/>
            </a:pPr>
            <a:r>
              <a:rPr lang="en-US" sz="2400" kern="0" dirty="0">
                <a:solidFill>
                  <a:schemeClr val="bg1"/>
                </a:solidFill>
                <a:latin typeface="+mj-lt"/>
              </a:rPr>
              <a:t>Theory of change</a:t>
            </a:r>
          </a:p>
          <a:p>
            <a:pPr marL="971550" lvl="1" indent="-514350">
              <a:buSzPct val="100000"/>
              <a:buFont typeface="+mj-lt"/>
              <a:buAutoNum type="romanUcPeriod"/>
            </a:pPr>
            <a:endParaRPr lang="en-US" sz="2000" dirty="0">
              <a:solidFill>
                <a:schemeClr val="accent1">
                  <a:lumMod val="50000"/>
                </a:schemeClr>
              </a:solidFill>
              <a:latin typeface="Arial" panose="020B0604020202020204" pitchFamily="34" charset="0"/>
              <a:cs typeface="Arial" panose="020B0604020202020204" pitchFamily="34" charset="0"/>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Scope of the evaluation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outcome(s) of interest</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Research questions</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Evaluation design</a:t>
            </a:r>
          </a:p>
          <a:p>
            <a:pPr marL="514350" lvl="1" indent="-514350">
              <a:lnSpc>
                <a:spcPct val="100000"/>
              </a:lnSpc>
              <a:spcBef>
                <a:spcPts val="1000"/>
              </a:spcBef>
              <a:buClr>
                <a:schemeClr val="accent2"/>
              </a:buClr>
              <a:buSzPct val="100000"/>
              <a:buFont typeface="+mj-lt"/>
              <a:buAutoNum type="romanUcPeriod"/>
            </a:pPr>
            <a:endParaRPr lang="en-US" kern="0" dirty="0">
              <a:solidFill>
                <a:schemeClr val="bg1"/>
              </a:solidFill>
              <a:latin typeface="+mj-lt"/>
            </a:endParaRPr>
          </a:p>
          <a:p>
            <a:pPr marL="514350" indent="-514350">
              <a:lnSpc>
                <a:spcPct val="100000"/>
              </a:lnSpc>
              <a:buClr>
                <a:schemeClr val="accent2"/>
              </a:buClr>
              <a:buSzPct val="100000"/>
              <a:buFont typeface="+mj-lt"/>
              <a:buAutoNum type="romanUcPeriod"/>
            </a:pPr>
            <a:r>
              <a:rPr lang="en-US" sz="2400" kern="0" dirty="0">
                <a:solidFill>
                  <a:schemeClr val="bg1"/>
                </a:solidFill>
                <a:latin typeface="+mj-lt"/>
              </a:rPr>
              <a:t>Sampling methods</a:t>
            </a:r>
          </a:p>
          <a:p>
            <a:pPr lvl="1"/>
            <a:endParaRPr lang="en-US" sz="1600" dirty="0"/>
          </a:p>
        </p:txBody>
      </p:sp>
      <p:sp>
        <p:nvSpPr>
          <p:cNvPr id="9" name="Content Placeholder 2">
            <a:extLst>
              <a:ext uri="{FF2B5EF4-FFF2-40B4-BE49-F238E27FC236}">
                <a16:creationId xmlns:a16="http://schemas.microsoft.com/office/drawing/2014/main" id="{02463C66-6FE7-40CC-A002-9748A5AC621E}"/>
              </a:ext>
            </a:extLst>
          </p:cNvPr>
          <p:cNvSpPr txBox="1">
            <a:spLocks/>
          </p:cNvSpPr>
          <p:nvPr/>
        </p:nvSpPr>
        <p:spPr>
          <a:xfrm>
            <a:off x="5001986" y="1277312"/>
            <a:ext cx="4754410" cy="4258735"/>
          </a:xfrm>
          <a:prstGeom prst="rect">
            <a:avLst/>
          </a:prstGeom>
        </p:spPr>
        <p:txBody>
          <a:bodyPr vert="horz" lIns="91440" tIns="45720" rIns="91440" bIns="45720" rtlCol="0" anchor="t">
            <a:normAutofit/>
          </a:bodyPr>
          <a:lstStyle>
            <a:defPPr>
              <a:defRPr lang="en-US"/>
            </a:defPPr>
            <a:lvl1pPr marL="514350" indent="-514350" defTabSz="914400">
              <a:lnSpc>
                <a:spcPct val="90000"/>
              </a:lnSpc>
              <a:spcBef>
                <a:spcPts val="1000"/>
              </a:spcBef>
              <a:buSzPct val="100000"/>
              <a:buFont typeface="+mj-lt"/>
              <a:buAutoNum type="romanUcPeriod"/>
              <a:defRPr sz="2400">
                <a:solidFill>
                  <a:schemeClr val="accent1">
                    <a:lumMod val="50000"/>
                  </a:schemeClr>
                </a:solidFill>
                <a:latin typeface="Arial" panose="020B0604020202020204" pitchFamily="34" charset="0"/>
                <a:cs typeface="Arial" panose="020B0604020202020204" pitchFamily="34" charset="0"/>
              </a:defRPr>
            </a:lvl1pPr>
            <a:lvl2pPr marL="971550" lvl="1" indent="-514350" defTabSz="914400">
              <a:lnSpc>
                <a:spcPct val="90000"/>
              </a:lnSpc>
              <a:spcBef>
                <a:spcPts val="500"/>
              </a:spcBef>
              <a:buSzPct val="100000"/>
              <a:buFont typeface="+mj-lt"/>
              <a:buAutoNum type="romanUcPeriod"/>
              <a:defRPr sz="2000">
                <a:solidFill>
                  <a:schemeClr val="accent1">
                    <a:lumMod val="50000"/>
                  </a:schemeClr>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chemeClr val="accent2"/>
              </a:buClr>
              <a:buFont typeface="+mj-lt"/>
              <a:buAutoNum type="romanUcPeriod" startAt="7"/>
            </a:pPr>
            <a:r>
              <a:rPr lang="en-US" sz="2000" kern="0" dirty="0">
                <a:solidFill>
                  <a:schemeClr val="bg1"/>
                </a:solidFill>
                <a:latin typeface="+mj-lt"/>
                <a:cs typeface="+mn-cs"/>
              </a:rPr>
              <a:t>Data collection procedures, data sources, and measurement tools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Analysis plan</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Evaluator qualifications</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Timeline</a:t>
            </a:r>
          </a:p>
          <a:p>
            <a:pPr marL="514350" lvl="1">
              <a:spcBef>
                <a:spcPts val="1000"/>
              </a:spcBef>
              <a:buClr>
                <a:schemeClr val="accent2"/>
              </a:buClr>
            </a:pPr>
            <a:endParaRPr lang="en-US" kern="0" dirty="0">
              <a:solidFill>
                <a:schemeClr val="bg1"/>
              </a:solidFill>
              <a:latin typeface="+mj-lt"/>
              <a:cs typeface="+mn-cs"/>
            </a:endParaRPr>
          </a:p>
          <a:p>
            <a:pPr>
              <a:buClr>
                <a:schemeClr val="accent2"/>
              </a:buClr>
              <a:buAutoNum type="romanUcPeriod" startAt="7"/>
            </a:pPr>
            <a:r>
              <a:rPr lang="en-US" sz="2000" kern="0" dirty="0">
                <a:solidFill>
                  <a:schemeClr val="bg1"/>
                </a:solidFill>
                <a:latin typeface="+mj-lt"/>
                <a:cs typeface="+mn-cs"/>
              </a:rPr>
              <a:t>Budget</a:t>
            </a:r>
          </a:p>
          <a:p>
            <a:pPr>
              <a:buAutoNum type="romanUcPeriod" startAt="7"/>
            </a:pPr>
            <a:endParaRPr lang="en-US" sz="2200" dirty="0"/>
          </a:p>
          <a:p>
            <a:pPr lvl="1"/>
            <a:endParaRPr lang="en-US" sz="2200" dirty="0"/>
          </a:p>
        </p:txBody>
      </p:sp>
      <p:sp>
        <p:nvSpPr>
          <p:cNvPr id="7" name="Oval 6">
            <a:extLst>
              <a:ext uri="{FF2B5EF4-FFF2-40B4-BE49-F238E27FC236}">
                <a16:creationId xmlns:a16="http://schemas.microsoft.com/office/drawing/2014/main" id="{3DFF1253-FDC9-409A-BD95-812DEF5CB5DC}"/>
              </a:ext>
            </a:extLst>
          </p:cNvPr>
          <p:cNvSpPr/>
          <p:nvPr/>
        </p:nvSpPr>
        <p:spPr>
          <a:xfrm>
            <a:off x="329061" y="973069"/>
            <a:ext cx="3429207" cy="861766"/>
          </a:xfrm>
          <a:prstGeom prst="ellipse">
            <a:avLst/>
          </a:prstGeom>
          <a:noFill/>
          <a:ln w="28575">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43591"/>
      </p:ext>
    </p:extLst>
  </p:cSld>
  <p:clrMapOvr>
    <a:masterClrMapping/>
  </p:clrMapOvr>
</p:sld>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7BED4A0E-29A8-4620-8681-ABCE5E62D774}"/>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33A86341-3FCA-4C83-84D0-0A26AE8325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f0e955b-4959-4947-ae61-37b4ef4861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FEF3D6E0C7A54A95F8012C750E764F" ma:contentTypeVersion="14" ma:contentTypeDescription="Create a new document." ma:contentTypeScope="" ma:versionID="f8a3d6fbaf38e5e24919e9385603d51d">
  <xsd:schema xmlns:xsd="http://www.w3.org/2001/XMLSchema" xmlns:xs="http://www.w3.org/2001/XMLSchema" xmlns:p="http://schemas.microsoft.com/office/2006/metadata/properties" xmlns:ns3="cf0e955b-4959-4947-ae61-37b4ef48618a" targetNamespace="http://schemas.microsoft.com/office/2006/metadata/properties" ma:root="true" ma:fieldsID="e12b8f7b5266bee24e0d063ef66d5f97" ns3:_="">
    <xsd:import namespace="cf0e955b-4959-4947-ae61-37b4ef4861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e955b-4959-4947-ae61-37b4ef486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E9CF3D-C1D8-46D8-AE69-48DAE5AB17ED}">
  <ds:schemaRefs>
    <ds:schemaRef ds:uri="cf0e955b-4959-4947-ae61-37b4ef48618a"/>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552AF4B7-0868-4C09-B447-C3DB581FCF38}">
  <ds:schemaRefs>
    <ds:schemaRef ds:uri="http://schemas.microsoft.com/sharepoint/v3/contenttype/forms"/>
  </ds:schemaRefs>
</ds:datastoreItem>
</file>

<file path=customXml/itemProps3.xml><?xml version="1.0" encoding="utf-8"?>
<ds:datastoreItem xmlns:ds="http://schemas.openxmlformats.org/officeDocument/2006/customXml" ds:itemID="{E834F431-1739-456A-AE7D-8AD5E24C3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e955b-4959-4947-ae61-37b4ef486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Best Practices Evaluation Plan Presentation_new</Template>
  <TotalTime>2360</TotalTime>
  <Words>9324</Words>
  <Application>Microsoft Office PowerPoint</Application>
  <PresentationFormat>Widescreen</PresentationFormat>
  <Paragraphs>710</Paragraphs>
  <Slides>38</Slides>
  <Notes>37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Century Gothic</vt:lpstr>
      <vt:lpstr>Segoe UI</vt:lpstr>
      <vt:lpstr>Symbol</vt:lpstr>
      <vt:lpstr>Times New Roman</vt:lpstr>
      <vt:lpstr>COVER ALT </vt:lpstr>
      <vt:lpstr>ALT Interior Slide</vt:lpstr>
      <vt:lpstr>1_Interior Slide</vt:lpstr>
      <vt:lpstr>How to Write an Evaluation Plan</vt:lpstr>
      <vt:lpstr>Learning Objectives</vt:lpstr>
      <vt:lpstr>What is an Evaluation Plan?</vt:lpstr>
      <vt:lpstr>Purpose of an Evaluation Plan</vt:lpstr>
      <vt:lpstr>Small and Large Requirements for an Evaluation Plan</vt:lpstr>
      <vt:lpstr>Alternative Evaluation Approach (AEA)</vt:lpstr>
      <vt:lpstr>Alternative Evaluation Approach (AEA) – continued </vt:lpstr>
      <vt:lpstr>Key Components of a Plan</vt:lpstr>
      <vt:lpstr>What to include in the...</vt:lpstr>
      <vt:lpstr>I. Theory of Change</vt:lpstr>
      <vt:lpstr>What to include on...</vt:lpstr>
      <vt:lpstr>II. Scope of the Evaluation</vt:lpstr>
      <vt:lpstr>What to include on...</vt:lpstr>
      <vt:lpstr>III. Outcome(s) of Interest</vt:lpstr>
      <vt:lpstr>What to include on...</vt:lpstr>
      <vt:lpstr>IV. Research Questions</vt:lpstr>
      <vt:lpstr>IV. Research Questions</vt:lpstr>
      <vt:lpstr>What to include on...</vt:lpstr>
      <vt:lpstr>V. Evaluation Design </vt:lpstr>
      <vt:lpstr>V. AmeriCorps Approved Evaluation Designs </vt:lpstr>
      <vt:lpstr>What to include on...</vt:lpstr>
      <vt:lpstr>VI. Sampling Methods</vt:lpstr>
      <vt:lpstr>VI. Sampling Methods</vt:lpstr>
      <vt:lpstr>What to include on...</vt:lpstr>
      <vt:lpstr>VII. Data Collection Procedures, Data Sources, and Measurement Tools</vt:lpstr>
      <vt:lpstr>What to include on...</vt:lpstr>
      <vt:lpstr>VIII. Analysis Plan</vt:lpstr>
      <vt:lpstr>VIII. Analysis Plan</vt:lpstr>
      <vt:lpstr>What to include on...</vt:lpstr>
      <vt:lpstr>IX. Evaluator Qualifications</vt:lpstr>
      <vt:lpstr>What to include on...</vt:lpstr>
      <vt:lpstr>X-IX. Timeline and Budget</vt:lpstr>
      <vt:lpstr>General Guidelines to Follow</vt:lpstr>
      <vt:lpstr>Internal Resources</vt:lpstr>
      <vt:lpstr>Internal Resources (continued)</vt:lpstr>
      <vt:lpstr>External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Writing an Evaluation Plan</dc:title>
  <dc:creator>Jennifer Scolese</dc:creator>
  <cp:lastModifiedBy>Kelsey Bagwill</cp:lastModifiedBy>
  <cp:revision>58</cp:revision>
  <dcterms:created xsi:type="dcterms:W3CDTF">2022-03-22T14:49:49Z</dcterms:created>
  <dcterms:modified xsi:type="dcterms:W3CDTF">2024-01-03T22:52:29Z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0x01010000FEF3D6E0C7A54A95F8012C750E764F</vt:lpwstr>
  </property>
  <property fmtid="{D5CDD505-2E9C-101B-9397-08002B2CF9AE}" pid="3" name="_dlc_DocIdItemGuid">
    <vt:lpwstr>bd6be3f4-a29a-45da-9f04-5ed620b0be92</vt:lpwstr>
  </property>
  <property fmtid="{D5CDD505-2E9C-101B-9397-08002B2CF9AE}" pid="4" name="MediaServiceImageTags">
    <vt:lpwstr/>
  </property>
</Properties>
</file>