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Lst>
  <p:notesMasterIdLst>
    <p:notesMasterId r:id="rId42"/>
  </p:notesMasterIdLst>
  <p:handoutMasterIdLst>
    <p:handoutMasterId r:id="rId43"/>
  </p:handoutMasterIdLst>
  <p:sldIdLst>
    <p:sldId id="267" r:id="rId6"/>
    <p:sldId id="356" r:id="rId7"/>
    <p:sldId id="280" r:id="rId8"/>
    <p:sldId id="285" r:id="rId9"/>
    <p:sldId id="333" r:id="rId10"/>
    <p:sldId id="284" r:id="rId11"/>
    <p:sldId id="289" r:id="rId12"/>
    <p:sldId id="295" r:id="rId13"/>
    <p:sldId id="290" r:id="rId14"/>
    <p:sldId id="330" r:id="rId15"/>
    <p:sldId id="291" r:id="rId16"/>
    <p:sldId id="331" r:id="rId17"/>
    <p:sldId id="328" r:id="rId18"/>
    <p:sldId id="297" r:id="rId19"/>
    <p:sldId id="304" r:id="rId20"/>
    <p:sldId id="299" r:id="rId21"/>
    <p:sldId id="353" r:id="rId22"/>
    <p:sldId id="300" r:id="rId23"/>
    <p:sldId id="334" r:id="rId24"/>
    <p:sldId id="340" r:id="rId25"/>
    <p:sldId id="306" r:id="rId26"/>
    <p:sldId id="358" r:id="rId27"/>
    <p:sldId id="308" r:id="rId28"/>
    <p:sldId id="354" r:id="rId29"/>
    <p:sldId id="359" r:id="rId30"/>
    <p:sldId id="311" r:id="rId31"/>
    <p:sldId id="314" r:id="rId32"/>
    <p:sldId id="343" r:id="rId33"/>
    <p:sldId id="347" r:id="rId34"/>
    <p:sldId id="348" r:id="rId35"/>
    <p:sldId id="344" r:id="rId36"/>
    <p:sldId id="319" r:id="rId37"/>
    <p:sldId id="317" r:id="rId38"/>
    <p:sldId id="349" r:id="rId39"/>
    <p:sldId id="342" r:id="rId40"/>
    <p:sldId id="360"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pstein, Diana" initials="DE" lastIdx="24" clrIdx="0"/>
  <p:cmAuthor id="1" name="DiTommaso, Adrienne (Guest)" initials="DA(" lastIdx="9" clrIdx="1"/>
  <p:cmAuthor id="2" name="NORC" initials="N" lastIdx="5" clrIdx="2"/>
  <p:cmAuthor id="3" name="Ganiel, Carla" initials="GC"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69278" autoAdjust="0"/>
  </p:normalViewPr>
  <p:slideViewPr>
    <p:cSldViewPr snapToGrid="0">
      <p:cViewPr>
        <p:scale>
          <a:sx n="70" d="100"/>
          <a:sy n="70" d="100"/>
        </p:scale>
        <p:origin x="-2472" y="-246"/>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77" tIns="46589" rIns="93177" bIns="46589" rtlCol="0"/>
          <a:lstStyle>
            <a:lvl1pPr algn="r">
              <a:defRPr sz="1200"/>
            </a:lvl1pPr>
          </a:lstStyle>
          <a:p>
            <a:fld id="{95051657-A195-C741-98D3-F193726ADD88}" type="datetime1">
              <a:rPr lang="en-US" smtClean="0"/>
              <a:t>5/27/2014</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77" tIns="46589" rIns="93177" bIns="46589" rtlCol="0" anchor="b"/>
          <a:lstStyle>
            <a:lvl1pPr algn="r">
              <a:defRPr sz="1200"/>
            </a:lvl1pPr>
          </a:lstStyle>
          <a:p>
            <a:fld id="{A50BA8FE-296D-B342-8830-4C85D2C049AF}" type="slidenum">
              <a:rPr lang="en-US" smtClean="0"/>
              <a:pPr/>
              <a:t>‹#›</a:t>
            </a:fld>
            <a:endParaRPr lang="en-US" dirty="0"/>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9DFB3D17-1147-6647-8C78-7959D1AD69A9}" type="datetime1">
              <a:rPr lang="en-US" smtClean="0"/>
              <a:t>5/27/2014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DA910615-33E9-A44A-87B7-52BAF2946AF9}" type="slidenum">
              <a:rPr lang="en-US" smtClean="0"/>
              <a:pPr/>
              <a:t>‹#›</a:t>
            </a:fld>
            <a:endParaRPr lang="en-US" dirty="0"/>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This presentation (or webinar) is focused on program logic models. </a:t>
            </a:r>
            <a:r>
              <a:rPr lang="en-US" baseline="0" dirty="0" smtClean="0"/>
              <a:t>We intend for this presentation to provide you with an understanding of how to develop a program logic model and also how to use a logic model in ways that will be valuable to your program. We want the information presented here to do more than just help you create a logic model in order to satisfy a compliance requirement. More importantly, we hope this information will be useful to you in developing and using a logic model for your daily program operations, </a:t>
            </a:r>
            <a:r>
              <a:rPr lang="en-US" sz="1200" kern="1200" baseline="0" dirty="0" smtClean="0">
                <a:solidFill>
                  <a:schemeClr val="tx1"/>
                </a:solidFill>
                <a:effectLst/>
                <a:latin typeface="+mn-lt"/>
                <a:ea typeface="+mn-ea"/>
                <a:cs typeface="+mn-cs"/>
              </a:rPr>
              <a:t>including your performance measurement and program evaluation activities.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solidFill>
                  <a:schemeClr val="tx1"/>
                </a:solidFill>
              </a:rPr>
              <a:t>Facilitator notes</a:t>
            </a:r>
            <a:r>
              <a:rPr lang="en-US" sz="1200" dirty="0" smtClean="0">
                <a:solidFill>
                  <a:schemeClr val="tx1"/>
                </a:solidFill>
              </a:rPr>
              <a:t>:</a:t>
            </a:r>
            <a:r>
              <a:rPr lang="en-US" sz="1200" baseline="0" dirty="0" smtClean="0">
                <a:solidFill>
                  <a:schemeClr val="tx1"/>
                </a:solidFill>
              </a:rPr>
              <a:t> From inputs, we move to the activities component of your logic model. </a:t>
            </a:r>
            <a:r>
              <a:rPr lang="en-US" sz="1200" dirty="0" smtClean="0">
                <a:solidFill>
                  <a:schemeClr val="tx1"/>
                </a:solidFill>
              </a:rPr>
              <a:t>Activities are the specific actions that make up your program or intervention. They reflect processes, tools, events, and other actions that are</a:t>
            </a:r>
            <a:r>
              <a:rPr lang="en-US" sz="1200" baseline="0" dirty="0" smtClean="0">
                <a:solidFill>
                  <a:schemeClr val="tx1"/>
                </a:solidFill>
              </a:rPr>
              <a:t> used to bring about your program’s desired changes or results. </a:t>
            </a:r>
          </a:p>
          <a:p>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For example, the hypothetical nutrition assistance program might use its specified resources to carry out the following activities: </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Workshops on healthy food options</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Food preparation counseling</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Referrals to food programs and resources</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dirty="0"/>
          </a:p>
        </p:txBody>
      </p:sp>
    </p:spTree>
    <p:extLst>
      <p:ext uri="{BB962C8B-B14F-4D97-AF65-F5344CB8AC3E}">
        <p14:creationId xmlns:p14="http://schemas.microsoft.com/office/powerpoint/2010/main" val="275802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solidFill>
                  <a:schemeClr val="tx1"/>
                </a:solidFill>
              </a:rPr>
              <a:t>Facilitator notes</a:t>
            </a:r>
            <a:r>
              <a:rPr lang="en-US" dirty="0" smtClean="0">
                <a:solidFill>
                  <a:schemeClr val="tx1"/>
                </a:solidFill>
              </a:rPr>
              <a:t>:</a:t>
            </a:r>
            <a:r>
              <a:rPr lang="en-US" baseline="0" dirty="0" smtClean="0">
                <a:solidFill>
                  <a:schemeClr val="tx1"/>
                </a:solidFill>
              </a:rPr>
              <a:t> We move from activities to the outputs component of a logic model. </a:t>
            </a:r>
            <a:r>
              <a:rPr lang="en-US" dirty="0" smtClean="0">
                <a:solidFill>
                  <a:schemeClr val="tx1"/>
                </a:solidFill>
              </a:rPr>
              <a:t>Outputs are what a program’s specific activities will create or produce, providing </a:t>
            </a:r>
            <a:r>
              <a:rPr lang="en-US" baseline="0" dirty="0" smtClean="0">
                <a:solidFill>
                  <a:schemeClr val="tx1"/>
                </a:solidFill>
              </a:rPr>
              <a:t>evidence of service delivery.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Outputs are often described numerically or quantified in some way.</a:t>
            </a:r>
            <a:r>
              <a:rPr lang="en-US" baseline="0" dirty="0" smtClean="0">
                <a:solidFill>
                  <a:schemeClr val="tx1"/>
                </a:solidFill>
              </a:rPr>
              <a:t> For example, outputs associated with the hypothetical nutrition assistance program might include the following: </a:t>
            </a:r>
          </a:p>
          <a:p>
            <a:pPr marL="171450" indent="-171450">
              <a:buFontTx/>
              <a:buChar char="-"/>
            </a:pPr>
            <a:r>
              <a:rPr lang="en-US" baseline="0" dirty="0" smtClean="0">
                <a:solidFill>
                  <a:schemeClr val="tx1"/>
                </a:solidFill>
              </a:rPr>
              <a:t>the specific number of individuals who attended a healthy food workshop</a:t>
            </a:r>
          </a:p>
          <a:p>
            <a:pPr marL="171450" indent="-171450">
              <a:buFontTx/>
              <a:buChar char="-"/>
            </a:pPr>
            <a:r>
              <a:rPr lang="en-US" baseline="0" dirty="0" smtClean="0">
                <a:solidFill>
                  <a:schemeClr val="tx1"/>
                </a:solidFill>
              </a:rPr>
              <a:t>the specific number of individuals who received food preparation counseling or services</a:t>
            </a:r>
          </a:p>
          <a:p>
            <a:pPr marL="171450" indent="-171450">
              <a:buFontTx/>
              <a:buChar char="-"/>
            </a:pPr>
            <a:r>
              <a:rPr lang="en-US" sz="1200" b="0" i="0" kern="1200" baseline="0" dirty="0" smtClean="0">
                <a:solidFill>
                  <a:schemeClr val="tx1"/>
                </a:solidFill>
                <a:effectLst/>
                <a:latin typeface="+mn-lt"/>
                <a:ea typeface="+mn-ea"/>
                <a:cs typeface="+mn-cs"/>
              </a:rPr>
              <a:t>the specific number of individuals who received a referral to food programs and resources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dirty="0"/>
          </a:p>
        </p:txBody>
      </p:sp>
    </p:spTree>
    <p:extLst>
      <p:ext uri="{BB962C8B-B14F-4D97-AF65-F5344CB8AC3E}">
        <p14:creationId xmlns:p14="http://schemas.microsoft.com/office/powerpoint/2010/main" val="404236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smtClean="0">
                <a:solidFill>
                  <a:schemeClr val="tx1"/>
                </a:solidFill>
                <a:latin typeface="+mn-lt"/>
              </a:rPr>
              <a:t>Facilitator notes</a:t>
            </a:r>
            <a:r>
              <a:rPr lang="en-US" sz="1200" dirty="0" smtClean="0">
                <a:solidFill>
                  <a:schemeClr val="tx1"/>
                </a:solidFill>
                <a:latin typeface="+mn-lt"/>
              </a:rPr>
              <a:t>: From outputs,</a:t>
            </a:r>
            <a:r>
              <a:rPr lang="en-US" sz="1200" baseline="0" dirty="0" smtClean="0">
                <a:solidFill>
                  <a:schemeClr val="tx1"/>
                </a:solidFill>
                <a:latin typeface="+mn-lt"/>
              </a:rPr>
              <a:t> we move to outcomes. Outcomes are the specific changes that may result from a program’s activities or intervention. A program’s outcomes fall along a continuum, ranging from short- to long-term results. Short-term outcomes are often considered changes in beneficiaries’ knowledge, skills, and/or attitudes. Medium-term outcomes refer to changes in behavior or action that result from beneficiaries’ new knowledge, skills, and/or attitudes. Long-term outcomes are often characterized as </a:t>
            </a:r>
            <a:r>
              <a:rPr lang="en-US" sz="1200" dirty="0" smtClean="0">
                <a:solidFill>
                  <a:schemeClr val="tx1"/>
                </a:solidFill>
                <a:effectLst/>
                <a:latin typeface="+mn-lt"/>
                <a:ea typeface="Calibri"/>
                <a:cs typeface="Times New Roman"/>
              </a:rPr>
              <a:t>changes</a:t>
            </a:r>
            <a:r>
              <a:rPr lang="en-US" sz="1200" baseline="0" dirty="0" smtClean="0">
                <a:solidFill>
                  <a:schemeClr val="tx1"/>
                </a:solidFill>
                <a:effectLst/>
                <a:latin typeface="+mn-lt"/>
                <a:ea typeface="Calibri"/>
                <a:cs typeface="Times New Roman"/>
              </a:rPr>
              <a:t> in </a:t>
            </a:r>
            <a:r>
              <a:rPr lang="en-US" sz="1200" dirty="0" smtClean="0">
                <a:solidFill>
                  <a:schemeClr val="tx1"/>
                </a:solidFill>
                <a:effectLst/>
                <a:latin typeface="+mn-lt"/>
                <a:ea typeface="Calibri"/>
                <a:cs typeface="Times New Roman"/>
              </a:rPr>
              <a:t>condition or status in life that result from beneficiaries’ new behaviors</a:t>
            </a:r>
            <a:r>
              <a:rPr lang="en-US" sz="1200" baseline="0" dirty="0" smtClean="0">
                <a:solidFill>
                  <a:schemeClr val="tx1"/>
                </a:solidFill>
                <a:effectLst/>
                <a:latin typeface="+mn-lt"/>
                <a:ea typeface="Calibri"/>
                <a:cs typeface="Times New Roman"/>
              </a:rPr>
              <a:t> or actions</a:t>
            </a:r>
            <a:r>
              <a:rPr lang="en-US" sz="1200" dirty="0" smtClean="0">
                <a:solidFill>
                  <a:schemeClr val="tx1"/>
                </a:solidFill>
                <a:effectLst/>
                <a:latin typeface="+mn-lt"/>
                <a:ea typeface="Calibri"/>
                <a:cs typeface="Times New Roman"/>
              </a:rPr>
              <a:t>.</a:t>
            </a:r>
          </a:p>
          <a:p>
            <a:endParaRPr lang="en-US" sz="1200" baseline="0" dirty="0" smtClean="0">
              <a:solidFill>
                <a:schemeClr val="tx1"/>
              </a:solidFill>
              <a:latin typeface="+mn-lt"/>
            </a:endParaRPr>
          </a:p>
          <a:p>
            <a:r>
              <a:rPr lang="en-US" sz="1200" baseline="0" dirty="0" smtClean="0">
                <a:solidFill>
                  <a:schemeClr val="tx1"/>
                </a:solidFill>
                <a:latin typeface="+mn-lt"/>
              </a:rPr>
              <a:t>It is important to note that describing outcomes as short-, medium-, or long-term depends on the objective, the length of the program, and expectations of the program or intervention. What is identified as a long-term outcome for one program could be an medium-term outcome for another. </a:t>
            </a:r>
            <a:r>
              <a:rPr lang="en-US" sz="1200" kern="1200" dirty="0" smtClean="0">
                <a:solidFill>
                  <a:schemeClr val="tx1"/>
                </a:solidFill>
                <a:effectLst/>
                <a:latin typeface="+mn-lt"/>
                <a:ea typeface="+mn-ea"/>
                <a:cs typeface="+mn-cs"/>
              </a:rPr>
              <a:t>Your logic model should reflect your program’s theory of change</a:t>
            </a:r>
            <a:r>
              <a:rPr lang="en-US" sz="1200" kern="1200" baseline="0" dirty="0" smtClean="0">
                <a:solidFill>
                  <a:schemeClr val="tx1"/>
                </a:solidFill>
                <a:effectLst/>
                <a:latin typeface="+mn-lt"/>
                <a:ea typeface="+mn-ea"/>
                <a:cs typeface="+mn-cs"/>
              </a:rPr>
              <a:t> and the sequence of changes necessary to accomplish your program’s long-term results.</a:t>
            </a:r>
            <a:endParaRPr lang="en-US" sz="1200" kern="1200" dirty="0" smtClean="0">
              <a:solidFill>
                <a:schemeClr val="tx1"/>
              </a:solidFill>
              <a:effectLst/>
              <a:latin typeface="+mn-lt"/>
              <a:ea typeface="+mn-ea"/>
              <a:cs typeface="+mn-cs"/>
            </a:endParaRPr>
          </a:p>
          <a:p>
            <a:endParaRPr lang="en-US" sz="1200" baseline="0" dirty="0" smtClean="0">
              <a:solidFill>
                <a:schemeClr val="tx1"/>
              </a:solidFill>
              <a:latin typeface="+mn-lt"/>
            </a:endParaRPr>
          </a:p>
          <a:p>
            <a:r>
              <a:rPr lang="en-US" sz="1200" baseline="0" dirty="0" smtClean="0">
                <a:solidFill>
                  <a:schemeClr val="tx1"/>
                </a:solidFill>
                <a:latin typeface="+mn-lt"/>
              </a:rPr>
              <a:t>Let’s use the hypothetical nutrition assistance program as an example. In the short-term, individuals are expected to increase their knowledge of healthy food choices. This change in knowledge is expected to lead them to actually adopt healthy food practices – a behavioral change that represents a medium-term outcome. This, in turn, is expected to lead to an increase in families’ overall household food security – a long-term outcome of the program.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dirty="0"/>
          </a:p>
        </p:txBody>
      </p:sp>
    </p:spTree>
    <p:extLst>
      <p:ext uri="{BB962C8B-B14F-4D97-AF65-F5344CB8AC3E}">
        <p14:creationId xmlns:p14="http://schemas.microsoft.com/office/powerpoint/2010/main" val="404236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solidFill>
                  <a:schemeClr val="tx1"/>
                </a:solidFill>
              </a:rPr>
              <a:t>Facilitator notes</a:t>
            </a:r>
            <a:r>
              <a:rPr lang="en-US" dirty="0" smtClean="0">
                <a:solidFill>
                  <a:schemeClr val="tx1"/>
                </a:solidFill>
              </a:rPr>
              <a:t>: We want to take a moment to highlight</a:t>
            </a:r>
            <a:r>
              <a:rPr lang="en-US" baseline="0" dirty="0" smtClean="0">
                <a:solidFill>
                  <a:schemeClr val="tx1"/>
                </a:solidFill>
              </a:rPr>
              <a:t> the </a:t>
            </a:r>
            <a:r>
              <a:rPr lang="en-US" dirty="0" smtClean="0">
                <a:solidFill>
                  <a:schemeClr val="tx1"/>
                </a:solidFill>
              </a:rPr>
              <a:t>differences</a:t>
            </a:r>
            <a:r>
              <a:rPr lang="en-US" baseline="0" dirty="0" smtClean="0">
                <a:solidFill>
                  <a:schemeClr val="tx1"/>
                </a:solidFill>
              </a:rPr>
              <a:t> between outputs and outcomes as these two components are often confused with one another.</a:t>
            </a:r>
          </a:p>
          <a:p>
            <a:endParaRPr lang="en-US" baseline="0" dirty="0" smtClean="0">
              <a:solidFill>
                <a:schemeClr val="tx1"/>
              </a:solidFill>
            </a:endParaRPr>
          </a:p>
          <a:p>
            <a:r>
              <a:rPr lang="en-US" baseline="0" dirty="0" smtClean="0">
                <a:solidFill>
                  <a:schemeClr val="tx1"/>
                </a:solidFill>
              </a:rPr>
              <a:t>On the left side of the slide, you can see that program outputs are direct products of a program’s activities or services.  Outputs quantify the services that were delivered.  Program outcomes, on the other hand, quantify the </a:t>
            </a:r>
            <a:r>
              <a:rPr lang="en-US" i="1" baseline="0" dirty="0" smtClean="0">
                <a:solidFill>
                  <a:schemeClr val="tx1"/>
                </a:solidFill>
              </a:rPr>
              <a:t>changes </a:t>
            </a:r>
            <a:r>
              <a:rPr lang="en-US" i="0" baseline="0" dirty="0" smtClean="0">
                <a:solidFill>
                  <a:schemeClr val="tx1"/>
                </a:solidFill>
              </a:rPr>
              <a:t>a program intends to bring about as a </a:t>
            </a:r>
            <a:r>
              <a:rPr lang="en-US" i="1" baseline="0" dirty="0" smtClean="0">
                <a:solidFill>
                  <a:schemeClr val="tx1"/>
                </a:solidFill>
              </a:rPr>
              <a:t>result </a:t>
            </a:r>
            <a:r>
              <a:rPr lang="en-US" i="0" baseline="0" dirty="0" smtClean="0">
                <a:solidFill>
                  <a:schemeClr val="tx1"/>
                </a:solidFill>
              </a:rPr>
              <a:t>of a program’s activities or intervention. </a:t>
            </a:r>
          </a:p>
          <a:p>
            <a:endParaRPr lang="en-US" i="0" baseline="0" dirty="0" smtClean="0">
              <a:solidFill>
                <a:schemeClr val="tx1"/>
              </a:solidFill>
            </a:endParaRPr>
          </a:p>
          <a:p>
            <a:r>
              <a:rPr lang="en-US" baseline="0" dirty="0" smtClean="0">
                <a:solidFill>
                  <a:schemeClr val="tx1"/>
                </a:solidFill>
              </a:rPr>
              <a:t>While outputs are the essential elements that enable change, they do not represent benefits or changes in and of themselves. </a:t>
            </a:r>
          </a:p>
          <a:p>
            <a:endParaRPr lang="en-US" baseline="0" dirty="0" smtClean="0">
              <a:solidFill>
                <a:schemeClr val="tx1"/>
              </a:solidFill>
            </a:endParaRPr>
          </a:p>
          <a:p>
            <a:r>
              <a:rPr lang="en-US" dirty="0" smtClean="0">
                <a:solidFill>
                  <a:schemeClr val="tx1"/>
                </a:solidFill>
              </a:rPr>
              <a:t>Are there any questions?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dirty="0"/>
          </a:p>
        </p:txBody>
      </p:sp>
    </p:spTree>
    <p:extLst>
      <p:ext uri="{BB962C8B-B14F-4D97-AF65-F5344CB8AC3E}">
        <p14:creationId xmlns:p14="http://schemas.microsoft.com/office/powerpoint/2010/main" val="365708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solidFill>
                  <a:schemeClr val="tx1"/>
                </a:solidFill>
              </a:rPr>
              <a:t>Facilitator notes:</a:t>
            </a:r>
            <a:r>
              <a:rPr lang="en-US" u="none" baseline="0" dirty="0" smtClean="0">
                <a:solidFill>
                  <a:schemeClr val="tx1"/>
                </a:solidFill>
              </a:rPr>
              <a:t> At this point, you should all be familiar with what a logic model is and its key components. Let’s turn now to how you read a logic model. 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solidFill>
                  <a:schemeClr val="tx1"/>
                </a:solidFill>
              </a:rPr>
              <a:t>In addition, a logic model has two “sides.” </a:t>
            </a:r>
            <a:r>
              <a:rPr lang="en-US" sz="1200" u="none"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process</a:t>
            </a:r>
            <a:r>
              <a:rPr lang="en-US" sz="1200" kern="1200" dirty="0" smtClean="0">
                <a:solidFill>
                  <a:schemeClr val="tx1"/>
                </a:solidFill>
                <a:effectLst/>
                <a:latin typeface="+mn-lt"/>
                <a:ea typeface="+mn-ea"/>
                <a:cs typeface="+mn-cs"/>
              </a:rPr>
              <a:t> side </a:t>
            </a:r>
            <a:r>
              <a:rPr lang="en-US" sz="1200" kern="1200" baseline="0" dirty="0" smtClean="0">
                <a:solidFill>
                  <a:schemeClr val="tx1"/>
                </a:solidFill>
                <a:effectLst/>
                <a:latin typeface="+mn-lt"/>
                <a:ea typeface="+mn-ea"/>
                <a:cs typeface="+mn-cs"/>
              </a:rPr>
              <a:t>focuses </a:t>
            </a:r>
            <a:r>
              <a:rPr lang="en-US" sz="1200" kern="1200" dirty="0" smtClean="0">
                <a:solidFill>
                  <a:schemeClr val="tx1"/>
                </a:solidFill>
                <a:effectLst/>
                <a:latin typeface="+mn-lt"/>
                <a:ea typeface="+mn-ea"/>
                <a:cs typeface="+mn-cs"/>
              </a:rPr>
              <a:t>on a</a:t>
            </a:r>
            <a:r>
              <a:rPr lang="en-US" sz="1200" kern="1200" baseline="0" dirty="0" smtClean="0">
                <a:solidFill>
                  <a:schemeClr val="tx1"/>
                </a:solidFill>
                <a:effectLst/>
                <a:latin typeface="+mn-lt"/>
                <a:ea typeface="+mn-ea"/>
                <a:cs typeface="+mn-cs"/>
              </a:rPr>
              <a:t> program’s implementation or its planned work – </a:t>
            </a:r>
            <a:r>
              <a:rPr lang="en-US" sz="1200" kern="1200" dirty="0" smtClean="0">
                <a:solidFill>
                  <a:schemeClr val="tx1"/>
                </a:solidFill>
                <a:effectLst/>
                <a:latin typeface="+mn-lt"/>
                <a:ea typeface="+mn-ea"/>
                <a:cs typeface="+mn-cs"/>
              </a:rPr>
              <a:t>inputs</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resources, activities, and outputs (direct products)</a:t>
            </a:r>
            <a:r>
              <a:rPr lang="en-US" sz="1200" kern="1200" baseline="0" dirty="0" smtClean="0">
                <a:solidFill>
                  <a:schemeClr val="tx1"/>
                </a:solidFill>
                <a:effectLst/>
                <a:latin typeface="+mn-lt"/>
                <a:ea typeface="+mn-ea"/>
                <a:cs typeface="+mn-cs"/>
              </a:rPr>
              <a:t>. The </a:t>
            </a:r>
            <a:r>
              <a:rPr lang="en-US" sz="1200" b="1" dirty="0" smtClean="0">
                <a:solidFill>
                  <a:schemeClr val="tx1"/>
                </a:solidFill>
              </a:rPr>
              <a:t>outcomes</a:t>
            </a:r>
            <a:r>
              <a:rPr lang="en-US" sz="1200" dirty="0" smtClean="0">
                <a:solidFill>
                  <a:schemeClr val="tx1"/>
                </a:solidFill>
              </a:rPr>
              <a:t> </a:t>
            </a:r>
            <a:r>
              <a:rPr lang="en-US" sz="1200" kern="1200" dirty="0" smtClean="0">
                <a:solidFill>
                  <a:schemeClr val="tx1"/>
                </a:solidFill>
                <a:effectLst/>
                <a:latin typeface="+mn-lt"/>
                <a:ea typeface="+mn-ea"/>
                <a:cs typeface="+mn-cs"/>
              </a:rPr>
              <a:t>side of the logic model describes</a:t>
            </a:r>
            <a:r>
              <a:rPr lang="en-US" sz="1200" kern="1200" baseline="0" dirty="0" smtClean="0">
                <a:solidFill>
                  <a:schemeClr val="tx1"/>
                </a:solidFill>
                <a:effectLst/>
                <a:latin typeface="+mn-lt"/>
                <a:ea typeface="+mn-ea"/>
                <a:cs typeface="+mn-cs"/>
              </a:rPr>
              <a:t> the expected </a:t>
            </a:r>
            <a:r>
              <a:rPr lang="en-US" sz="1200" dirty="0" smtClean="0">
                <a:solidFill>
                  <a:schemeClr val="tx1"/>
                </a:solidFill>
              </a:rPr>
              <a:t>sequence of changes that the program is to accomplish,</a:t>
            </a:r>
            <a:r>
              <a:rPr lang="en-US" sz="1200" baseline="0" dirty="0" smtClean="0">
                <a:solidFill>
                  <a:schemeClr val="tx1"/>
                </a:solidFill>
              </a:rPr>
              <a:t> which can be </a:t>
            </a:r>
            <a:r>
              <a:rPr lang="en-US" sz="1200" kern="1200" dirty="0" smtClean="0">
                <a:solidFill>
                  <a:schemeClr val="tx1"/>
                </a:solidFill>
                <a:effectLst/>
                <a:latin typeface="+mn-lt"/>
                <a:ea typeface="+mn-ea"/>
                <a:cs typeface="+mn-cs"/>
              </a:rPr>
              <a:t>short-</a:t>
            </a:r>
            <a:r>
              <a:rPr lang="en-US" sz="1200" kern="1200" baseline="0" dirty="0" smtClean="0">
                <a:solidFill>
                  <a:schemeClr val="tx1"/>
                </a:solidFill>
                <a:effectLst/>
                <a:latin typeface="+mn-lt"/>
                <a:ea typeface="+mn-ea"/>
                <a:cs typeface="+mn-cs"/>
              </a:rPr>
              <a:t>term</a:t>
            </a:r>
            <a:r>
              <a:rPr lang="en-US" sz="1200" kern="1200" dirty="0" smtClean="0">
                <a:solidFill>
                  <a:schemeClr val="tx1"/>
                </a:solidFill>
                <a:effectLst/>
                <a:latin typeface="+mn-lt"/>
                <a:ea typeface="+mn-ea"/>
                <a:cs typeface="+mn-cs"/>
              </a:rPr>
              <a:t>, medium-term, and/or long-term changes. The outcomes side reflects what difference the program intends</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make.</a:t>
            </a:r>
          </a:p>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dirty="0"/>
          </a:p>
        </p:txBody>
      </p:sp>
    </p:spTree>
    <p:extLst>
      <p:ext uri="{BB962C8B-B14F-4D97-AF65-F5344CB8AC3E}">
        <p14:creationId xmlns:p14="http://schemas.microsoft.com/office/powerpoint/2010/main" val="133519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solidFill>
                  <a:schemeClr val="tx1"/>
                </a:solidFill>
              </a:rPr>
              <a:t>Facilitator notes</a:t>
            </a:r>
            <a:r>
              <a:rPr lang="en-US" dirty="0" smtClean="0">
                <a:solidFill>
                  <a:schemeClr val="tx1"/>
                </a:solidFill>
              </a:rPr>
              <a:t>: Let’s now discuss</a:t>
            </a:r>
            <a:r>
              <a:rPr lang="en-US" baseline="0" dirty="0" smtClean="0">
                <a:solidFill>
                  <a:schemeClr val="tx1"/>
                </a:solidFill>
              </a:rPr>
              <a:t> how to create a logic model. </a:t>
            </a:r>
            <a:r>
              <a:rPr lang="en-US" dirty="0" smtClean="0">
                <a:solidFill>
                  <a:schemeClr val="tx1"/>
                </a:solidFill>
              </a:rPr>
              <a:t>There is no one correct way to create a logic model. The approach you select may</a:t>
            </a:r>
            <a:r>
              <a:rPr lang="en-US" baseline="0" dirty="0" smtClean="0">
                <a:solidFill>
                  <a:schemeClr val="tx1"/>
                </a:solidFill>
              </a:rPr>
              <a:t> depend on the </a:t>
            </a:r>
            <a:r>
              <a:rPr lang="en-US" dirty="0" smtClean="0">
                <a:solidFill>
                  <a:schemeClr val="tx1"/>
                </a:solidFill>
              </a:rPr>
              <a:t>stage</a:t>
            </a:r>
            <a:r>
              <a:rPr lang="en-US" baseline="0" dirty="0" smtClean="0">
                <a:solidFill>
                  <a:schemeClr val="tx1"/>
                </a:solidFill>
              </a:rPr>
              <a:t> of development of your program (i.e., planning, implementation, or maintenance stage) and/or how you plan to use your logic model. There are two main approaches that are used to create a logic model – reverse logic and forward logic. These two approaches can also be used in combination.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Reverse logic creates</a:t>
            </a:r>
            <a:r>
              <a:rPr lang="en-US" sz="1200" baseline="0" dirty="0" smtClean="0">
                <a:solidFill>
                  <a:schemeClr val="tx1"/>
                </a:solidFill>
              </a:rPr>
              <a:t> a logic model by working backwards. It starts with desired outcomes on the right side and moves backwards to identify a program’s activities and inputs on the left side of the model. This reverse logic approach is often used in the development or planning stages of a program as it ensures that program activities will logically lead to the specific outcomes. Using a reverse logic approach, you </a:t>
            </a:r>
            <a:r>
              <a:rPr lang="en-US" baseline="0" dirty="0" smtClean="0">
                <a:solidFill>
                  <a:schemeClr val="tx1"/>
                </a:solidFill>
              </a:rPr>
              <a:t>will ask the question, “But how?” as you move from right to left in your logic model. </a:t>
            </a:r>
            <a:endParaRPr lang="en-US"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Alternatively, the forward logic approach starts with your program’s inputs and</a:t>
            </a:r>
            <a:r>
              <a:rPr lang="en-US" baseline="0" dirty="0" smtClean="0">
                <a:solidFill>
                  <a:schemeClr val="tx1"/>
                </a:solidFill>
              </a:rPr>
              <a:t> activities and </a:t>
            </a:r>
            <a:r>
              <a:rPr lang="en-US" dirty="0" smtClean="0">
                <a:solidFill>
                  <a:schemeClr val="tx1"/>
                </a:solidFill>
              </a:rPr>
              <a:t>uses a progressive</a:t>
            </a:r>
            <a:r>
              <a:rPr lang="en-US" baseline="0" dirty="0" smtClean="0">
                <a:solidFill>
                  <a:schemeClr val="tx1"/>
                </a:solidFill>
              </a:rPr>
              <a:t> </a:t>
            </a:r>
            <a:r>
              <a:rPr lang="en-US" dirty="0" smtClean="0">
                <a:solidFill>
                  <a:schemeClr val="tx1"/>
                </a:solidFill>
              </a:rPr>
              <a:t>series of “if…then” statements to establish relationships between</a:t>
            </a:r>
            <a:r>
              <a:rPr lang="en-US" baseline="0" dirty="0" smtClean="0">
                <a:solidFill>
                  <a:schemeClr val="tx1"/>
                </a:solidFill>
              </a:rPr>
              <a:t> inputs, activities, outputs, and outcomes. This forward logic approach is often used when there is a clear understanding of what the inputs and activities are or will be (e.g., a program that is in the implementation or maintenance stage rather than the design or development stage). </a:t>
            </a:r>
          </a:p>
          <a:p>
            <a:endParaRPr lang="en-US" dirty="0" smtClean="0">
              <a:solidFill>
                <a:schemeClr val="tx1"/>
              </a:solidFill>
            </a:endParaRPr>
          </a:p>
          <a:p>
            <a:r>
              <a:rPr lang="en-US" sz="1200" dirty="0" smtClean="0">
                <a:solidFill>
                  <a:schemeClr val="tx1"/>
                </a:solidFill>
              </a:rPr>
              <a:t>Regardless of which approach you</a:t>
            </a:r>
            <a:r>
              <a:rPr lang="en-US" sz="1200" baseline="0" dirty="0" smtClean="0">
                <a:solidFill>
                  <a:schemeClr val="tx1"/>
                </a:solidFill>
              </a:rPr>
              <a:t> take (forward or reverse), w</a:t>
            </a:r>
            <a:r>
              <a:rPr lang="en-US" sz="1200" dirty="0" smtClean="0">
                <a:solidFill>
                  <a:schemeClr val="tx1"/>
                </a:solidFill>
              </a:rPr>
              <a:t>orking out sequences of “if…then” relationships or the “how” about a program enables one to uncover gaps in logic, clarify assumptions, and better understand how investments and a </a:t>
            </a:r>
            <a:r>
              <a:rPr lang="en-US" sz="1200" baseline="0" dirty="0" smtClean="0">
                <a:solidFill>
                  <a:schemeClr val="tx1"/>
                </a:solidFill>
              </a:rPr>
              <a:t>program’s activities are likely </a:t>
            </a:r>
            <a:r>
              <a:rPr lang="en-US" sz="1200" dirty="0" smtClean="0">
                <a:solidFill>
                  <a:schemeClr val="tx1"/>
                </a:solidFill>
              </a:rPr>
              <a:t>to produce intended results/outcomes.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dirty="0"/>
          </a:p>
        </p:txBody>
      </p:sp>
    </p:spTree>
    <p:extLst>
      <p:ext uri="{BB962C8B-B14F-4D97-AF65-F5344CB8AC3E}">
        <p14:creationId xmlns:p14="http://schemas.microsoft.com/office/powerpoint/2010/main" val="66430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t>Facilitator </a:t>
            </a:r>
            <a:r>
              <a:rPr lang="en-US" u="sng" dirty="0" smtClean="0"/>
              <a:t>notes</a:t>
            </a:r>
            <a:r>
              <a:rPr lang="en-US" dirty="0" smtClean="0"/>
              <a:t>: </a:t>
            </a:r>
            <a:r>
              <a:rPr lang="en-US" sz="1200" baseline="0" dirty="0" smtClean="0"/>
              <a:t>Let’s now walk through how to create a logic model using forward logic which is demonstrated on this slide here. Again, forward logic uses </a:t>
            </a:r>
            <a:r>
              <a:rPr lang="en-US" sz="1200" dirty="0" smtClean="0"/>
              <a:t>“if…then” statements, moving from the left side of the logic model </a:t>
            </a:r>
            <a:r>
              <a:rPr lang="en-US" sz="1200" kern="1200" dirty="0" smtClean="0">
                <a:solidFill>
                  <a:schemeClr val="tx1"/>
                </a:solidFill>
                <a:effectLst/>
                <a:latin typeface="+mn-lt"/>
                <a:ea typeface="+mn-ea"/>
                <a:cs typeface="+mn-cs"/>
              </a:rPr>
              <a:t>with resources/inputs and progressively builds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links as we move across to the outcomes</a:t>
            </a:r>
            <a:r>
              <a:rPr lang="en-US" sz="1200" kern="1200" baseline="0" dirty="0" smtClean="0">
                <a:solidFill>
                  <a:schemeClr val="tx1"/>
                </a:solidFill>
                <a:effectLst/>
                <a:latin typeface="+mn-lt"/>
                <a:ea typeface="+mn-ea"/>
                <a:cs typeface="+mn-cs"/>
              </a:rPr>
              <a:t> side of the logic model</a:t>
            </a:r>
            <a:r>
              <a:rPr lang="en-US" sz="1200" kern="1200" dirty="0" smtClean="0">
                <a:solidFill>
                  <a:schemeClr val="tx1"/>
                </a:solidFill>
                <a:effectLst/>
                <a:latin typeface="+mn-lt"/>
                <a:ea typeface="+mn-ea"/>
                <a:cs typeface="+mn-cs"/>
              </a:rPr>
              <a:t>.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t>
            </a:r>
            <a:r>
              <a:rPr lang="en-US" sz="1200" kern="1200" baseline="0" dirty="0" smtClean="0">
                <a:solidFill>
                  <a:schemeClr val="tx1"/>
                </a:solidFill>
                <a:effectLst/>
                <a:latin typeface="+mn-lt"/>
                <a:ea typeface="+mn-ea"/>
                <a:cs typeface="+mn-cs"/>
              </a:rPr>
              <a:t>the nutrition assistance program as an example, this forward logic approach would be, </a:t>
            </a:r>
            <a:r>
              <a:rPr lang="en-US" sz="1200" b="1" kern="1200" baseline="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we have access to AmeriCorps members, </a:t>
            </a:r>
            <a:r>
              <a:rPr lang="en-US" sz="1200" b="1" kern="1200" baseline="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we can provide food education workshops and referral services. </a:t>
            </a:r>
            <a:r>
              <a:rPr lang="en-US" sz="1200" b="1" kern="1200" baseline="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we carry out these activities, </a:t>
            </a:r>
            <a:r>
              <a:rPr lang="en-US" sz="1200" b="1" kern="1200" baseline="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we will deliver services to 200 families.  </a:t>
            </a:r>
            <a:r>
              <a:rPr lang="en-US" sz="1200" b="1" kern="1200" baseline="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families receive these services, </a:t>
            </a:r>
            <a:r>
              <a:rPr lang="en-US" sz="1200" b="1" kern="1200" baseline="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they will learn about healthy food choices and improve their skills in preparing healthy foods. </a:t>
            </a:r>
            <a:r>
              <a:rPr lang="en-US" sz="1200" b="1" kern="1200" baseline="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families gain this knowledge and acquire these skills, </a:t>
            </a:r>
            <a:r>
              <a:rPr lang="en-US" sz="1200" b="1" kern="1200" baseline="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they will adopt healthy food practices. </a:t>
            </a:r>
            <a:r>
              <a:rPr lang="en-US" sz="1200" b="1" kern="1200" baseline="0" dirty="0" smtClean="0">
                <a:solidFill>
                  <a:schemeClr val="tx1"/>
                </a:solidFill>
                <a:effectLst/>
                <a:latin typeface="+mn-lt"/>
                <a:ea typeface="+mn-ea"/>
                <a:cs typeface="+mn-cs"/>
              </a:rPr>
              <a:t>If </a:t>
            </a:r>
            <a:r>
              <a:rPr lang="en-US" sz="1200" kern="1200" baseline="0" dirty="0" smtClean="0">
                <a:solidFill>
                  <a:schemeClr val="tx1"/>
                </a:solidFill>
                <a:effectLst/>
                <a:latin typeface="+mn-lt"/>
                <a:ea typeface="+mn-ea"/>
                <a:cs typeface="+mn-cs"/>
              </a:rPr>
              <a:t>families adopt healthy food practices, </a:t>
            </a:r>
            <a:r>
              <a:rPr lang="en-US" sz="1200" b="1" kern="1200" baseline="0" dirty="0" smtClean="0">
                <a:solidFill>
                  <a:schemeClr val="tx1"/>
                </a:solidFill>
                <a:effectLst/>
                <a:latin typeface="+mn-lt"/>
                <a:ea typeface="+mn-ea"/>
                <a:cs typeface="+mn-cs"/>
              </a:rPr>
              <a:t>then</a:t>
            </a:r>
            <a:r>
              <a:rPr lang="en-US" sz="1200" kern="1200" baseline="0" dirty="0" smtClean="0">
                <a:solidFill>
                  <a:schemeClr val="tx1"/>
                </a:solidFill>
                <a:effectLst/>
                <a:latin typeface="+mn-lt"/>
                <a:ea typeface="+mn-ea"/>
                <a:cs typeface="+mn-cs"/>
              </a:rPr>
              <a:t> they will be healthier.</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dirty="0"/>
          </a:p>
        </p:txBody>
      </p:sp>
    </p:spTree>
    <p:extLst>
      <p:ext uri="{BB962C8B-B14F-4D97-AF65-F5344CB8AC3E}">
        <p14:creationId xmlns:p14="http://schemas.microsoft.com/office/powerpoint/2010/main" val="1188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smtClean="0">
                <a:solidFill>
                  <a:schemeClr val="tx1"/>
                </a:solidFill>
              </a:rPr>
              <a:t>Facilitator notes</a:t>
            </a:r>
            <a:r>
              <a:rPr lang="en-US" dirty="0" smtClean="0">
                <a:solidFill>
                  <a:schemeClr val="tx1"/>
                </a:solidFill>
              </a:rPr>
              <a:t>:</a:t>
            </a:r>
            <a:r>
              <a:rPr lang="en-US" baseline="0" dirty="0" smtClean="0">
                <a:solidFill>
                  <a:schemeClr val="tx1"/>
                </a:solidFill>
              </a:rPr>
              <a:t> </a:t>
            </a:r>
            <a:r>
              <a:rPr lang="en-US" sz="1200" baseline="0" dirty="0" smtClean="0">
                <a:solidFill>
                  <a:schemeClr val="tx1"/>
                </a:solidFill>
              </a:rPr>
              <a:t>Let’s walk through how to create a logic model using a reverse logic approach. Again, this approach starts with desired outcomes and requires you to work backwards to develop activities and inputs. Reverse logic asks the question, “But how?” as you move from desired outcomes to identifying the inputs that lead to these outcomes in your logic model. </a:t>
            </a:r>
          </a:p>
          <a:p>
            <a:pPr marL="0" marR="0" indent="0" algn="l" defTabSz="46588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t>
            </a:r>
            <a:r>
              <a:rPr lang="en-US" sz="1200" kern="1200" baseline="0" dirty="0" smtClean="0">
                <a:solidFill>
                  <a:schemeClr val="tx1"/>
                </a:solidFill>
                <a:effectLst/>
                <a:latin typeface="+mn-lt"/>
                <a:ea typeface="+mn-ea"/>
                <a:cs typeface="+mn-cs"/>
              </a:rPr>
              <a:t>the nutrition assistance program as an example, this reverse logic approach (shown here) starts with the program’s long-term outcome of increasing the number of healthy families and works backwards to determine how the program will achieve this outcome.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dirty="0"/>
          </a:p>
        </p:txBody>
      </p:sp>
    </p:spTree>
    <p:extLst>
      <p:ext uri="{BB962C8B-B14F-4D97-AF65-F5344CB8AC3E}">
        <p14:creationId xmlns:p14="http://schemas.microsoft.com/office/powerpoint/2010/main" val="222654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Now, we’re going to work on building a logic model together as a group. </a:t>
            </a:r>
            <a:r>
              <a:rPr lang="en-US" dirty="0" smtClean="0"/>
              <a:t>In this group exercise, let’s try to apply a forward logic</a:t>
            </a:r>
            <a:r>
              <a:rPr lang="en-US" baseline="0" dirty="0" smtClean="0"/>
              <a:t> approach in developing a logic model for a hypothetical wildlife conservation program</a:t>
            </a:r>
            <a:r>
              <a:rPr lang="en-US" dirty="0" smtClean="0"/>
              <a:t>. A brief description</a:t>
            </a:r>
            <a:r>
              <a:rPr lang="en-US" baseline="0" dirty="0" smtClean="0"/>
              <a:t> of the program is provided here. We encourage all of you to participate and provide your input as we build a logic model for this program together.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u="sng" dirty="0" smtClean="0">
                <a:solidFill>
                  <a:schemeClr val="tx1"/>
                </a:solidFill>
              </a:rPr>
              <a:t>Facilitator notes</a:t>
            </a:r>
            <a:r>
              <a:rPr lang="en-US" dirty="0" smtClean="0">
                <a:solidFill>
                  <a:schemeClr val="tx1"/>
                </a:solidFill>
              </a:rPr>
              <a:t>: For this exercise, we are using CNCS’ NOFO template</a:t>
            </a:r>
            <a:r>
              <a:rPr lang="en-US" baseline="0" dirty="0" smtClean="0">
                <a:solidFill>
                  <a:schemeClr val="tx1"/>
                </a:solidFill>
              </a:rPr>
              <a:t> for a program logic model. </a:t>
            </a:r>
          </a:p>
          <a:p>
            <a:endParaRPr lang="en-US" baseline="0" dirty="0" smtClean="0">
              <a:solidFill>
                <a:schemeClr val="tx1"/>
              </a:solidFill>
            </a:endParaRPr>
          </a:p>
          <a:p>
            <a:r>
              <a:rPr lang="en-US" dirty="0" smtClean="0">
                <a:solidFill>
                  <a:schemeClr val="tx1"/>
                </a:solidFill>
              </a:rPr>
              <a:t>Let’s start with the first column, </a:t>
            </a:r>
            <a:r>
              <a:rPr lang="en-US" b="1" dirty="0" smtClean="0">
                <a:solidFill>
                  <a:schemeClr val="tx1"/>
                </a:solidFill>
              </a:rPr>
              <a:t>inputs</a:t>
            </a:r>
            <a:r>
              <a:rPr lang="en-US" dirty="0" smtClean="0">
                <a:solidFill>
                  <a:schemeClr val="tx1"/>
                </a:solidFill>
              </a:rPr>
              <a:t>, which again refer to the resources invested in a program. What</a:t>
            </a:r>
            <a:r>
              <a:rPr lang="en-US" baseline="0" dirty="0" smtClean="0">
                <a:solidFill>
                  <a:schemeClr val="tx1"/>
                </a:solidFill>
              </a:rPr>
              <a:t> might be some potential investments for this program?  </a:t>
            </a:r>
            <a:endParaRPr lang="en-US" dirty="0" smtClean="0">
              <a:solidFill>
                <a:schemeClr val="tx1"/>
              </a:solidFill>
            </a:endParaRPr>
          </a:p>
          <a:p>
            <a:r>
              <a:rPr lang="en-US" baseline="0" dirty="0" smtClean="0">
                <a:solidFill>
                  <a:schemeClr val="tx1"/>
                </a:solidFill>
              </a:rPr>
              <a:t>- Funding, AmeriCorps members, non-AmeriCorps program staff, member training and wildlife conservation research are just some of the potential investments for this program. Other possible resources include committees or additional volunteers who are not AmeriCorps members.  </a:t>
            </a:r>
          </a:p>
          <a:p>
            <a:endParaRPr lang="en-US" baseline="0" dirty="0" smtClean="0">
              <a:solidFill>
                <a:schemeClr val="tx1"/>
              </a:solidFill>
            </a:endParaRPr>
          </a:p>
          <a:p>
            <a:r>
              <a:rPr lang="en-US" baseline="0" dirty="0" smtClean="0">
                <a:solidFill>
                  <a:schemeClr val="tx1"/>
                </a:solidFill>
              </a:rPr>
              <a:t>The next column refers to the </a:t>
            </a:r>
            <a:r>
              <a:rPr lang="en-US" b="1" baseline="0" dirty="0" smtClean="0">
                <a:solidFill>
                  <a:schemeClr val="tx1"/>
                </a:solidFill>
              </a:rPr>
              <a:t>activities</a:t>
            </a:r>
            <a:r>
              <a:rPr lang="en-US" baseline="0" dirty="0" smtClean="0">
                <a:solidFill>
                  <a:schemeClr val="tx1"/>
                </a:solidFill>
              </a:rPr>
              <a:t> that the program carries out. If the program has these resources, then what are some potential activities or services that it would be able to provide? </a:t>
            </a:r>
            <a:r>
              <a:rPr lang="en-US" dirty="0" smtClean="0">
                <a:solidFill>
                  <a:schemeClr val="tx1"/>
                </a:solidFill>
              </a:rPr>
              <a:t>Some potential activities include:</a:t>
            </a:r>
          </a:p>
          <a:p>
            <a:pPr>
              <a:buFontTx/>
              <a:buChar char="-"/>
            </a:pPr>
            <a:r>
              <a:rPr lang="en-US" sz="1200" dirty="0" smtClean="0">
                <a:solidFill>
                  <a:schemeClr val="tx1"/>
                </a:solidFill>
              </a:rPr>
              <a:t> AmeriCorps members and volunteers</a:t>
            </a:r>
            <a:r>
              <a:rPr lang="en-US" sz="1200" baseline="0" dirty="0" smtClean="0">
                <a:solidFill>
                  <a:schemeClr val="tx1"/>
                </a:solidFill>
              </a:rPr>
              <a:t> make trails accessible for people with disabilities</a:t>
            </a:r>
            <a:endParaRPr lang="en-US" sz="1200" dirty="0" smtClean="0">
              <a:solidFill>
                <a:schemeClr val="tx1"/>
              </a:solidFill>
            </a:endParaRPr>
          </a:p>
          <a:p>
            <a:pPr>
              <a:buFontTx/>
              <a:buChar char="-"/>
            </a:pPr>
            <a:r>
              <a:rPr lang="en-US" sz="1200" dirty="0" smtClean="0">
                <a:solidFill>
                  <a:schemeClr val="tx1"/>
                </a:solidFill>
              </a:rPr>
              <a:t> AmeriCorps</a:t>
            </a:r>
            <a:r>
              <a:rPr lang="en-US" sz="1200" baseline="0" dirty="0" smtClean="0">
                <a:solidFill>
                  <a:schemeClr val="tx1"/>
                </a:solidFill>
              </a:rPr>
              <a:t> members </a:t>
            </a:r>
            <a:r>
              <a:rPr lang="en-US" sz="1200" dirty="0" smtClean="0">
                <a:solidFill>
                  <a:schemeClr val="tx1"/>
                </a:solidFill>
              </a:rPr>
              <a:t>and volunteers</a:t>
            </a:r>
            <a:r>
              <a:rPr lang="en-US" sz="1200" baseline="0" dirty="0" smtClean="0">
                <a:solidFill>
                  <a:schemeClr val="tx1"/>
                </a:solidFill>
              </a:rPr>
              <a:t> </a:t>
            </a:r>
            <a:r>
              <a:rPr lang="en-US" sz="1200" dirty="0" smtClean="0">
                <a:solidFill>
                  <a:schemeClr val="tx1"/>
                </a:solidFill>
              </a:rPr>
              <a:t>conduct</a:t>
            </a:r>
            <a:r>
              <a:rPr lang="en-US" sz="1200" baseline="0" dirty="0" smtClean="0">
                <a:solidFill>
                  <a:schemeClr val="tx1"/>
                </a:solidFill>
              </a:rPr>
              <a:t> </a:t>
            </a:r>
            <a:r>
              <a:rPr lang="en-US" sz="1200" dirty="0" smtClean="0">
                <a:solidFill>
                  <a:schemeClr val="tx1"/>
                </a:solidFill>
              </a:rPr>
              <a:t>habitat development projects</a:t>
            </a:r>
            <a:r>
              <a:rPr lang="en-US" sz="1200" baseline="0" dirty="0" smtClean="0">
                <a:solidFill>
                  <a:schemeClr val="tx1"/>
                </a:solidFill>
              </a:rPr>
              <a:t> </a:t>
            </a:r>
          </a:p>
          <a:p>
            <a:pPr>
              <a:buFontTx/>
              <a:buChar char="-"/>
            </a:pPr>
            <a:r>
              <a:rPr lang="en-US" sz="1200" baseline="0" dirty="0" smtClean="0">
                <a:solidFill>
                  <a:schemeClr val="tx1"/>
                </a:solidFill>
              </a:rPr>
              <a:t> AmeriCorps members </a:t>
            </a:r>
            <a:r>
              <a:rPr lang="en-US" sz="1200" dirty="0" smtClean="0">
                <a:solidFill>
                  <a:schemeClr val="tx1"/>
                </a:solidFill>
              </a:rPr>
              <a:t>and volunteers</a:t>
            </a:r>
            <a:r>
              <a:rPr lang="en-US" sz="1200" baseline="0" dirty="0" smtClean="0">
                <a:solidFill>
                  <a:schemeClr val="tx1"/>
                </a:solidFill>
              </a:rPr>
              <a:t> conduct invasive species removal</a:t>
            </a:r>
          </a:p>
          <a:p>
            <a:pPr>
              <a:buFontTx/>
              <a:buChar char="-"/>
            </a:pPr>
            <a:endParaRPr lang="en-US" sz="1200" dirty="0" smtClean="0">
              <a:solidFill>
                <a:schemeClr val="tx1"/>
              </a:solidFill>
            </a:endParaRPr>
          </a:p>
          <a:p>
            <a:r>
              <a:rPr lang="en-US" baseline="0" dirty="0" smtClean="0">
                <a:solidFill>
                  <a:schemeClr val="tx1"/>
                </a:solidFill>
              </a:rPr>
              <a:t>The next column refers to a program’s </a:t>
            </a:r>
            <a:r>
              <a:rPr lang="en-US" b="1" baseline="0" dirty="0" smtClean="0">
                <a:solidFill>
                  <a:schemeClr val="tx1"/>
                </a:solidFill>
              </a:rPr>
              <a:t>outputs</a:t>
            </a:r>
            <a:r>
              <a:rPr lang="en-US" baseline="0" dirty="0" smtClean="0">
                <a:solidFill>
                  <a:schemeClr val="tx1"/>
                </a:solidFill>
              </a:rPr>
              <a:t>. If we are able to carry out some of the activities we’ve discussed, then what would be some direct products of the activities? </a:t>
            </a:r>
            <a:r>
              <a:rPr lang="en-US" dirty="0" smtClean="0">
                <a:solidFill>
                  <a:schemeClr val="tx1"/>
                </a:solidFill>
              </a:rPr>
              <a:t>Outputs associated with the</a:t>
            </a:r>
            <a:r>
              <a:rPr lang="en-US" baseline="0" dirty="0" smtClean="0">
                <a:solidFill>
                  <a:schemeClr val="tx1"/>
                </a:solidFill>
              </a:rPr>
              <a:t> </a:t>
            </a:r>
            <a:r>
              <a:rPr lang="en-US" dirty="0" smtClean="0">
                <a:solidFill>
                  <a:schemeClr val="tx1"/>
                </a:solidFill>
              </a:rPr>
              <a:t>activities listed above</a:t>
            </a:r>
            <a:r>
              <a:rPr lang="en-US" baseline="0" dirty="0" smtClean="0">
                <a:solidFill>
                  <a:schemeClr val="tx1"/>
                </a:solidFill>
              </a:rPr>
              <a:t> </a:t>
            </a:r>
            <a:r>
              <a:rPr lang="en-US" dirty="0" smtClean="0">
                <a:solidFill>
                  <a:schemeClr val="tx1"/>
                </a:solidFill>
              </a:rPr>
              <a:t>may include:</a:t>
            </a:r>
          </a:p>
          <a:p>
            <a:pPr marL="171450" indent="-171450">
              <a:buFontTx/>
              <a:buChar char="-"/>
            </a:pPr>
            <a:r>
              <a:rPr lang="en-US" baseline="0" dirty="0" smtClean="0">
                <a:solidFill>
                  <a:schemeClr val="tx1"/>
                </a:solidFill>
              </a:rPr>
              <a:t>Installed ramps and hand rails on X miles of trail</a:t>
            </a:r>
          </a:p>
          <a:p>
            <a:pPr marL="171450" indent="-171450">
              <a:buFontTx/>
              <a:buChar char="-"/>
            </a:pPr>
            <a:r>
              <a:rPr lang="en-US" baseline="0" dirty="0" smtClean="0">
                <a:solidFill>
                  <a:schemeClr val="tx1"/>
                </a:solidFill>
              </a:rPr>
              <a:t>Planted native trees on x sites</a:t>
            </a:r>
          </a:p>
          <a:p>
            <a:pPr marL="171450" indent="-171450">
              <a:buFontTx/>
              <a:buChar char="-"/>
            </a:pPr>
            <a:r>
              <a:rPr lang="en-US" dirty="0" smtClean="0">
                <a:solidFill>
                  <a:schemeClr val="tx1"/>
                </a:solidFill>
              </a:rPr>
              <a:t>Removed of invasive</a:t>
            </a:r>
            <a:r>
              <a:rPr lang="en-US" baseline="0" dirty="0" smtClean="0">
                <a:solidFill>
                  <a:schemeClr val="tx1"/>
                </a:solidFill>
              </a:rPr>
              <a:t> species on x sites</a:t>
            </a:r>
          </a:p>
          <a:p>
            <a:pPr marL="171450" indent="-171450">
              <a:buFontTx/>
              <a:buChar char="-"/>
            </a:pPr>
            <a:endParaRPr lang="en-US" baseline="0" dirty="0" smtClean="0">
              <a:solidFill>
                <a:schemeClr val="tx1"/>
              </a:solidFill>
            </a:endParaRPr>
          </a:p>
          <a:p>
            <a:r>
              <a:rPr lang="en-US" baseline="0" dirty="0" smtClean="0">
                <a:solidFill>
                  <a:schemeClr val="tx1"/>
                </a:solidFill>
              </a:rPr>
              <a:t>The next column refers to the </a:t>
            </a:r>
            <a:r>
              <a:rPr lang="en-US" b="1" baseline="0" dirty="0" smtClean="0">
                <a:solidFill>
                  <a:schemeClr val="tx1"/>
                </a:solidFill>
              </a:rPr>
              <a:t>short-term outcomes</a:t>
            </a:r>
            <a:r>
              <a:rPr lang="en-US" baseline="0" dirty="0" smtClean="0">
                <a:solidFill>
                  <a:schemeClr val="tx1"/>
                </a:solidFill>
              </a:rPr>
              <a:t> column of the program. Based on the activities we’ve discussed (reiterate key activities from the audience), then what might be some short-term changes that may result from these program services and activities? </a:t>
            </a:r>
            <a:r>
              <a:rPr lang="en-US" i="1" baseline="0" dirty="0" smtClean="0">
                <a:solidFill>
                  <a:schemeClr val="tx1"/>
                </a:solidFill>
              </a:rPr>
              <a:t>Facilitator may want to note that the guiding text under short-term, medium-term, and long-term outcomes is more applicable for programs that target “people” as opposed to the environment/ecosystem such as this program. However, it is still important to keep in mind that with outcomes, it is about change – so the question is still the same, what changes do you expect will occur because of the program’s services or activities?  </a:t>
            </a:r>
            <a:r>
              <a:rPr lang="en-US" i="0" baseline="0" dirty="0" smtClean="0">
                <a:solidFill>
                  <a:schemeClr val="tx1"/>
                </a:solidFill>
              </a:rPr>
              <a:t>Some examples </a:t>
            </a:r>
            <a:r>
              <a:rPr lang="en-US" dirty="0" smtClean="0">
                <a:solidFill>
                  <a:schemeClr val="tx1"/>
                </a:solidFill>
              </a:rPr>
              <a:t>of </a:t>
            </a:r>
            <a:r>
              <a:rPr lang="en-US" baseline="0" dirty="0" smtClean="0">
                <a:solidFill>
                  <a:schemeClr val="tx1"/>
                </a:solidFill>
              </a:rPr>
              <a:t>s</a:t>
            </a:r>
            <a:r>
              <a:rPr lang="en-US" dirty="0" smtClean="0">
                <a:solidFill>
                  <a:schemeClr val="tx1"/>
                </a:solidFill>
              </a:rPr>
              <a:t>hort-term outcomes (based on the activities</a:t>
            </a:r>
            <a:r>
              <a:rPr lang="en-US" baseline="0" dirty="0" smtClean="0">
                <a:solidFill>
                  <a:schemeClr val="tx1"/>
                </a:solidFill>
              </a:rPr>
              <a:t> listed above) may </a:t>
            </a:r>
            <a:r>
              <a:rPr lang="en-US" dirty="0" smtClean="0">
                <a:solidFill>
                  <a:schemeClr val="tx1"/>
                </a:solidFill>
              </a:rPr>
              <a:t>include: </a:t>
            </a:r>
            <a:endParaRPr lang="en-US" baseline="0" dirty="0" smtClean="0">
              <a:solidFill>
                <a:schemeClr val="tx1"/>
              </a:solidFill>
            </a:endParaRPr>
          </a:p>
          <a:p>
            <a:pPr marL="171450" indent="-171450">
              <a:buFontTx/>
              <a:buChar char="-"/>
            </a:pPr>
            <a:r>
              <a:rPr lang="en-US" baseline="0" dirty="0" smtClean="0">
                <a:solidFill>
                  <a:schemeClr val="tx1"/>
                </a:solidFill>
              </a:rPr>
              <a:t>Increase in trail access by individuals with physical </a:t>
            </a:r>
            <a:r>
              <a:rPr lang="en-US" baseline="0" dirty="0" err="1" smtClean="0">
                <a:solidFill>
                  <a:schemeClr val="tx1"/>
                </a:solidFill>
              </a:rPr>
              <a:t>disabilties</a:t>
            </a:r>
            <a:endParaRPr lang="en-US" baseline="0" dirty="0" smtClean="0">
              <a:solidFill>
                <a:schemeClr val="tx1"/>
              </a:solidFill>
            </a:endParaRPr>
          </a:p>
          <a:p>
            <a:pPr marL="171450" indent="-171450">
              <a:buFontTx/>
              <a:buChar char="-"/>
            </a:pPr>
            <a:r>
              <a:rPr lang="en-US" baseline="0" dirty="0" smtClean="0">
                <a:solidFill>
                  <a:schemeClr val="tx1"/>
                </a:solidFill>
              </a:rPr>
              <a:t>Increase in food and clean water supply for native wildlife</a:t>
            </a:r>
          </a:p>
          <a:p>
            <a:pPr marL="171450" indent="-171450">
              <a:buFontTx/>
              <a:buChar char="-"/>
            </a:pPr>
            <a:r>
              <a:rPr lang="en-US" baseline="0" dirty="0" smtClean="0">
                <a:solidFill>
                  <a:schemeClr val="tx1"/>
                </a:solidFill>
              </a:rPr>
              <a:t>Increase in available shelter for native wildlife</a:t>
            </a:r>
          </a:p>
          <a:p>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Moving to the </a:t>
            </a:r>
            <a:r>
              <a:rPr lang="en-US" b="1" baseline="0" dirty="0" smtClean="0">
                <a:solidFill>
                  <a:schemeClr val="tx1"/>
                </a:solidFill>
              </a:rPr>
              <a:t>medium-term outcomes </a:t>
            </a:r>
            <a:r>
              <a:rPr lang="en-US" b="0" baseline="0" dirty="0" smtClean="0">
                <a:solidFill>
                  <a:schemeClr val="tx1"/>
                </a:solidFill>
              </a:rPr>
              <a:t>column</a:t>
            </a:r>
            <a:r>
              <a:rPr lang="en-US" baseline="0" dirty="0" smtClean="0">
                <a:solidFill>
                  <a:schemeClr val="tx1"/>
                </a:solidFill>
              </a:rPr>
              <a:t>, what would be some changes in behavior or action that that might occur because of the activities we’ve discussed (these are changes that you would expect to observe after short-term outcomes have been achieved)? </a:t>
            </a:r>
            <a:r>
              <a:rPr lang="en-US" i="0" baseline="0" dirty="0" smtClean="0">
                <a:solidFill>
                  <a:schemeClr val="tx1"/>
                </a:solidFill>
              </a:rPr>
              <a:t>Some examples </a:t>
            </a:r>
            <a:r>
              <a:rPr lang="en-US" dirty="0" smtClean="0">
                <a:solidFill>
                  <a:schemeClr val="tx1"/>
                </a:solidFill>
              </a:rPr>
              <a:t>of </a:t>
            </a:r>
            <a:r>
              <a:rPr lang="en-US" baseline="0" dirty="0" smtClean="0">
                <a:solidFill>
                  <a:schemeClr val="tx1"/>
                </a:solidFill>
              </a:rPr>
              <a:t>medium</a:t>
            </a:r>
            <a:r>
              <a:rPr lang="en-US" dirty="0" smtClean="0">
                <a:solidFill>
                  <a:schemeClr val="tx1"/>
                </a:solidFill>
              </a:rPr>
              <a:t>-term outcomes (based on the activities</a:t>
            </a:r>
            <a:r>
              <a:rPr lang="en-US" baseline="0" dirty="0" smtClean="0">
                <a:solidFill>
                  <a:schemeClr val="tx1"/>
                </a:solidFill>
              </a:rPr>
              <a:t> listed above) may </a:t>
            </a:r>
            <a:r>
              <a:rPr lang="en-US" dirty="0" smtClean="0">
                <a:solidFill>
                  <a:schemeClr val="tx1"/>
                </a:solidFill>
              </a:rPr>
              <a:t>include: </a:t>
            </a:r>
            <a:endParaRPr lang="en-US" baseline="0" dirty="0" smtClean="0">
              <a:solidFill>
                <a:schemeClr val="tx1"/>
              </a:solidFill>
            </a:endParaRPr>
          </a:p>
          <a:p>
            <a:pPr marL="171450" indent="-171450">
              <a:buFontTx/>
              <a:buChar char="-"/>
            </a:pPr>
            <a:r>
              <a:rPr lang="en-US" baseline="0" dirty="0" smtClean="0">
                <a:solidFill>
                  <a:schemeClr val="tx1"/>
                </a:solidFill>
              </a:rPr>
              <a:t>Increase in trail use and enjoyment of public lands by people with physical disabilities</a:t>
            </a:r>
          </a:p>
          <a:p>
            <a:pPr marL="171450" indent="-171450">
              <a:buFontTx/>
              <a:buChar char="-"/>
            </a:pPr>
            <a:r>
              <a:rPr lang="en-US" baseline="0" dirty="0" smtClean="0">
                <a:solidFill>
                  <a:schemeClr val="tx1"/>
                </a:solidFill>
              </a:rPr>
              <a:t>Increase in wildlife population sizes</a:t>
            </a:r>
          </a:p>
          <a:p>
            <a:pPr marL="171450" indent="-171450">
              <a:buFontTx/>
              <a:buChar char="-"/>
            </a:pPr>
            <a:r>
              <a:rPr lang="en-US" dirty="0" smtClean="0">
                <a:solidFill>
                  <a:schemeClr val="tx1"/>
                </a:solidFill>
              </a:rPr>
              <a:t>Increase in biodiversity</a:t>
            </a:r>
          </a:p>
          <a:p>
            <a:endParaRPr lang="en-US" baseline="0" dirty="0" smtClean="0">
              <a:solidFill>
                <a:schemeClr val="tx1"/>
              </a:solidFill>
            </a:endParaRPr>
          </a:p>
          <a:p>
            <a:r>
              <a:rPr lang="en-US" baseline="0" dirty="0" smtClean="0">
                <a:solidFill>
                  <a:schemeClr val="tx1"/>
                </a:solidFill>
              </a:rPr>
              <a:t>The last column refers to </a:t>
            </a:r>
            <a:r>
              <a:rPr lang="en-US" b="1" baseline="0" dirty="0" smtClean="0">
                <a:solidFill>
                  <a:schemeClr val="tx1"/>
                </a:solidFill>
              </a:rPr>
              <a:t>long-term outcomes</a:t>
            </a:r>
            <a:r>
              <a:rPr lang="en-US" baseline="0" dirty="0" smtClean="0">
                <a:solidFill>
                  <a:schemeClr val="tx1"/>
                </a:solidFill>
              </a:rPr>
              <a:t>. If participants change their behavior, then what changes in condition or status can be expected as a result? An example of an e</a:t>
            </a:r>
            <a:r>
              <a:rPr lang="en-US" dirty="0" smtClean="0">
                <a:solidFill>
                  <a:schemeClr val="tx1"/>
                </a:solidFill>
              </a:rPr>
              <a:t>xpected long-term</a:t>
            </a:r>
            <a:r>
              <a:rPr lang="en-US" baseline="0" dirty="0" smtClean="0">
                <a:solidFill>
                  <a:schemeClr val="tx1"/>
                </a:solidFill>
              </a:rPr>
              <a:t> outcome for this program is:</a:t>
            </a:r>
          </a:p>
          <a:p>
            <a:pPr marL="171450" indent="-171450">
              <a:buFontTx/>
              <a:buChar char="-"/>
            </a:pPr>
            <a:r>
              <a:rPr lang="en-US" baseline="0" dirty="0" err="1" smtClean="0">
                <a:solidFill>
                  <a:schemeClr val="tx1"/>
                </a:solidFill>
              </a:rPr>
              <a:t>Enhancedment</a:t>
            </a:r>
            <a:r>
              <a:rPr lang="en-US" baseline="0" dirty="0" smtClean="0">
                <a:solidFill>
                  <a:schemeClr val="tx1"/>
                </a:solidFill>
              </a:rPr>
              <a:t> </a:t>
            </a:r>
            <a:r>
              <a:rPr lang="en-US" baseline="0" smtClean="0">
                <a:solidFill>
                  <a:schemeClr val="tx1"/>
                </a:solidFill>
              </a:rPr>
              <a:t>of conservation </a:t>
            </a:r>
            <a:r>
              <a:rPr lang="en-US" baseline="0" dirty="0" smtClean="0">
                <a:solidFill>
                  <a:schemeClr val="tx1"/>
                </a:solidFill>
              </a:rPr>
              <a:t>of healthy, productive, sustainable ecosystems for the benefit of wildlife    </a:t>
            </a:r>
          </a:p>
          <a:p>
            <a:endParaRPr lang="en-US" baseline="0" dirty="0" smtClean="0">
              <a:solidFill>
                <a:schemeClr val="tx1"/>
              </a:solidFill>
            </a:endParaRPr>
          </a:p>
          <a:p>
            <a:r>
              <a:rPr lang="en-US" dirty="0" smtClean="0">
                <a:solidFill>
                  <a:schemeClr val="tx1"/>
                </a:solidFill>
              </a:rPr>
              <a:t>Just</a:t>
            </a:r>
            <a:r>
              <a:rPr lang="en-US" baseline="0" dirty="0" smtClean="0">
                <a:solidFill>
                  <a:schemeClr val="tx1"/>
                </a:solidFill>
              </a:rPr>
              <a:t> to recap, this </a:t>
            </a:r>
            <a:r>
              <a:rPr lang="en-US" dirty="0" smtClean="0">
                <a:solidFill>
                  <a:schemeClr val="tx1"/>
                </a:solidFill>
              </a:rPr>
              <a:t>exercise was</a:t>
            </a:r>
            <a:r>
              <a:rPr lang="en-US" baseline="0" dirty="0" smtClean="0">
                <a:solidFill>
                  <a:schemeClr val="tx1"/>
                </a:solidFill>
              </a:rPr>
              <a:t> intended to give you an overview of the type of information to include and how to organize it as you develop a logic model for your program.  This </a:t>
            </a:r>
            <a:r>
              <a:rPr lang="en-US" dirty="0" smtClean="0">
                <a:solidFill>
                  <a:schemeClr val="tx1"/>
                </a:solidFill>
              </a:rPr>
              <a:t>example </a:t>
            </a:r>
            <a:r>
              <a:rPr lang="en-US" baseline="0" dirty="0" smtClean="0">
                <a:solidFill>
                  <a:schemeClr val="tx1"/>
                </a:solidFill>
              </a:rPr>
              <a:t>we’ve just done demonstrates a forward logic approach, since we developed our model from left to right. If we were to use a reverse logic approach, we would have started with the long-term goal of the program and worked backwards to answer questions about how the program will achieve its desired outcomes. </a:t>
            </a:r>
            <a:endParaRPr lang="en-US" dirty="0" smtClean="0">
              <a:solidFill>
                <a:schemeClr val="tx1"/>
              </a:solidFill>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Facilitator notes:</a:t>
            </a:r>
            <a:r>
              <a:rPr lang="en-US" baseline="0" dirty="0" smtClean="0"/>
              <a:t> For this presentation, we have identified a number of learning objectives.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By the end of this presentation, you will be able to: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Describe what a logic model is, and how it can be useful to your daily program operations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Identify the key components of a logic model</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Develop a logic model for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And use a logic model for evaluation planning</a:t>
            </a:r>
            <a:endParaRPr lang="en-US" dirty="0" smtClean="0"/>
          </a:p>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a:t>
            </a:r>
            <a:r>
              <a:rPr lang="en-US" i="1" dirty="0" smtClean="0"/>
              <a:t>This slide is</a:t>
            </a:r>
            <a:r>
              <a:rPr lang="en-US" i="1" baseline="0" dirty="0" smtClean="0"/>
              <a:t> only intended to be an example for the facilitator and does not need to be presented to the audience. Group exercise will likely surface a different set of inputs, activities, outputs, and outcomes than the examples listed on the prior slide. </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a:t>Facilitator notes</a:t>
            </a:r>
            <a:r>
              <a:rPr lang="en-US" dirty="0" smtClean="0"/>
              <a:t>: Now that</a:t>
            </a:r>
            <a:r>
              <a:rPr lang="en-US" baseline="0" dirty="0" smtClean="0"/>
              <a:t> we’ve completed a logic model as a group, we’d like you to develop a logic model that is specific to your program and one that can be useful to you in your daily program operations. Keep in mind that t</a:t>
            </a:r>
            <a:r>
              <a:rPr lang="en-US" dirty="0" smtClean="0"/>
              <a:t>his exercise is about thinking through the logic of your program or intervention</a:t>
            </a:r>
            <a:r>
              <a:rPr lang="en-US" baseline="0" dirty="0" smtClean="0"/>
              <a:t>. You should include all components of your program and the relationships among them, even if they are not necessarily described in your AmeriCorps application. Likewise, you should include all of your program’s expected outcomes even if you do not plan to measure or collect data on them.</a:t>
            </a:r>
            <a:r>
              <a:rPr lang="en-US" sz="1200" kern="1200" dirty="0" smtClean="0">
                <a:solidFill>
                  <a:schemeClr val="tx1"/>
                </a:solidFill>
                <a:effectLst/>
                <a:latin typeface="+mn-lt"/>
                <a:ea typeface="+mn-ea"/>
                <a:cs typeface="+mn-cs"/>
              </a:rPr>
              <a:t> </a:t>
            </a:r>
          </a:p>
          <a:p>
            <a:pPr defTabSz="465887">
              <a:defRPr/>
            </a:pPr>
            <a:r>
              <a:rPr lang="en-US" baseline="0" dirty="0" smtClean="0"/>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talked about earlier, you may take a forward logic or reverse logic approach, or a</a:t>
            </a:r>
            <a:r>
              <a:rPr lang="en-US" sz="1200" kern="1200" baseline="0" dirty="0" smtClean="0">
                <a:solidFill>
                  <a:schemeClr val="tx1"/>
                </a:solidFill>
                <a:effectLst/>
                <a:latin typeface="+mn-lt"/>
                <a:ea typeface="+mn-ea"/>
                <a:cs typeface="+mn-cs"/>
              </a:rPr>
              <a:t> combination of the two </a:t>
            </a:r>
            <a:r>
              <a:rPr lang="en-US" sz="1200" kern="1200" dirty="0" smtClean="0">
                <a:solidFill>
                  <a:schemeClr val="tx1"/>
                </a:solidFill>
                <a:effectLst/>
                <a:latin typeface="+mn-lt"/>
                <a:ea typeface="+mn-ea"/>
                <a:cs typeface="+mn-cs"/>
              </a:rPr>
              <a:t>to create your logic model</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dirty="0"/>
          </a:p>
        </p:txBody>
      </p:sp>
    </p:spTree>
    <p:extLst>
      <p:ext uri="{BB962C8B-B14F-4D97-AF65-F5344CB8AC3E}">
        <p14:creationId xmlns:p14="http://schemas.microsoft.com/office/powerpoint/2010/main" val="319098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a:t>
            </a:r>
            <a:r>
              <a:rPr lang="en-US" u="sng" baseline="0" dirty="0" smtClean="0"/>
              <a:t> </a:t>
            </a:r>
            <a:r>
              <a:rPr lang="en-US" u="sng" dirty="0" smtClean="0"/>
              <a:t>notes</a:t>
            </a:r>
            <a:r>
              <a:rPr lang="en-US" dirty="0" smtClean="0"/>
              <a:t>: </a:t>
            </a:r>
            <a:r>
              <a:rPr lang="en-US" sz="1200" kern="1200" dirty="0" smtClean="0">
                <a:solidFill>
                  <a:schemeClr val="tx1"/>
                </a:solidFill>
                <a:effectLst/>
                <a:latin typeface="+mn-lt"/>
                <a:ea typeface="+mn-ea"/>
                <a:cs typeface="+mn-cs"/>
              </a:rPr>
              <a:t>We’ve provided</a:t>
            </a:r>
            <a:r>
              <a:rPr lang="en-US" sz="1200" kern="1200" baseline="0" dirty="0" smtClean="0">
                <a:solidFill>
                  <a:schemeClr val="tx1"/>
                </a:solidFill>
                <a:effectLst/>
                <a:latin typeface="+mn-lt"/>
                <a:ea typeface="+mn-ea"/>
                <a:cs typeface="+mn-cs"/>
              </a:rPr>
              <a:t> some questions on this slide here to help you think through the modeling process for each component. Similar questions are also found on the template itself. </a:t>
            </a:r>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dirty="0"/>
          </a:p>
        </p:txBody>
      </p:sp>
    </p:spTree>
    <p:extLst>
      <p:ext uri="{BB962C8B-B14F-4D97-AF65-F5344CB8AC3E}">
        <p14:creationId xmlns:p14="http://schemas.microsoft.com/office/powerpoint/2010/main" val="36570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a:t>
            </a:r>
            <a:r>
              <a:rPr lang="en-US" u="sng" dirty="0" smtClean="0"/>
              <a:t>notes</a:t>
            </a:r>
            <a:r>
              <a:rPr lang="en-US" dirty="0" smtClean="0"/>
              <a:t>:</a:t>
            </a:r>
            <a:r>
              <a:rPr lang="en-US" baseline="0" dirty="0" smtClean="0"/>
              <a:t> At this point, let’s just pause with where you’re at in creating a logic model of your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 important step in finalizing your logic model is to verify or assess whether the model you’ve created reflects an appropriate level of detail, is plausible, is realistic, and that there is consensus among key stakeholders that the model accurately represents your program. One way to verify that your model meets these criteria is to run through a series of questions, such as the ones shown here on this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particular, you want to make sure that your logic model: </a:t>
            </a:r>
          </a:p>
          <a:p>
            <a:pPr marL="171450" indent="-171450">
              <a:buFontTx/>
              <a:buChar char="-"/>
            </a:pPr>
            <a:r>
              <a:rPr lang="en-US" baseline="0" dirty="0" smtClean="0"/>
              <a:t>Contains the appropriate amount of detail for its intended use, and includes all key program components.</a:t>
            </a:r>
          </a:p>
          <a:p>
            <a:pPr marL="171450" indent="-171450">
              <a:buFontTx/>
              <a:buChar char="-"/>
            </a:pPr>
            <a:r>
              <a:rPr lang="en-US" baseline="0" dirty="0" smtClean="0"/>
              <a:t>Depicts plausible relationships between program components.</a:t>
            </a:r>
          </a:p>
          <a:p>
            <a:pPr marL="171450" indent="-171450">
              <a:buFontTx/>
              <a:buChar char="-"/>
            </a:pPr>
            <a:r>
              <a:rPr lang="en-US" baseline="0" dirty="0" smtClean="0"/>
              <a:t>Is realistic. One thing to note is that it’s okay to identify longer-term outcomes for your program even though it may not seem feasible for you to measure the cause and effect relationship between your intervention and your longer-term outcomes. In verifying your logic model, it’s more important to ask whether it’s reasonable to assume that the program can achieve the expected short- to long-term outcomes. </a:t>
            </a:r>
          </a:p>
          <a:p>
            <a:pPr marL="171450" indent="-171450">
              <a:buFontTx/>
              <a:buChar char="-"/>
            </a:pPr>
            <a:r>
              <a:rPr lang="en-US" baseline="0" dirty="0" smtClean="0"/>
              <a:t>Achieves consensus among your program’s stakeholders that the model accurately depicts the program and its intended results.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Also, you may want to involve other program staff who were not involved in developing the logic model as well as other external stakeholders to help you verify your model.</a:t>
            </a:r>
          </a:p>
          <a:p>
            <a:endParaRPr lang="en-US" baseline="0" dirty="0" smtClean="0"/>
          </a:p>
          <a:p>
            <a:r>
              <a:rPr lang="en-US" baseline="0" dirty="0" smtClean="0"/>
              <a:t>EXERCISE #2 – Continued:</a:t>
            </a:r>
          </a:p>
          <a:p>
            <a:r>
              <a:rPr lang="en-US" baseline="0" dirty="0" smtClean="0"/>
              <a:t>To practice verifying your logic model, we want you to exchange logic models with a partner. Each of you should review your partner’s logic model and consider whether the logic model contains an appropriate level of detail, is plausible, and is realistic.  </a:t>
            </a:r>
          </a:p>
          <a:p>
            <a:endParaRPr lang="en-US" sz="1200" baseline="0" dirty="0" smtClean="0"/>
          </a:p>
          <a:p>
            <a:r>
              <a:rPr lang="en-US" sz="1200" baseline="0" dirty="0" smtClean="0"/>
              <a:t>Any questions before we move on? </a:t>
            </a:r>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dirty="0"/>
          </a:p>
        </p:txBody>
      </p:sp>
    </p:spTree>
    <p:extLst>
      <p:ext uri="{BB962C8B-B14F-4D97-AF65-F5344CB8AC3E}">
        <p14:creationId xmlns:p14="http://schemas.microsoft.com/office/powerpoint/2010/main" val="4176780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latin typeface="+mn-lt"/>
              </a:rPr>
              <a:t>Facilitator notes</a:t>
            </a:r>
            <a:r>
              <a:rPr lang="en-US" u="none" dirty="0" smtClean="0">
                <a:latin typeface="+mn-lt"/>
              </a:rPr>
              <a:t>: Now</a:t>
            </a:r>
            <a:r>
              <a:rPr lang="en-US" u="none" baseline="0" dirty="0" smtClean="0">
                <a:latin typeface="+mn-lt"/>
              </a:rPr>
              <a:t> that you’ve had an opportunity to draft a logic model of your program, we want to transition to talking about how your logic model can be used to help with both performance measurement and program evaluation activities. However, before we do so, we want to first provide you with a brief overview of performance measurement and program evaluation and, in particular, how these activities differ from one another. While both performance measurement and program evaluation are considered measurement activities, the two activities serve different purposes.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latin typeface="+mn-lt"/>
              </a:rPr>
              <a:t>Some of you </a:t>
            </a:r>
            <a:r>
              <a:rPr lang="en-US" u="none" baseline="0" dirty="0" smtClean="0">
                <a:latin typeface="+mn-lt"/>
              </a:rPr>
              <a:t>may already know what performance measurement is because it’s an activity that you may are already doing in your program. Performance measurement </a:t>
            </a:r>
            <a:r>
              <a:rPr lang="en-US" sz="1200" b="0" i="0" kern="1200" dirty="0" smtClean="0">
                <a:solidFill>
                  <a:schemeClr val="tx1"/>
                </a:solidFill>
                <a:effectLst/>
                <a:latin typeface="+mn-lt"/>
                <a:ea typeface="+mn-ea"/>
                <a:cs typeface="+mn-cs"/>
              </a:rPr>
              <a:t>is ongoing monitoring and reporting of program accomplishments and progress toward its pre-established goals. For many programs, this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includes collecting data on the specific activities</a:t>
            </a:r>
            <a:r>
              <a:rPr lang="en-US" sz="1200" b="0" i="0" kern="1200" baseline="0" dirty="0" smtClean="0">
                <a:solidFill>
                  <a:schemeClr val="tx1"/>
                </a:solidFill>
                <a:effectLst/>
                <a:latin typeface="+mn-lt"/>
                <a:ea typeface="+mn-ea"/>
                <a:cs typeface="+mn-cs"/>
              </a:rPr>
              <a:t> carried out </a:t>
            </a:r>
            <a:r>
              <a:rPr lang="en-US" sz="1200" b="0" i="0" kern="1200" dirty="0" smtClean="0">
                <a:solidFill>
                  <a:schemeClr val="tx1"/>
                </a:solidFill>
                <a:effectLst/>
                <a:latin typeface="+mn-lt"/>
                <a:ea typeface="+mn-ea"/>
                <a:cs typeface="+mn-cs"/>
              </a:rPr>
              <a:t>and the direct products and services produced by your</a:t>
            </a:r>
            <a:r>
              <a:rPr lang="en-US" sz="1200" b="0" i="0" kern="1200" baseline="0" dirty="0" smtClean="0">
                <a:solidFill>
                  <a:schemeClr val="tx1"/>
                </a:solidFill>
                <a:effectLst/>
                <a:latin typeface="+mn-lt"/>
                <a:ea typeface="+mn-ea"/>
                <a:cs typeface="+mn-cs"/>
              </a:rPr>
              <a:t> program’s activities </a:t>
            </a:r>
            <a:r>
              <a:rPr lang="en-US" sz="1200" b="0" i="0" kern="1200" dirty="0" smtClean="0">
                <a:solidFill>
                  <a:schemeClr val="tx1"/>
                </a:solidFill>
                <a:effectLst/>
                <a:latin typeface="+mn-lt"/>
                <a:ea typeface="+mn-ea"/>
                <a:cs typeface="+mn-cs"/>
              </a:rPr>
              <a:t>(outputs).</a:t>
            </a:r>
            <a:r>
              <a:rPr lang="en-US" sz="1200" b="0" i="0" kern="1200" baseline="0" dirty="0" smtClean="0">
                <a:solidFill>
                  <a:schemeClr val="tx1"/>
                </a:solidFill>
                <a:effectLst/>
                <a:latin typeface="+mn-lt"/>
                <a:ea typeface="+mn-ea"/>
                <a:cs typeface="+mn-cs"/>
              </a:rPr>
              <a:t> Performance measurement data help you</a:t>
            </a:r>
            <a:r>
              <a:rPr lang="en-US" sz="1200" b="0" i="0" u="none" kern="1200" baseline="0" dirty="0" smtClean="0">
                <a:solidFill>
                  <a:schemeClr val="tx1"/>
                </a:solidFill>
                <a:effectLst/>
                <a:latin typeface="+mn-lt"/>
                <a:ea typeface="+mn-ea"/>
                <a:cs typeface="+mn-cs"/>
              </a:rPr>
              <a:t> understand what level of performance is achieved by the program/intervention.</a:t>
            </a:r>
            <a:endParaRPr lang="en-US" u="none"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Program evaluation, on the other hand, is an in-depth research activity that answers specific questions or tests hypotheses about program processes and/or program outcomes</a:t>
            </a:r>
            <a:r>
              <a:rPr lang="en-US" sz="1200" kern="1200" baseline="0" dirty="0" smtClean="0">
                <a:solidFill>
                  <a:schemeClr val="tx1"/>
                </a:solidFill>
                <a:effectLst/>
                <a:latin typeface="+mn-lt"/>
                <a:ea typeface="+mn-ea"/>
                <a:cs typeface="Arial" panose="020B0604020202020204" pitchFamily="34" charset="0"/>
              </a:rPr>
              <a:t>. The results enable you to arrive at a judgment of whether the intervention or a specific component of the intervention works or does not work as expected, and also what adjustments may be needed to improve the program. A key difference between performance measurement and program evaluation is that program evaluation helps you understand and explain why you’re seeing the program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keep in mind</a:t>
            </a:r>
            <a:r>
              <a:rPr lang="en-US" sz="1200" kern="1200" baseline="0" dirty="0" smtClean="0">
                <a:solidFill>
                  <a:schemeClr val="tx1"/>
                </a:solidFill>
                <a:effectLst/>
                <a:latin typeface="+mn-lt"/>
                <a:ea typeface="+mn-ea"/>
                <a:cs typeface="+mn-cs"/>
              </a:rPr>
              <a:t> that p</a:t>
            </a:r>
            <a:r>
              <a:rPr lang="en-US" sz="1200" kern="1200" dirty="0" smtClean="0">
                <a:solidFill>
                  <a:schemeClr val="tx1"/>
                </a:solidFill>
                <a:effectLst/>
                <a:latin typeface="+mn-lt"/>
                <a:ea typeface="+mn-ea"/>
                <a:cs typeface="+mn-cs"/>
              </a:rPr>
              <a:t>erformance</a:t>
            </a:r>
            <a:r>
              <a:rPr lang="en-US" sz="1200" kern="1200" baseline="0" dirty="0" smtClean="0">
                <a:solidFill>
                  <a:schemeClr val="tx1"/>
                </a:solidFill>
                <a:effectLst/>
                <a:latin typeface="+mn-lt"/>
                <a:ea typeface="+mn-ea"/>
                <a:cs typeface="+mn-cs"/>
              </a:rPr>
              <a:t> measurement and program evaluation </a:t>
            </a:r>
            <a:r>
              <a:rPr lang="en-US" sz="1200" kern="1200" dirty="0" smtClean="0">
                <a:solidFill>
                  <a:schemeClr val="tx1"/>
                </a:solidFill>
                <a:effectLst/>
                <a:latin typeface="+mn-lt"/>
                <a:ea typeface="+mn-ea"/>
                <a:cs typeface="+mn-cs"/>
              </a:rPr>
              <a:t>are not mutually exclusive. </a:t>
            </a:r>
            <a:r>
              <a:rPr lang="en-US" sz="1200" kern="1200" baseline="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rantees already engaged in performance measurement activities </a:t>
            </a:r>
            <a:r>
              <a:rPr lang="en-US" sz="1200" kern="1200" baseline="0" dirty="0" smtClean="0">
                <a:solidFill>
                  <a:schemeClr val="tx1"/>
                </a:solidFill>
                <a:effectLst/>
                <a:latin typeface="+mn-lt"/>
                <a:ea typeface="+mn-ea"/>
                <a:cs typeface="+mn-cs"/>
              </a:rPr>
              <a:t>can build on that work as they plan for a program evaluation. For example, let’s say your program is already collecting data to monitor and report on your program’s progress toward achieving its expected outcomes for program beneficiaries. If your program decides to conduct an impact evaluation to learn whether your progress on outcomes is caused by your intervention, it may be that you continue to collect the SAME outcomes data, but also include a matched comparison group. Including this comparison group enables you to answer specific questions related to causality – in this case, what </a:t>
            </a:r>
            <a:r>
              <a:rPr lang="en-US" baseline="0" dirty="0" smtClean="0"/>
              <a:t>would have happened to people if they did not receive the intervention (i.e., </a:t>
            </a:r>
            <a:r>
              <a:rPr lang="en-US" sz="1200" kern="1200" baseline="0" dirty="0" smtClean="0">
                <a:solidFill>
                  <a:schemeClr val="tx1"/>
                </a:solidFill>
                <a:effectLst/>
                <a:latin typeface="+mn-lt"/>
                <a:ea typeface="+mn-ea"/>
                <a:cs typeface="+mn-cs"/>
              </a:rPr>
              <a:t>whether the observed changes can be attributed to your intervention)</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Grantees who want to learn more about performance measurement and program evaluation can refer to the Knowledge Network webpage.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https://www.nationalserviceresources.gov/evaluation-americorps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dirty="0"/>
          </a:p>
        </p:txBody>
      </p:sp>
    </p:spTree>
    <p:extLst>
      <p:ext uri="{BB962C8B-B14F-4D97-AF65-F5344CB8AC3E}">
        <p14:creationId xmlns:p14="http://schemas.microsoft.com/office/powerpoint/2010/main" val="36570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u="sng" dirty="0" smtClean="0">
                <a:latin typeface="+mn-lt"/>
              </a:rPr>
              <a:t>Facilitator notes</a:t>
            </a:r>
            <a:r>
              <a:rPr lang="en-US" u="none" dirty="0" smtClean="0">
                <a:latin typeface="+mn-lt"/>
              </a:rPr>
              <a:t>:</a:t>
            </a:r>
            <a:r>
              <a:rPr lang="en-US" u="none" baseline="0" dirty="0" smtClean="0">
                <a:latin typeface="+mn-lt"/>
              </a:rPr>
              <a:t> Now that you have an understanding of what performance measurement entails, let’s talk about how logic </a:t>
            </a:r>
            <a:r>
              <a:rPr lang="en-US" sz="1200" dirty="0" smtClean="0">
                <a:latin typeface="+mn-lt"/>
              </a:rPr>
              <a:t>models can be used as a tool in performance</a:t>
            </a:r>
            <a:r>
              <a:rPr lang="en-US" sz="1200" baseline="0" dirty="0" smtClean="0">
                <a:latin typeface="+mn-lt"/>
              </a:rPr>
              <a:t> measurement. A few examples of how logic models can help you plan your performance measurement activities are listed here:  </a:t>
            </a:r>
          </a:p>
          <a:p>
            <a:pPr marL="171450" indent="-171450">
              <a:lnSpc>
                <a:spcPct val="100000"/>
              </a:lnSpc>
              <a:spcAft>
                <a:spcPts val="1200"/>
              </a:spcAft>
              <a:buFontTx/>
              <a:buChar char="-"/>
            </a:pPr>
            <a:r>
              <a:rPr lang="en-US" sz="1200" kern="1200" dirty="0" smtClean="0">
                <a:effectLst/>
                <a:latin typeface="+mn-lt"/>
                <a:cs typeface="Arial" panose="020B0604020202020204" pitchFamily="34" charset="0"/>
              </a:rPr>
              <a:t>Identify which</a:t>
            </a:r>
            <a:r>
              <a:rPr lang="en-US" sz="1200" kern="1200" baseline="0" dirty="0" smtClean="0">
                <a:effectLst/>
                <a:latin typeface="+mn-lt"/>
                <a:cs typeface="Arial" panose="020B0604020202020204" pitchFamily="34" charset="0"/>
              </a:rPr>
              <a:t> components of your program </a:t>
            </a:r>
            <a:r>
              <a:rPr lang="en-US" sz="1200" kern="1200" dirty="0" smtClean="0">
                <a:effectLst/>
                <a:latin typeface="+mn-lt"/>
                <a:cs typeface="Arial" panose="020B0604020202020204" pitchFamily="34" charset="0"/>
              </a:rPr>
              <a:t>(resources</a:t>
            </a:r>
            <a:r>
              <a:rPr lang="en-US" sz="1200" kern="1200" baseline="0" dirty="0" smtClean="0">
                <a:effectLst/>
                <a:latin typeface="+mn-lt"/>
                <a:cs typeface="Arial" panose="020B0604020202020204" pitchFamily="34" charset="0"/>
              </a:rPr>
              <a:t>, activities, outputs, outcomes) to include in your performance measurement</a:t>
            </a:r>
          </a:p>
          <a:p>
            <a:pPr marL="171450" indent="-171450">
              <a:lnSpc>
                <a:spcPct val="100000"/>
              </a:lnSpc>
              <a:spcAft>
                <a:spcPts val="1200"/>
              </a:spcAft>
              <a:buFontTx/>
              <a:buChar char="-"/>
            </a:pPr>
            <a:r>
              <a:rPr lang="en-US" sz="1200" kern="1200" dirty="0" smtClean="0">
                <a:effectLst/>
                <a:latin typeface="+mn-lt"/>
                <a:cs typeface="Arial" panose="020B0604020202020204" pitchFamily="34" charset="0"/>
              </a:rPr>
              <a:t>Identify indicator</a:t>
            </a:r>
            <a:r>
              <a:rPr lang="en-US" sz="1200" kern="1200" baseline="0" dirty="0" smtClean="0">
                <a:effectLst/>
                <a:latin typeface="+mn-lt"/>
                <a:cs typeface="Arial" panose="020B0604020202020204" pitchFamily="34" charset="0"/>
              </a:rPr>
              <a:t>s and measures of progress or performance that align with </a:t>
            </a:r>
            <a:r>
              <a:rPr lang="en-US" sz="1200" kern="1200" dirty="0" smtClean="0">
                <a:effectLst/>
                <a:latin typeface="+mn-lt"/>
                <a:cs typeface="Arial" panose="020B0604020202020204" pitchFamily="34" charset="0"/>
              </a:rPr>
              <a:t>program components</a:t>
            </a:r>
          </a:p>
          <a:p>
            <a:pPr marL="0" marR="0" lvl="0" indent="0" algn="l" defTabSz="457200" rtl="0" eaLnBrk="1" fontAlgn="auto" latinLnBrk="0" hangingPunct="1">
              <a:lnSpc>
                <a:spcPct val="100000"/>
              </a:lnSpc>
              <a:spcBef>
                <a:spcPts val="0"/>
              </a:spcBef>
              <a:spcAft>
                <a:spcPts val="1200"/>
              </a:spcAft>
              <a:buClrTx/>
              <a:buSzTx/>
              <a:buFontTx/>
              <a:buNone/>
              <a:tabLst/>
              <a:defRPr/>
            </a:pPr>
            <a:endParaRPr lang="en-US" sz="1200" kern="1200" dirty="0" smtClean="0">
              <a:effectLst/>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kern="1200" dirty="0" smtClean="0">
                <a:effectLst/>
                <a:latin typeface="+mn-lt"/>
                <a:cs typeface="Arial" panose="020B0604020202020204" pitchFamily="34" charset="0"/>
              </a:rPr>
              <a:t>Just as your logic model</a:t>
            </a:r>
            <a:r>
              <a:rPr lang="en-US" sz="1200" kern="1200" baseline="0" dirty="0" smtClean="0">
                <a:effectLst/>
                <a:latin typeface="+mn-lt"/>
                <a:cs typeface="Arial" panose="020B0604020202020204" pitchFamily="34" charset="0"/>
              </a:rPr>
              <a:t> can help inform your performance measurement activities, it can also help you plan for an evaluation. We’ll be discussing this in more detail on the next few slides. </a:t>
            </a:r>
            <a:r>
              <a:rPr lang="en-US" sz="1200" baseline="0" dirty="0" smtClean="0">
                <a:latin typeface="+mn-lt"/>
              </a:rPr>
              <a:t>Any questions before we move on? </a:t>
            </a:r>
            <a:endParaRPr lang="en-US" baseline="0" dirty="0" smtClean="0">
              <a:latin typeface="+mn-lt"/>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dirty="0"/>
          </a:p>
        </p:txBody>
      </p:sp>
    </p:spTree>
    <p:extLst>
      <p:ext uri="{BB962C8B-B14F-4D97-AF65-F5344CB8AC3E}">
        <p14:creationId xmlns:p14="http://schemas.microsoft.com/office/powerpoint/2010/main" val="4176780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1200"/>
              </a:spcAft>
              <a:buClrTx/>
              <a:buSzTx/>
              <a:buFontTx/>
              <a:buNone/>
              <a:tabLst/>
              <a:defRPr/>
            </a:pPr>
            <a:r>
              <a:rPr lang="en-US" u="sng" dirty="0" smtClean="0">
                <a:solidFill>
                  <a:schemeClr val="tx1"/>
                </a:solidFill>
              </a:rPr>
              <a:t>Facilitator notes</a:t>
            </a:r>
            <a:r>
              <a:rPr lang="en-US" dirty="0" smtClean="0">
                <a:solidFill>
                  <a:schemeClr val="tx1"/>
                </a:solidFill>
              </a:rPr>
              <a:t>: At this</a:t>
            </a:r>
            <a:r>
              <a:rPr lang="en-US" baseline="0" dirty="0" smtClean="0">
                <a:solidFill>
                  <a:schemeClr val="tx1"/>
                </a:solidFill>
              </a:rPr>
              <a:t> point, we turn our attention to how logic models can inform program evaluation. Your logic model can be used as a tool to help you plan for your evaluation. It can serve as a framework for your evaluation plan by helping you can make informed decisions about what to evaluate, when to evaluate, and how you will evaluate. </a:t>
            </a:r>
          </a:p>
          <a:p>
            <a:pPr marL="0" marR="0" indent="0" algn="l" defTabSz="457200" rtl="0" eaLnBrk="1" fontAlgn="auto" latinLnBrk="0" hangingPunct="1">
              <a:lnSpc>
                <a:spcPct val="100000"/>
              </a:lnSpc>
              <a:spcBef>
                <a:spcPts val="0"/>
              </a:spcBef>
              <a:spcAft>
                <a:spcPts val="1200"/>
              </a:spcAft>
              <a:buClrTx/>
              <a:buSzTx/>
              <a:buFontTx/>
              <a:buNone/>
              <a:tabLst/>
              <a:defRPr/>
            </a:pPr>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1200"/>
              </a:spcAft>
              <a:buClrTx/>
              <a:buSzTx/>
              <a:buFontTx/>
              <a:buNone/>
              <a:tabLst/>
              <a:defRPr/>
            </a:pPr>
            <a:r>
              <a:rPr lang="en-US" baseline="0" dirty="0" smtClean="0">
                <a:solidFill>
                  <a:schemeClr val="tx1"/>
                </a:solidFill>
              </a:rPr>
              <a:t>It is important to note that with program evaluation, it is not necessary to evaluate every aspect of your program as depicted in your logic model. Y</a:t>
            </a:r>
            <a:r>
              <a:rPr lang="en-US" dirty="0" smtClean="0">
                <a:solidFill>
                  <a:schemeClr val="tx1"/>
                </a:solidFill>
              </a:rPr>
              <a:t>our evaluation can</a:t>
            </a:r>
            <a:r>
              <a:rPr lang="en-US" baseline="0" dirty="0" smtClean="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t>
            </a:r>
          </a:p>
          <a:p>
            <a:pPr marL="0" marR="0" indent="0" algn="l" defTabSz="457200" rtl="0" eaLnBrk="1" fontAlgn="auto" latinLnBrk="0" hangingPunct="1">
              <a:lnSpc>
                <a:spcPct val="100000"/>
              </a:lnSpc>
              <a:spcBef>
                <a:spcPts val="0"/>
              </a:spcBef>
              <a:spcAft>
                <a:spcPts val="120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1200"/>
              </a:spcAft>
              <a:buClrTx/>
              <a:buSzTx/>
              <a:buFontTx/>
              <a:buNone/>
              <a:tabLst/>
              <a:defRPr/>
            </a:pPr>
            <a:r>
              <a:rPr lang="en-US" baseline="0" dirty="0" smtClean="0">
                <a:solidFill>
                  <a:schemeClr val="tx1"/>
                </a:solidFill>
              </a:rPr>
              <a:t>Your logic model can be used as a tool to help you focus your evaluation with respect to the following: </a:t>
            </a: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1200"/>
              </a:spcAft>
              <a:buClrTx/>
              <a:buSzTx/>
              <a:buFontTx/>
              <a:buChar char="-"/>
              <a:tabLst/>
              <a:defRPr/>
            </a:pPr>
            <a:r>
              <a:rPr lang="en-US" sz="1200" dirty="0" smtClean="0">
                <a:solidFill>
                  <a:schemeClr val="tx1"/>
                </a:solidFill>
              </a:rPr>
              <a:t>Identify questions you want</a:t>
            </a:r>
            <a:r>
              <a:rPr lang="en-US" sz="1200" baseline="0" dirty="0" smtClean="0">
                <a:solidFill>
                  <a:schemeClr val="tx1"/>
                </a:solidFill>
              </a:rPr>
              <a:t> or need </a:t>
            </a:r>
            <a:r>
              <a:rPr lang="en-US" sz="1200" dirty="0" smtClean="0">
                <a:solidFill>
                  <a:schemeClr val="tx1"/>
                </a:solidFill>
              </a:rPr>
              <a:t>answered about your program</a:t>
            </a:r>
          </a:p>
          <a:p>
            <a:pPr marL="171450" marR="0" indent="-171450" algn="l" defTabSz="457200" rtl="0" eaLnBrk="1" fontAlgn="auto" latinLnBrk="0" hangingPunct="1">
              <a:lnSpc>
                <a:spcPct val="100000"/>
              </a:lnSpc>
              <a:spcBef>
                <a:spcPts val="0"/>
              </a:spcBef>
              <a:spcAft>
                <a:spcPts val="1200"/>
              </a:spcAft>
              <a:buClrTx/>
              <a:buSzTx/>
              <a:buFontTx/>
              <a:buChar char="-"/>
              <a:tabLst/>
              <a:defRPr/>
            </a:pPr>
            <a:r>
              <a:rPr lang="en-US" sz="1200" dirty="0" smtClean="0">
                <a:solidFill>
                  <a:schemeClr val="tx1"/>
                </a:solidFill>
              </a:rPr>
              <a:t>Identify which aspects of your program to evaluate (e.g., will you evaluate a subset</a:t>
            </a:r>
            <a:r>
              <a:rPr lang="en-US" sz="1200" baseline="0" dirty="0" smtClean="0">
                <a:solidFill>
                  <a:schemeClr val="tx1"/>
                </a:solidFill>
              </a:rPr>
              <a:t> or all of your </a:t>
            </a:r>
            <a:r>
              <a:rPr lang="en-US" sz="1200" dirty="0" smtClean="0">
                <a:solidFill>
                  <a:schemeClr val="tx1"/>
                </a:solidFill>
              </a:rPr>
              <a:t>AmeriCorps activities?;</a:t>
            </a:r>
            <a:r>
              <a:rPr lang="en-US" sz="1200" baseline="0" dirty="0" smtClean="0">
                <a:solidFill>
                  <a:schemeClr val="tx1"/>
                </a:solidFill>
              </a:rPr>
              <a:t> will you evaluate your program’s </a:t>
            </a:r>
            <a:r>
              <a:rPr lang="en-US" sz="1200" dirty="0" smtClean="0">
                <a:solidFill>
                  <a:schemeClr val="tx1"/>
                </a:solidFill>
              </a:rPr>
              <a:t>short-term</a:t>
            </a:r>
            <a:r>
              <a:rPr lang="en-US" sz="1200" baseline="0" dirty="0" smtClean="0">
                <a:solidFill>
                  <a:schemeClr val="tx1"/>
                </a:solidFill>
              </a:rPr>
              <a:t> outcomes?)</a:t>
            </a:r>
            <a:r>
              <a:rPr lang="en-US" sz="1200" dirty="0" smtClean="0">
                <a:solidFill>
                  <a:schemeClr val="tx1"/>
                </a:solidFill>
              </a:rPr>
              <a:t> </a:t>
            </a:r>
          </a:p>
          <a:p>
            <a:pPr marL="171450" marR="0" indent="-171450" algn="l" defTabSz="457200" rtl="0" eaLnBrk="1" fontAlgn="auto" latinLnBrk="0" hangingPunct="1">
              <a:lnSpc>
                <a:spcPct val="100000"/>
              </a:lnSpc>
              <a:spcBef>
                <a:spcPts val="0"/>
              </a:spcBef>
              <a:spcAft>
                <a:spcPts val="1200"/>
              </a:spcAft>
              <a:buClrTx/>
              <a:buSzTx/>
              <a:buFontTx/>
              <a:buChar char="-"/>
              <a:tabLst/>
              <a:defRPr/>
            </a:pPr>
            <a:r>
              <a:rPr lang="en-US" sz="1200" dirty="0" smtClean="0">
                <a:solidFill>
                  <a:schemeClr val="tx1"/>
                </a:solidFill>
              </a:rPr>
              <a:t>Determine the appropriate evaluation design (e.g., will you use a process or</a:t>
            </a:r>
            <a:r>
              <a:rPr lang="en-US" sz="1200" baseline="0" dirty="0" smtClean="0">
                <a:solidFill>
                  <a:schemeClr val="tx1"/>
                </a:solidFill>
              </a:rPr>
              <a:t> an</a:t>
            </a:r>
            <a:r>
              <a:rPr lang="en-US" sz="1200" dirty="0" smtClean="0">
                <a:solidFill>
                  <a:schemeClr val="tx1"/>
                </a:solidFill>
              </a:rPr>
              <a:t> impact evaluation design,</a:t>
            </a:r>
            <a:r>
              <a:rPr lang="en-US" sz="1200" baseline="0" dirty="0" smtClean="0">
                <a:solidFill>
                  <a:schemeClr val="tx1"/>
                </a:solidFill>
              </a:rPr>
              <a:t> or a combination of both?</a:t>
            </a:r>
            <a:r>
              <a:rPr lang="en-US" sz="1200" dirty="0" smtClean="0">
                <a:solidFill>
                  <a:schemeClr val="tx1"/>
                </a:solidFill>
              </a:rPr>
              <a:t>)</a:t>
            </a:r>
          </a:p>
          <a:p>
            <a:pPr marL="171450" marR="0" indent="-171450" algn="l" defTabSz="457200" rtl="0" eaLnBrk="1" fontAlgn="auto" latinLnBrk="0" hangingPunct="1">
              <a:lnSpc>
                <a:spcPct val="100000"/>
              </a:lnSpc>
              <a:spcBef>
                <a:spcPts val="0"/>
              </a:spcBef>
              <a:spcAft>
                <a:spcPts val="1200"/>
              </a:spcAft>
              <a:buClrTx/>
              <a:buSzTx/>
              <a:buFontTx/>
              <a:buChar char="-"/>
              <a:tabLst/>
              <a:defRPr/>
            </a:pPr>
            <a:r>
              <a:rPr lang="en-US" sz="1200" dirty="0" smtClean="0">
                <a:solidFill>
                  <a:schemeClr val="tx1"/>
                </a:solidFill>
              </a:rPr>
              <a:t>Identify what</a:t>
            </a:r>
            <a:r>
              <a:rPr lang="en-US" sz="1200" baseline="0" dirty="0" smtClean="0">
                <a:solidFill>
                  <a:schemeClr val="tx1"/>
                </a:solidFill>
              </a:rPr>
              <a:t> information to collect </a:t>
            </a:r>
          </a:p>
          <a:p>
            <a:pPr marL="171450" marR="0" indent="-171450" algn="l" defTabSz="457200" rtl="0" eaLnBrk="1" fontAlgn="auto" latinLnBrk="0" hangingPunct="1">
              <a:lnSpc>
                <a:spcPct val="100000"/>
              </a:lnSpc>
              <a:spcBef>
                <a:spcPts val="0"/>
              </a:spcBef>
              <a:spcAft>
                <a:spcPts val="1200"/>
              </a:spcAft>
              <a:buClrTx/>
              <a:buSzTx/>
              <a:buFontTx/>
              <a:buChar char="-"/>
              <a:tabLst/>
              <a:defRPr/>
            </a:pPr>
            <a:r>
              <a:rPr lang="en-US" sz="1200" dirty="0" smtClean="0">
                <a:solidFill>
                  <a:schemeClr val="tx1"/>
                </a:solidFill>
              </a:rPr>
              <a:t>Identify measures and data collection methods</a:t>
            </a:r>
            <a:endParaRPr lang="en-US" sz="1200" baseline="0" dirty="0" smtClean="0">
              <a:solidFill>
                <a:schemeClr val="tx1"/>
              </a:solidFill>
            </a:endParaRPr>
          </a:p>
          <a:p>
            <a:pPr marL="171450" marR="0" indent="-171450" algn="l" defTabSz="457200" rtl="0" eaLnBrk="1" fontAlgn="auto" latinLnBrk="0" hangingPunct="1">
              <a:lnSpc>
                <a:spcPct val="100000"/>
              </a:lnSpc>
              <a:spcBef>
                <a:spcPts val="0"/>
              </a:spcBef>
              <a:spcAft>
                <a:spcPts val="1200"/>
              </a:spcAft>
              <a:buClrTx/>
              <a:buSzTx/>
              <a:buFontTx/>
              <a:buChar char="-"/>
              <a:tabLst/>
              <a:defRPr/>
            </a:pPr>
            <a:r>
              <a:rPr lang="en-US" sz="1200" dirty="0" smtClean="0">
                <a:solidFill>
                  <a:schemeClr val="tx1"/>
                </a:solidFill>
              </a:rPr>
              <a:t>Determine an appropriate timeframe</a:t>
            </a:r>
            <a:r>
              <a:rPr lang="en-US" sz="1200" b="1" dirty="0" smtClean="0">
                <a:solidFill>
                  <a:schemeClr val="tx1"/>
                </a:solidFill>
              </a:rPr>
              <a:t> </a:t>
            </a:r>
            <a:r>
              <a:rPr lang="en-US" sz="1200" dirty="0" smtClean="0">
                <a:solidFill>
                  <a:schemeClr val="tx1"/>
                </a:solidFill>
              </a:rPr>
              <a:t>for your evaluation</a:t>
            </a:r>
          </a:p>
          <a:p>
            <a:pPr marL="171450" marR="0" indent="-171450" algn="l" defTabSz="457200" rtl="0" eaLnBrk="1" fontAlgn="auto" latinLnBrk="0" hangingPunct="1">
              <a:lnSpc>
                <a:spcPct val="100000"/>
              </a:lnSpc>
              <a:spcBef>
                <a:spcPts val="0"/>
              </a:spcBef>
              <a:spcAft>
                <a:spcPts val="1200"/>
              </a:spcAft>
              <a:buClrTx/>
              <a:buSzTx/>
              <a:buFontTx/>
              <a:buChar char="-"/>
              <a:tabLst/>
              <a:defRPr/>
            </a:pPr>
            <a:endParaRPr lang="en-US" sz="1200" dirty="0" smtClean="0">
              <a:solidFill>
                <a:schemeClr val="tx1"/>
              </a:solidFill>
            </a:endParaRPr>
          </a:p>
          <a:p>
            <a:pPr>
              <a:lnSpc>
                <a:spcPct val="100000"/>
              </a:lnSpc>
              <a:spcAft>
                <a:spcPts val="1200"/>
              </a:spcAft>
            </a:pPr>
            <a:r>
              <a:rPr lang="en-US" baseline="0" dirty="0" smtClean="0">
                <a:solidFill>
                  <a:schemeClr val="tx1"/>
                </a:solidFill>
              </a:rPr>
              <a:t>We’ll walk through a few examples of how to actually use your logic model to focus your evaluation on the next few slides.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dirty="0"/>
          </a:p>
        </p:txBody>
      </p:sp>
    </p:spTree>
    <p:extLst>
      <p:ext uri="{BB962C8B-B14F-4D97-AF65-F5344CB8AC3E}">
        <p14:creationId xmlns:p14="http://schemas.microsoft.com/office/powerpoint/2010/main" val="736074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Facilitator notes</a:t>
            </a:r>
            <a:r>
              <a:rPr lang="en-US" dirty="0" smtClean="0"/>
              <a:t>: Let’s start with an example of how</a:t>
            </a:r>
            <a:r>
              <a:rPr lang="en-US" baseline="0" dirty="0" smtClean="0"/>
              <a:t> a logic model can be used </a:t>
            </a:r>
            <a:r>
              <a:rPr lang="en-US" dirty="0" smtClean="0"/>
              <a:t>to help you </a:t>
            </a:r>
            <a:r>
              <a:rPr lang="en-US" dirty="0" smtClean="0">
                <a:solidFill>
                  <a:schemeClr val="tx1"/>
                </a:solidFill>
              </a:rPr>
              <a:t>draft or</a:t>
            </a:r>
            <a:r>
              <a:rPr lang="en-US" baseline="0" dirty="0" smtClean="0">
                <a:solidFill>
                  <a:schemeClr val="tx1"/>
                </a:solidFill>
              </a:rPr>
              <a:t> narrow in on </a:t>
            </a:r>
            <a:r>
              <a:rPr lang="en-US" dirty="0" smtClean="0">
                <a:solidFill>
                  <a:schemeClr val="tx1"/>
                </a:solidFill>
              </a:rPr>
              <a:t>the questions that you want your evaluation to answer. </a:t>
            </a:r>
            <a:r>
              <a:rPr lang="en-US" dirty="0" smtClean="0"/>
              <a:t>The </a:t>
            </a:r>
            <a:r>
              <a:rPr lang="en-US" dirty="0"/>
              <a:t>graphic above </a:t>
            </a:r>
            <a:r>
              <a:rPr lang="en-US" dirty="0" smtClean="0"/>
              <a:t>provides an </a:t>
            </a:r>
            <a:r>
              <a:rPr lang="en-US" baseline="0" dirty="0" smtClean="0"/>
              <a:t>example of the </a:t>
            </a:r>
            <a:r>
              <a:rPr lang="en-US" dirty="0" smtClean="0"/>
              <a:t>types </a:t>
            </a:r>
            <a:r>
              <a:rPr lang="en-US" dirty="0"/>
              <a:t>of </a:t>
            </a:r>
            <a:r>
              <a:rPr lang="en-US" dirty="0" smtClean="0"/>
              <a:t>questions </a:t>
            </a:r>
            <a:r>
              <a:rPr lang="en-US" dirty="0"/>
              <a:t>that </a:t>
            </a:r>
            <a:r>
              <a:rPr lang="en-US" dirty="0" smtClean="0"/>
              <a:t>may be asked of</a:t>
            </a:r>
            <a:r>
              <a:rPr lang="en-US" baseline="0" dirty="0" smtClean="0"/>
              <a:t> </a:t>
            </a:r>
            <a:r>
              <a:rPr lang="en-US" dirty="0" smtClean="0"/>
              <a:t>each </a:t>
            </a:r>
            <a:r>
              <a:rPr lang="en-US" dirty="0"/>
              <a:t>component </a:t>
            </a:r>
            <a:r>
              <a:rPr lang="en-US" dirty="0" smtClean="0"/>
              <a:t>in</a:t>
            </a:r>
            <a:r>
              <a:rPr lang="en-US" baseline="0" dirty="0" smtClean="0"/>
              <a:t> a </a:t>
            </a:r>
            <a:r>
              <a:rPr lang="en-US" dirty="0" smtClean="0"/>
              <a:t>logic model: </a:t>
            </a:r>
            <a:endParaRPr lang="en-US" dirty="0"/>
          </a:p>
          <a:p>
            <a:pPr marL="171450" indent="-171450">
              <a:buFontTx/>
              <a:buChar char="-"/>
            </a:pPr>
            <a:r>
              <a:rPr lang="en-US" dirty="0" smtClean="0"/>
              <a:t>Questions related to </a:t>
            </a:r>
            <a:r>
              <a:rPr lang="en-US" b="1" dirty="0" smtClean="0"/>
              <a:t>inputs</a:t>
            </a:r>
            <a:r>
              <a:rPr lang="en-US" dirty="0" smtClean="0"/>
              <a:t> ask, “Are resources adequate to implement</a:t>
            </a:r>
            <a:r>
              <a:rPr lang="en-US" baseline="0" dirty="0" smtClean="0"/>
              <a:t> the program?” </a:t>
            </a:r>
          </a:p>
          <a:p>
            <a:pPr marL="171450" indent="-171450">
              <a:buFontTx/>
              <a:buChar char="-"/>
            </a:pPr>
            <a:r>
              <a:rPr lang="en-US" baseline="0" dirty="0" smtClean="0"/>
              <a:t>Questions related to </a:t>
            </a:r>
            <a:r>
              <a:rPr lang="en-US" b="1" baseline="0" dirty="0" smtClean="0"/>
              <a:t>activities</a:t>
            </a:r>
            <a:r>
              <a:rPr lang="en-US" baseline="0" dirty="0" smtClean="0"/>
              <a:t> ask, “Are activities delivered as intended?” </a:t>
            </a:r>
          </a:p>
          <a:p>
            <a:pPr marL="171450" indent="-171450">
              <a:buFontTx/>
              <a:buChar char="-"/>
            </a:pPr>
            <a:r>
              <a:rPr lang="en-US" baseline="0" dirty="0" smtClean="0"/>
              <a:t>Questions related to </a:t>
            </a:r>
            <a:r>
              <a:rPr lang="en-US" b="1" baseline="0" dirty="0" smtClean="0"/>
              <a:t>outputs</a:t>
            </a:r>
            <a:r>
              <a:rPr lang="en-US" baseline="0" dirty="0" smtClean="0"/>
              <a:t> ask, “How many, how much was produced?” </a:t>
            </a:r>
          </a:p>
          <a:p>
            <a:pPr marL="171450" indent="-171450">
              <a:buFontTx/>
              <a:buChar char="-"/>
            </a:pPr>
            <a:r>
              <a:rPr lang="en-US" baseline="0" dirty="0" smtClean="0"/>
              <a:t>Questions related to </a:t>
            </a:r>
            <a:r>
              <a:rPr lang="en-US" b="1" baseline="0" dirty="0" smtClean="0"/>
              <a:t>outcomes </a:t>
            </a:r>
            <a:r>
              <a:rPr lang="en-US" b="0" baseline="0" dirty="0" smtClean="0"/>
              <a:t>ask</a:t>
            </a:r>
            <a:r>
              <a:rPr lang="en-US" b="1" baseline="0" dirty="0" smtClean="0"/>
              <a:t>, </a:t>
            </a:r>
            <a:r>
              <a:rPr lang="en-US" b="0" baseline="0" dirty="0" smtClean="0"/>
              <a:t>“What changes occurred as a result of the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you can see at</a:t>
            </a:r>
            <a:r>
              <a:rPr lang="en-US" baseline="0" dirty="0" smtClean="0"/>
              <a:t> the bottom of this graphic, in order to answer each of these questions, </a:t>
            </a:r>
            <a:r>
              <a:rPr lang="en-US" dirty="0" smtClean="0"/>
              <a:t>indicators (</a:t>
            </a:r>
            <a:r>
              <a:rPr lang="en-US" sz="1200" b="0" i="0" kern="1200" dirty="0" smtClean="0">
                <a:solidFill>
                  <a:schemeClr val="tx1"/>
                </a:solidFill>
                <a:effectLst/>
                <a:latin typeface="+mn-lt"/>
                <a:ea typeface="+mn-ea"/>
                <a:cs typeface="+mn-cs"/>
              </a:rPr>
              <a:t>i.e., the evidence</a:t>
            </a:r>
            <a:r>
              <a:rPr lang="en-US" sz="1200" b="0" i="0" kern="1200" baseline="0" dirty="0" smtClean="0">
                <a:solidFill>
                  <a:schemeClr val="tx1"/>
                </a:solidFill>
                <a:effectLst/>
                <a:latin typeface="+mn-lt"/>
                <a:ea typeface="+mn-ea"/>
                <a:cs typeface="+mn-cs"/>
              </a:rPr>
              <a:t> or information that represents the phenomenon in question</a:t>
            </a:r>
            <a:r>
              <a:rPr lang="en-US" sz="1200" b="0" i="0" kern="1200" dirty="0" smtClean="0">
                <a:solidFill>
                  <a:schemeClr val="tx1"/>
                </a:solidFill>
                <a:effectLst/>
                <a:latin typeface="+mn-lt"/>
                <a:ea typeface="+mn-ea"/>
                <a:cs typeface="+mn-cs"/>
              </a:rPr>
              <a:t>)</a:t>
            </a:r>
            <a:r>
              <a:rPr lang="en-US" dirty="0" smtClean="0"/>
              <a:t> and their data sources will need to be identified. When developing research questions based on your program’s logic model, ensure that questions are stated in a way that is clear and measurable in order for them to be answerable.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dirty="0"/>
          </a:p>
        </p:txBody>
      </p:sp>
    </p:spTree>
    <p:extLst>
      <p:ext uri="{BB962C8B-B14F-4D97-AF65-F5344CB8AC3E}">
        <p14:creationId xmlns:p14="http://schemas.microsoft.com/office/powerpoint/2010/main" val="2386931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As you </a:t>
            </a:r>
            <a:r>
              <a:rPr lang="en-US" baseline="0" dirty="0" smtClean="0"/>
              <a:t>narrow in on </a:t>
            </a:r>
            <a:r>
              <a:rPr lang="en-US" sz="1200" kern="1200" baseline="0" dirty="0" smtClean="0">
                <a:solidFill>
                  <a:schemeClr val="tx1"/>
                </a:solidFill>
                <a:effectLst/>
                <a:latin typeface="+mn-lt"/>
                <a:ea typeface="+mn-ea"/>
                <a:cs typeface="+mn-cs"/>
              </a:rPr>
              <a:t>t</a:t>
            </a:r>
            <a:r>
              <a:rPr lang="en-US" dirty="0" smtClean="0">
                <a:solidFill>
                  <a:srgbClr val="FF0000"/>
                </a:solidFill>
              </a:rPr>
              <a:t>he questions</a:t>
            </a:r>
            <a:r>
              <a:rPr lang="en-US" baseline="0" dirty="0" smtClean="0">
                <a:solidFill>
                  <a:srgbClr val="FF0000"/>
                </a:solidFill>
              </a:rPr>
              <a:t> you want answered about your program, this is turn, will help you to determine the type of evaluation you’ll need to conduct and what elements of your logic model are to be incorporated into your evaluation. </a:t>
            </a:r>
            <a:r>
              <a:rPr lang="en-US" dirty="0" smtClean="0"/>
              <a:t>As noted earlier, a logic model has two sides – a process side and an outcomes side. Questions</a:t>
            </a:r>
            <a:r>
              <a:rPr lang="en-US" baseline="0" dirty="0" smtClean="0"/>
              <a:t> related to the process side of the model are generally different than questions related to the outcomes side of the model, and therefore require different evaluation approaches to address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Let’s return to the </a:t>
            </a:r>
            <a:r>
              <a:rPr lang="en-US" baseline="0" dirty="0" smtClean="0"/>
              <a:t>nutrition assistance program as an example. </a:t>
            </a:r>
            <a:r>
              <a:rPr lang="en-US" dirty="0" smtClean="0"/>
              <a:t>Program</a:t>
            </a:r>
            <a:r>
              <a:rPr lang="en-US" baseline="0" dirty="0" smtClean="0"/>
              <a:t> staff </a:t>
            </a:r>
            <a:r>
              <a:rPr lang="en-US" dirty="0" smtClean="0"/>
              <a:t>may</a:t>
            </a:r>
            <a:r>
              <a:rPr lang="en-US" baseline="0" dirty="0" smtClean="0"/>
              <a:t> be interested in answering the question, “Was the nutrition assistance program implemented as planned and, if not, how and why was it altered for implementation?” These questions concern the key components on the left side of the logic model (the process side), so the type of evaluation needed to answer these questions would be a process evaluation. This means the data collected will focus on understanding the relationship between the </a:t>
            </a:r>
            <a:r>
              <a:rPr lang="en-US" sz="1200" b="0" i="0" kern="1200" dirty="0" smtClean="0">
                <a:solidFill>
                  <a:schemeClr val="tx1"/>
                </a:solidFill>
                <a:effectLst/>
                <a:latin typeface="+mn-lt"/>
                <a:ea typeface="+mn-ea"/>
                <a:cs typeface="+mn-cs"/>
              </a:rPr>
              <a:t>resources 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inputs that were employed and what activities were accomplished with these resources. Process evaluation</a:t>
            </a:r>
            <a:r>
              <a:rPr lang="en-US" sz="1200" b="0" i="0" kern="1200" baseline="0" dirty="0" smtClean="0">
                <a:solidFill>
                  <a:schemeClr val="tx1"/>
                </a:solidFill>
                <a:effectLst/>
                <a:latin typeface="+mn-lt"/>
                <a:ea typeface="+mn-ea"/>
                <a:cs typeface="+mn-cs"/>
              </a:rPr>
              <a:t>s tend to be more useful in the beginning stages of a program’s implementation to help determine whether target populations are being reached, people are receiving the intended services, and if staff are adequately qualified, among other things. F</a:t>
            </a:r>
            <a:r>
              <a:rPr lang="en-US" sz="1200" b="0" i="0" kern="1200" dirty="0" smtClean="0">
                <a:solidFill>
                  <a:schemeClr val="tx1"/>
                </a:solidFill>
                <a:effectLst/>
                <a:latin typeface="+mn-lt"/>
                <a:ea typeface="+mn-ea"/>
                <a:cs typeface="+mn-cs"/>
              </a:rPr>
              <a:t>or example,</a:t>
            </a:r>
            <a:r>
              <a:rPr lang="en-US" sz="1200" b="0" i="0" kern="1200" baseline="0" dirty="0" smtClean="0">
                <a:solidFill>
                  <a:schemeClr val="tx1"/>
                </a:solidFill>
                <a:effectLst/>
                <a:latin typeface="+mn-lt"/>
                <a:ea typeface="+mn-ea"/>
                <a:cs typeface="+mn-cs"/>
              </a:rPr>
              <a:t> let’s say the process evaluation data show that the nutrition and food prep counseling was only implemented in a few sites rather than across all sites, as planned, because of staffing constraints. Program staff will be able to use these findings to make adjustments to the program and deploy more staffing resources to sites that were unable to deliver the nutrition and food prep counseling activity. </a:t>
            </a:r>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Alternatively, program</a:t>
            </a:r>
            <a:r>
              <a:rPr lang="en-US" baseline="0" dirty="0" smtClean="0"/>
              <a:t> staff</a:t>
            </a:r>
            <a:r>
              <a:rPr lang="en-US" dirty="0" smtClean="0"/>
              <a:t> may be interested in understanding whether their</a:t>
            </a:r>
            <a:r>
              <a:rPr lang="en-US" baseline="0" dirty="0" smtClean="0"/>
              <a:t> program (or specific components of their program) is effective or not. This type of question calls for an impact evaluation design where the focus is on understanding whether the program was able to produce (all or a subset of) the desired outcomes specified on the right side of the logic model. </a:t>
            </a:r>
          </a:p>
          <a:p>
            <a:endParaRPr lang="en-US" baseline="0" dirty="0" smtClean="0"/>
          </a:p>
          <a:p>
            <a:r>
              <a:rPr lang="en-US" baseline="0" dirty="0" smtClean="0"/>
              <a:t>Let’s again use the hypothetical nutrition assistance program as an example. If program staff are interested in finding out “what difference the nutrition assistance program has had on individuals’ knowledge of or attitude about healthy food choices?,” an impact evaluation design that includes a comparison or control group would need to be employed to determine what would have happened to people if they did not receive the intervention. In general, an </a:t>
            </a:r>
            <a:r>
              <a:rPr lang="en-US" dirty="0" smtClean="0"/>
              <a:t>impact evaluation </a:t>
            </a:r>
            <a:r>
              <a:rPr lang="en-US" sz="1200" kern="1200" dirty="0" smtClean="0">
                <a:solidFill>
                  <a:schemeClr val="tx1"/>
                </a:solidFill>
                <a:effectLst/>
                <a:latin typeface="+mn-lt"/>
                <a:ea typeface="+mn-ea"/>
                <a:cs typeface="+mn-cs"/>
              </a:rPr>
              <a:t>assesses the extent</a:t>
            </a:r>
            <a:r>
              <a:rPr lang="en-US" sz="1200" kern="1200" baseline="0" dirty="0" smtClean="0">
                <a:solidFill>
                  <a:schemeClr val="tx1"/>
                </a:solidFill>
                <a:effectLst/>
                <a:latin typeface="+mn-lt"/>
                <a:ea typeface="+mn-ea"/>
                <a:cs typeface="+mn-cs"/>
              </a:rPr>
              <a:t> to which a program achieves its desired outcomes and whether those outcomes can be attributed to the program. </a:t>
            </a: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type of evaluation typically occurs after a program has reached a steady state of implementation (e.g., after conducting a process evaluation that showed the program is being implemented as designed).</a:t>
            </a:r>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This</a:t>
            </a:r>
            <a:r>
              <a:rPr lang="en-US" baseline="0" dirty="0" smtClean="0"/>
              <a:t> presentation will cover the following:</a:t>
            </a:r>
          </a:p>
          <a:p>
            <a:endParaRPr lang="en-US" sz="1200" kern="1200" baseline="0" dirty="0" smtClean="0">
              <a:solidFill>
                <a:schemeClr val="tx1"/>
              </a:solidFill>
              <a:effectLst/>
              <a:latin typeface="+mn-lt"/>
              <a:ea typeface="+mn-ea"/>
              <a:cs typeface="+mn-cs"/>
            </a:endParaRPr>
          </a:p>
          <a:p>
            <a:pPr marL="171450" indent="-171450">
              <a:buFontTx/>
              <a:buChar char="-"/>
            </a:pPr>
            <a:r>
              <a:rPr lang="en-US" sz="1200" baseline="0" dirty="0" smtClean="0"/>
              <a:t>A </a:t>
            </a:r>
            <a:r>
              <a:rPr lang="en-US" sz="1200" dirty="0" smtClean="0"/>
              <a:t>program’s theory of change and a program</a:t>
            </a:r>
            <a:r>
              <a:rPr lang="en-US" sz="1200" baseline="0" dirty="0" smtClean="0"/>
              <a:t> </a:t>
            </a:r>
            <a:r>
              <a:rPr lang="en-US" sz="1200" dirty="0" smtClean="0"/>
              <a:t>logic model</a:t>
            </a:r>
          </a:p>
          <a:p>
            <a:pPr marL="171450" indent="-171450">
              <a:buFontTx/>
              <a:buChar char="-"/>
            </a:pPr>
            <a:r>
              <a:rPr lang="en-US" sz="1200" dirty="0" smtClean="0"/>
              <a:t>The different uses of logic models</a:t>
            </a:r>
          </a:p>
          <a:p>
            <a:pPr marL="171450" indent="-171450">
              <a:buFontTx/>
              <a:buChar char="-"/>
            </a:pPr>
            <a:r>
              <a:rPr lang="en-US" sz="1200" dirty="0" smtClean="0"/>
              <a:t>The key components of a logic model</a:t>
            </a:r>
          </a:p>
          <a:p>
            <a:pPr marL="171450" indent="-171450">
              <a:buFontTx/>
              <a:buChar char="-"/>
            </a:pPr>
            <a:r>
              <a:rPr lang="en-US" sz="1200" dirty="0" smtClean="0"/>
              <a:t>How to read a logic model</a:t>
            </a:r>
          </a:p>
          <a:p>
            <a:pPr marL="171450" indent="-171450">
              <a:buFontTx/>
              <a:buChar char="-"/>
            </a:pPr>
            <a:r>
              <a:rPr lang="en-US" sz="1200" dirty="0" smtClean="0"/>
              <a:t>How to develop a logic model</a:t>
            </a:r>
          </a:p>
          <a:p>
            <a:pPr marL="171450" indent="-171450">
              <a:buFontTx/>
              <a:buChar char="-"/>
            </a:pPr>
            <a:r>
              <a:rPr lang="en-US" sz="1200" baseline="0" dirty="0" smtClean="0"/>
              <a:t>And how to use a logic model to inform your program evaluation activities</a:t>
            </a:r>
          </a:p>
          <a:p>
            <a:pPr marL="171450" indent="-171450">
              <a:buFontTx/>
              <a:buChar char="-"/>
            </a:pPr>
            <a:endParaRPr lang="en-US" sz="1200" baseline="0" dirty="0" smtClean="0"/>
          </a:p>
          <a:p>
            <a:pPr marL="0" indent="0">
              <a:buFontTx/>
              <a:buNone/>
            </a:pPr>
            <a:r>
              <a:rPr lang="en-US" sz="1200" baseline="0" dirty="0" smtClean="0"/>
              <a:t>To facilitate your understanding of the information presented, we also have a few exercises that we’ll be doing at various points during the presentation. </a:t>
            </a:r>
            <a:endParaRPr lang="en-US" sz="1200" dirty="0" smtClean="0"/>
          </a:p>
          <a:p>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For the </a:t>
            </a:r>
            <a:r>
              <a:rPr lang="en-US" baseline="0" dirty="0" smtClean="0"/>
              <a:t>nutrition assistance program, several short-term and medium-term outcomes have been identified for an evaluation. These are highlighted in red. Depending on the particular intervention, a different nutrition assistance program may determine other outcomes to be more appropriate for an evaluation.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important to note that programs conducting</a:t>
            </a:r>
            <a:r>
              <a:rPr lang="en-US" baseline="0" dirty="0" smtClean="0"/>
              <a:t> an impact evaluation do not need to evaluate ALL program outcomes at ONE time or even over a period of time. In deciding which outcomes to include in an evaluation, it is important to consider what questions your evaluation seeks answers to and </a:t>
            </a:r>
            <a:r>
              <a:rPr lang="en-US" dirty="0" smtClean="0">
                <a:solidFill>
                  <a:schemeClr val="tx1"/>
                </a:solidFill>
              </a:rPr>
              <a:t>the timeframe</a:t>
            </a:r>
            <a:r>
              <a:rPr lang="en-US" baseline="0" dirty="0" smtClean="0">
                <a:solidFill>
                  <a:schemeClr val="tx1"/>
                </a:solidFill>
              </a:rPr>
              <a:t> of the evaluation and outcome measures </a:t>
            </a:r>
            <a:r>
              <a:rPr lang="en-US" baseline="0" dirty="0" smtClean="0"/>
              <a:t>(i.e., </a:t>
            </a:r>
            <a:r>
              <a:rPr lang="en-US" baseline="0" dirty="0" smtClean="0">
                <a:solidFill>
                  <a:schemeClr val="tx1"/>
                </a:solidFill>
              </a:rPr>
              <a:t>the amount of time you have available to collect your data as well as the time you can expect changes or program effects to occur, among other factors). </a:t>
            </a:r>
            <a:r>
              <a:rPr lang="en-US" dirty="0" smtClean="0">
                <a:solidFill>
                  <a:schemeClr val="tx1"/>
                </a:solidFill>
              </a:rPr>
              <a:t>A program’s influence is most directly related to proximal outcomes, such as short- and medium-term outcomes. The more time that elapses between your intervention and the</a:t>
            </a:r>
            <a:r>
              <a:rPr lang="en-US" baseline="0" dirty="0" smtClean="0">
                <a:solidFill>
                  <a:schemeClr val="tx1"/>
                </a:solidFill>
              </a:rPr>
              <a:t> outcome that is measured by your </a:t>
            </a:r>
            <a:r>
              <a:rPr lang="en-US" dirty="0" smtClean="0">
                <a:solidFill>
                  <a:schemeClr val="tx1"/>
                </a:solidFill>
              </a:rPr>
              <a:t>evaluation</a:t>
            </a:r>
            <a:r>
              <a:rPr lang="en-US" baseline="0" dirty="0" smtClean="0">
                <a:solidFill>
                  <a:schemeClr val="tx1"/>
                </a:solidFill>
              </a:rPr>
              <a:t>, the more external variables can come into play that are </a:t>
            </a:r>
            <a:r>
              <a:rPr lang="en-US" dirty="0" smtClean="0">
                <a:solidFill>
                  <a:schemeClr val="tx1"/>
                </a:solidFill>
              </a:rPr>
              <a:t>beyond the program’s control.</a:t>
            </a:r>
            <a:r>
              <a:rPr lang="en-US" baseline="0" dirty="0" smtClean="0">
                <a:solidFill>
                  <a:schemeClr val="tx1"/>
                </a:solidFill>
              </a:rPr>
              <a:t> It is important to note that all program evaluations are not designed to measure long-term outcomes and CNCS is not expecting programs to measure them in all cases. </a:t>
            </a:r>
          </a:p>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The table above lists some outcomes identified in the nutrition</a:t>
            </a:r>
            <a:r>
              <a:rPr lang="en-US" baseline="0" dirty="0" smtClean="0"/>
              <a:t> </a:t>
            </a:r>
            <a:r>
              <a:rPr lang="en-US" dirty="0" smtClean="0"/>
              <a:t>assistance program logic model.</a:t>
            </a:r>
            <a:r>
              <a:rPr lang="en-US" baseline="0" dirty="0" smtClean="0"/>
              <a:t> W</a:t>
            </a:r>
            <a:r>
              <a:rPr lang="en-US" dirty="0" smtClean="0"/>
              <a:t>e provide an example measure for these selected short-,</a:t>
            </a:r>
            <a:r>
              <a:rPr lang="en-US" baseline="0" dirty="0" smtClean="0"/>
              <a:t> medium- and long-term </a:t>
            </a:r>
            <a:r>
              <a:rPr lang="en-US" dirty="0" smtClean="0"/>
              <a:t>outcomes. Keep in mind that each of the outcomes can be measured in other ways as well. The particular measure will depend on and should be tailored to the unique characteristics of the program itself.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Below each measure</a:t>
            </a:r>
            <a:r>
              <a:rPr lang="en-US" baseline="0" dirty="0" smtClean="0"/>
              <a:t> is a potential data source. These data sources may be existing or new. The data sources that refer to a matched comparison group of non-beneficiaries pertain to impact evaluations and would not be necessary for programs conducting a process evaluation.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dirty="0"/>
          </a:p>
        </p:txBody>
      </p:sp>
    </p:spTree>
    <p:extLst>
      <p:ext uri="{BB962C8B-B14F-4D97-AF65-F5344CB8AC3E}">
        <p14:creationId xmlns:p14="http://schemas.microsoft.com/office/powerpoint/2010/main" val="6796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 notes</a:t>
            </a:r>
            <a:r>
              <a:rPr lang="en-US" dirty="0" smtClean="0"/>
              <a:t>: As</a:t>
            </a:r>
            <a:r>
              <a:rPr lang="en-US" baseline="0" dirty="0" smtClean="0"/>
              <a:t> we conclude today’s presentation, we’ve highlighted some things to keep in mind as you work to develop and use your program logic model:</a:t>
            </a:r>
          </a:p>
          <a:p>
            <a:pPr marL="171450" indent="-171450">
              <a:buFontTx/>
              <a:buChar char="-"/>
            </a:pPr>
            <a:r>
              <a:rPr lang="en-US" sz="1200" dirty="0" smtClean="0"/>
              <a:t>Developing a logic model is not completed in one session or alone. </a:t>
            </a:r>
          </a:p>
          <a:p>
            <a:pPr marL="171450" indent="-171450">
              <a:buFontTx/>
              <a:buChar char="-"/>
            </a:pPr>
            <a:r>
              <a:rPr lang="en-US" sz="1200" dirty="0" smtClean="0"/>
              <a:t>There is no one best logic model.</a:t>
            </a:r>
          </a:p>
          <a:p>
            <a:pPr marL="171450" indent="-171450">
              <a:buFontTx/>
              <a:buChar char="-"/>
            </a:pPr>
            <a:r>
              <a:rPr lang="en-US" sz="1200" dirty="0" smtClean="0"/>
              <a:t>Logic models represent intention. W</a:t>
            </a:r>
            <a:r>
              <a:rPr lang="en-US" dirty="0" smtClean="0"/>
              <a:t>e want to underscore that logic models reflect planned activities and outcomes and should be supported by an underlying theory</a:t>
            </a:r>
            <a:r>
              <a:rPr lang="en-US" baseline="0" dirty="0" smtClean="0"/>
              <a:t> </a:t>
            </a:r>
            <a:r>
              <a:rPr lang="en-US" dirty="0" smtClean="0"/>
              <a:t>of change. In practice, programs may not only operate quite differently, but also produce unintended results. An evaluation helps identify how faithfully a program actually adheres to its model.    </a:t>
            </a:r>
          </a:p>
          <a:p>
            <a:pPr marL="171450" indent="-171450">
              <a:buFontTx/>
              <a:buChar char="-"/>
            </a:pPr>
            <a:r>
              <a:rPr lang="en-US" sz="1200" dirty="0" smtClean="0"/>
              <a:t>A program logic model is not static;</a:t>
            </a:r>
            <a:r>
              <a:rPr lang="en-US" sz="1200" baseline="0" dirty="0" smtClean="0"/>
              <a:t> it </a:t>
            </a:r>
            <a:r>
              <a:rPr lang="en-US" sz="1200" dirty="0" smtClean="0"/>
              <a:t>can and should</a:t>
            </a:r>
            <a:r>
              <a:rPr lang="en-US" sz="1200" baseline="0" dirty="0" smtClean="0"/>
              <a:t> be </a:t>
            </a:r>
            <a:r>
              <a:rPr lang="en-US" sz="1200" dirty="0" smtClean="0"/>
              <a:t>changed and refined as the program changes and develops. </a:t>
            </a:r>
          </a:p>
          <a:p>
            <a:pPr marL="171450" indent="-171450">
              <a:buFontTx/>
              <a:buChar char="-"/>
            </a:pPr>
            <a:r>
              <a:rPr lang="en-US" sz="1200" dirty="0" smtClean="0"/>
              <a:t>Programs do not need to evaluate every aspect of a logic model.</a:t>
            </a:r>
          </a:p>
          <a:p>
            <a:pPr marL="171450" indent="-171450">
              <a:buFontTx/>
              <a:buChar char="-"/>
            </a:pPr>
            <a:r>
              <a:rPr lang="en-US" sz="1200" dirty="0" smtClean="0"/>
              <a:t>Logic models play a critical role in informing evaluation and building the evidence base for a program.</a:t>
            </a:r>
          </a:p>
          <a:p>
            <a:endParaRPr lang="en-US" sz="120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dirty="0"/>
          </a:p>
        </p:txBody>
      </p:sp>
    </p:spTree>
    <p:extLst>
      <p:ext uri="{BB962C8B-B14F-4D97-AF65-F5344CB8AC3E}">
        <p14:creationId xmlns:p14="http://schemas.microsoft.com/office/powerpoint/2010/main" val="3600783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We’ve compiled </a:t>
            </a:r>
            <a:r>
              <a:rPr lang="en-US" baseline="0" dirty="0" smtClean="0"/>
              <a:t>a list of resources that may be useful to you in developing your logic model.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dirty="0"/>
          </a:p>
        </p:txBody>
      </p:sp>
    </p:spTree>
    <p:extLst>
      <p:ext uri="{BB962C8B-B14F-4D97-AF65-F5344CB8AC3E}">
        <p14:creationId xmlns:p14="http://schemas.microsoft.com/office/powerpoint/2010/main" val="3500028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We’ve compiled </a:t>
            </a:r>
            <a:r>
              <a:rPr lang="en-US" baseline="0" dirty="0" smtClean="0"/>
              <a:t>a list of resources that may be useful to you in developing your logic model.  </a:t>
            </a:r>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dirty="0"/>
          </a:p>
        </p:txBody>
      </p:sp>
    </p:spTree>
    <p:extLst>
      <p:ext uri="{BB962C8B-B14F-4D97-AF65-F5344CB8AC3E}">
        <p14:creationId xmlns:p14="http://schemas.microsoft.com/office/powerpoint/2010/main" val="197334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Any questions?</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35</a:t>
            </a:fld>
            <a:endParaRPr lang="en-US" dirty="0"/>
          </a:p>
        </p:txBody>
      </p:sp>
    </p:spTree>
    <p:extLst>
      <p:ext uri="{BB962C8B-B14F-4D97-AF65-F5344CB8AC3E}">
        <p14:creationId xmlns:p14="http://schemas.microsoft.com/office/powerpoint/2010/main" val="3500028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Any questions?</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36</a:t>
            </a:fld>
            <a:endParaRPr lang="en-US" dirty="0"/>
          </a:p>
        </p:txBody>
      </p:sp>
    </p:spTree>
    <p:extLst>
      <p:ext uri="{BB962C8B-B14F-4D97-AF65-F5344CB8AC3E}">
        <p14:creationId xmlns:p14="http://schemas.microsoft.com/office/powerpoint/2010/main" val="350002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solidFill>
                  <a:schemeClr val="tx1"/>
                </a:solidFill>
              </a:rPr>
              <a:t>Facilitator notes</a:t>
            </a:r>
            <a:r>
              <a:rPr lang="en-US" dirty="0" smtClean="0">
                <a:solidFill>
                  <a:schemeClr val="tx1"/>
                </a:solidFill>
              </a:rPr>
              <a:t>: </a:t>
            </a:r>
            <a:r>
              <a:rPr lang="en-US" sz="1200" dirty="0" smtClean="0">
                <a:solidFill>
                  <a:schemeClr val="tx1"/>
                </a:solidFill>
              </a:rPr>
              <a:t>A program’s theory of change is the general underlying idea of how you believe your intervention will create change and why the desired change is expected to come about. </a:t>
            </a:r>
            <a:r>
              <a:rPr lang="en-US" dirty="0" smtClean="0">
                <a:solidFill>
                  <a:schemeClr val="tx1"/>
                </a:solidFill>
              </a:rPr>
              <a:t>Your</a:t>
            </a:r>
            <a:r>
              <a:rPr lang="en-US" baseline="0" dirty="0" smtClean="0">
                <a:solidFill>
                  <a:schemeClr val="tx1"/>
                </a:solidFill>
              </a:rPr>
              <a:t> theory of change articulates the assumptions underlying your choice of activities. </a:t>
            </a:r>
          </a:p>
          <a:p>
            <a:pPr defTabSz="465887">
              <a:defRPr/>
            </a:pPr>
            <a:endParaRPr lang="en-US" baseline="0" dirty="0" smtClean="0">
              <a:solidFill>
                <a:schemeClr val="tx1"/>
              </a:solidFill>
            </a:endParaRPr>
          </a:p>
          <a:p>
            <a:pPr defTabSz="465887">
              <a:defRPr/>
            </a:pPr>
            <a:r>
              <a:rPr lang="en-US" baseline="0" dirty="0" smtClean="0">
                <a:solidFill>
                  <a:schemeClr val="tx1"/>
                </a:solidFill>
              </a:rPr>
              <a:t>There are three main elements to a theory of change. It begins by identifying the problem or need to be addressed. The second element identifies the specific intervention or set of activities that you have chosen to address the problem or need. And the last element refers to the intended outcome or the change you expect to bring about if you deliver the intervention according to plan. </a:t>
            </a:r>
            <a:endParaRPr lang="en-US" dirty="0" smtClean="0">
              <a:solidFill>
                <a:schemeClr val="tx1"/>
              </a:solidFill>
            </a:endParaRPr>
          </a:p>
          <a:p>
            <a:pPr defTabSz="465887">
              <a:defRPr/>
            </a:pPr>
            <a:endParaRPr lang="en-US" sz="1200" dirty="0" smtClean="0">
              <a:solidFill>
                <a:schemeClr val="tx1"/>
              </a:solidFill>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Your theory of change – the expected cause and effect relationship between a specific intervention and its anticipated outcome(s) – should be </a:t>
            </a:r>
            <a:r>
              <a:rPr lang="en-US" dirty="0" smtClean="0">
                <a:solidFill>
                  <a:schemeClr val="tx1"/>
                </a:solidFill>
              </a:rPr>
              <a:t>based on evidence or a strong hypothesis of how and why the expected change will occur.</a:t>
            </a:r>
            <a:endParaRPr lang="en-US" sz="1200" dirty="0" smtClean="0">
              <a:solidFill>
                <a:schemeClr val="tx1"/>
              </a:solidFill>
            </a:endParaRPr>
          </a:p>
          <a:p>
            <a:pPr defTabSz="465887">
              <a:defRPr/>
            </a:pPr>
            <a:endParaRPr lang="en-US" sz="1200" dirty="0" smtClean="0"/>
          </a:p>
          <a:p>
            <a:pPr defTabSz="465887">
              <a:defRPr/>
            </a:pPr>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dirty="0"/>
          </a:p>
        </p:txBody>
      </p:sp>
    </p:spTree>
    <p:extLst>
      <p:ext uri="{BB962C8B-B14F-4D97-AF65-F5344CB8AC3E}">
        <p14:creationId xmlns:p14="http://schemas.microsoft.com/office/powerpoint/2010/main" val="164539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 </a:t>
            </a:r>
            <a:r>
              <a:rPr lang="en-US" dirty="0" smtClean="0">
                <a:solidFill>
                  <a:schemeClr val="tx1"/>
                </a:solidFill>
              </a:rPr>
              <a:t>On this slide,</a:t>
            </a:r>
            <a:r>
              <a:rPr lang="en-US" baseline="0" dirty="0" smtClean="0">
                <a:solidFill>
                  <a:schemeClr val="tx1"/>
                </a:solidFill>
              </a:rPr>
              <a:t> we present an example of a theory of change for a nutrition assistance program. </a:t>
            </a:r>
            <a:r>
              <a:rPr lang="en-US" dirty="0" smtClean="0">
                <a:solidFill>
                  <a:schemeClr val="tx1"/>
                </a:solidFill>
              </a:rPr>
              <a:t>For this hypothetical</a:t>
            </a:r>
            <a:r>
              <a:rPr lang="en-US" baseline="0" dirty="0" smtClean="0">
                <a:solidFill>
                  <a:schemeClr val="tx1"/>
                </a:solidFill>
              </a:rPr>
              <a:t> program’s theory of change, the </a:t>
            </a:r>
            <a:r>
              <a:rPr lang="en-US" dirty="0" smtClean="0">
                <a:solidFill>
                  <a:schemeClr val="tx1"/>
                </a:solidFill>
              </a:rPr>
              <a:t>problem or need that has been identified is that too m</a:t>
            </a:r>
            <a:r>
              <a:rPr lang="en-US" sz="1200" dirty="0" smtClean="0">
                <a:solidFill>
                  <a:schemeClr val="tx1"/>
                </a:solidFill>
              </a:rPr>
              <a:t>any low-income families in the community do not understand the relationship between nutrition and health, and therefore suffer poor health consequences. To address this problem, a research-based nutrition assistance program was developed</a:t>
            </a:r>
            <a:r>
              <a:rPr lang="en-US" sz="1200" baseline="0" dirty="0" smtClean="0">
                <a:solidFill>
                  <a:schemeClr val="tx1"/>
                </a:solidFill>
              </a:rPr>
              <a:t> that consists of a combination of nutrition education and referrals to community services. </a:t>
            </a:r>
            <a:r>
              <a:rPr lang="en-US" sz="1200" dirty="0" smtClean="0">
                <a:solidFill>
                  <a:schemeClr val="tx1"/>
                </a:solidFill>
              </a:rPr>
              <a:t>The intended outcome or goal of this intervention, specified</a:t>
            </a:r>
            <a:r>
              <a:rPr lang="en-US" sz="1200" baseline="0" dirty="0" smtClean="0">
                <a:solidFill>
                  <a:schemeClr val="tx1"/>
                </a:solidFill>
              </a:rPr>
              <a:t> in this theory of change, </a:t>
            </a:r>
            <a:r>
              <a:rPr lang="en-US" sz="1200" dirty="0" smtClean="0">
                <a:solidFill>
                  <a:schemeClr val="tx1"/>
                </a:solidFill>
              </a:rPr>
              <a:t>is an improvement</a:t>
            </a:r>
            <a:r>
              <a:rPr lang="en-US" sz="1200" baseline="0" dirty="0" smtClean="0">
                <a:solidFill>
                  <a:schemeClr val="tx1"/>
                </a:solidFill>
              </a:rPr>
              <a:t> in </a:t>
            </a:r>
            <a:r>
              <a:rPr lang="en-US" sz="1200" dirty="0" smtClean="0">
                <a:solidFill>
                  <a:schemeClr val="tx1"/>
                </a:solidFill>
              </a:rPr>
              <a:t>families’ overall health.</a:t>
            </a:r>
            <a:endParaRPr lang="en-US" dirty="0" smtClean="0">
              <a:solidFill>
                <a:schemeClr val="tx1"/>
              </a:solidFill>
            </a:endParaRPr>
          </a:p>
          <a:p>
            <a:pPr defTabSz="465887">
              <a:defRP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dirty="0"/>
          </a:p>
        </p:txBody>
      </p:sp>
    </p:spTree>
    <p:extLst>
      <p:ext uri="{BB962C8B-B14F-4D97-AF65-F5344CB8AC3E}">
        <p14:creationId xmlns:p14="http://schemas.microsoft.com/office/powerpoint/2010/main" val="164539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solidFill>
                  <a:schemeClr val="tx1"/>
                </a:solidFill>
              </a:rPr>
              <a:t>Facilitator notes</a:t>
            </a:r>
            <a:r>
              <a:rPr lang="en-US" dirty="0" smtClean="0">
                <a:solidFill>
                  <a:schemeClr val="tx1"/>
                </a:solidFill>
              </a:rPr>
              <a:t>: Now</a:t>
            </a:r>
            <a:r>
              <a:rPr lang="en-US" baseline="0" dirty="0" smtClean="0">
                <a:solidFill>
                  <a:schemeClr val="tx1"/>
                </a:solidFill>
              </a:rPr>
              <a:t> that you have a general understanding of what a program’s theory of change is, let’s talk about what a program logic model is and how it relates to a program’s theory of change. </a:t>
            </a:r>
            <a:r>
              <a:rPr lang="en-US" dirty="0" smtClean="0">
                <a:solidFill>
                  <a:schemeClr val="tx1"/>
                </a:solidFill>
              </a:rPr>
              <a:t>A</a:t>
            </a:r>
            <a:r>
              <a:rPr lang="en-US" baseline="0" dirty="0" smtClean="0">
                <a:solidFill>
                  <a:schemeClr val="tx1"/>
                </a:solidFill>
              </a:rPr>
              <a:t> logic model is</a:t>
            </a:r>
            <a:r>
              <a:rPr lang="en-US" dirty="0" smtClean="0">
                <a:solidFill>
                  <a:schemeClr val="tx1"/>
                </a:solidFill>
              </a:rPr>
              <a:t> a more detailed visual representation of a program’s </a:t>
            </a:r>
            <a:r>
              <a:rPr lang="en-US" b="0" dirty="0" smtClean="0">
                <a:solidFill>
                  <a:schemeClr val="tx1"/>
                </a:solidFill>
              </a:rPr>
              <a:t>theory of change. Logic models communicate</a:t>
            </a:r>
            <a:r>
              <a:rPr lang="en-US" b="0" baseline="0" dirty="0" smtClean="0">
                <a:solidFill>
                  <a:schemeClr val="tx1"/>
                </a:solidFill>
              </a:rPr>
              <a:t> how a program works by depicting the intended relationships </a:t>
            </a:r>
            <a:r>
              <a:rPr lang="en-US" baseline="0" dirty="0" smtClean="0">
                <a:solidFill>
                  <a:schemeClr val="tx1"/>
                </a:solidFill>
              </a:rPr>
              <a:t>among the resources available to operate the program, the activities the program carries out, and the changes or results the program hopes to achieve which are referred to as outputs and outcomes. We will be talking more about each of these components shortly.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We want to note that logic models come in many sizes and shapes and also vary in level of detail, ranging from basic/simple to complex. There is no one or “right” way to develop a logic model. It often depends upon your purpose, how you will use the logic model, who will use the logic model, and what your program entails.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four </a:t>
            </a:r>
            <a:r>
              <a:rPr lang="en-US" baseline="0" dirty="0" smtClean="0">
                <a:solidFill>
                  <a:schemeClr val="tx1"/>
                </a:solidFill>
              </a:rPr>
              <a:t>components outlined on this slide reflect a basic or simple logic model design which aligns with CNCS’ logic model guidelines. For this presentation, we use this basic logic model format.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Also, some of you may be familiar with other terms</a:t>
            </a:r>
            <a:r>
              <a:rPr lang="en-US" baseline="0" dirty="0" smtClean="0">
                <a:solidFill>
                  <a:schemeClr val="tx1"/>
                </a:solidFill>
              </a:rPr>
              <a:t> </a:t>
            </a:r>
            <a:r>
              <a:rPr lang="en-US" dirty="0" smtClean="0">
                <a:solidFill>
                  <a:schemeClr val="tx1"/>
                </a:solidFill>
              </a:rPr>
              <a:t>that are used interchangeably</a:t>
            </a:r>
            <a:r>
              <a:rPr lang="en-US" baseline="0" dirty="0" smtClean="0">
                <a:solidFill>
                  <a:schemeClr val="tx1"/>
                </a:solidFill>
              </a:rPr>
              <a:t> with logic models,</a:t>
            </a:r>
            <a:r>
              <a:rPr lang="en-US" dirty="0" smtClean="0">
                <a:solidFill>
                  <a:schemeClr val="tx1"/>
                </a:solidFill>
              </a:rPr>
              <a:t> such as</a:t>
            </a:r>
            <a:r>
              <a:rPr lang="en-US" baseline="0" dirty="0" smtClean="0">
                <a:solidFill>
                  <a:schemeClr val="tx1"/>
                </a:solidFill>
              </a:rPr>
              <a:t> c</a:t>
            </a:r>
            <a:r>
              <a:rPr lang="en-US" dirty="0" smtClean="0">
                <a:solidFill>
                  <a:schemeClr val="tx1"/>
                </a:solidFill>
              </a:rPr>
              <a:t>ausal chain, conceptual</a:t>
            </a:r>
            <a:r>
              <a:rPr lang="en-US" baseline="0" dirty="0" smtClean="0">
                <a:solidFill>
                  <a:schemeClr val="tx1"/>
                </a:solidFill>
              </a:rPr>
              <a:t> map, idea map, logical framework, model of change, and roadmap. We use the term “logic model” throughout this presentation. Likewise,</a:t>
            </a:r>
            <a:r>
              <a:rPr lang="en-US" dirty="0" smtClean="0">
                <a:solidFill>
                  <a:schemeClr val="tx1"/>
                </a:solidFill>
              </a:rPr>
              <a:t> there are also a variety of terms for describing these four key components </a:t>
            </a:r>
            <a:r>
              <a:rPr lang="en-US" baseline="0" dirty="0" smtClean="0">
                <a:solidFill>
                  <a:schemeClr val="tx1"/>
                </a:solidFill>
              </a:rPr>
              <a:t>(inputs/resources, activities, outputs, and outcomes) </a:t>
            </a:r>
            <a:r>
              <a:rPr lang="en-US" dirty="0" smtClean="0">
                <a:solidFill>
                  <a:schemeClr val="tx1"/>
                </a:solidFill>
              </a:rPr>
              <a:t>of a logic model,</a:t>
            </a:r>
            <a:r>
              <a:rPr lang="en-US" baseline="0" dirty="0" smtClean="0">
                <a:solidFill>
                  <a:schemeClr val="tx1"/>
                </a:solidFill>
              </a:rPr>
              <a:t> but for </a:t>
            </a:r>
            <a:r>
              <a:rPr lang="en-US" dirty="0" smtClean="0">
                <a:solidFill>
                  <a:schemeClr val="tx1"/>
                </a:solidFill>
              </a:rPr>
              <a:t>this presentation we use the </a:t>
            </a:r>
            <a:r>
              <a:rPr lang="en-US" baseline="0" dirty="0" smtClean="0">
                <a:solidFill>
                  <a:schemeClr val="tx1"/>
                </a:solidFill>
              </a:rPr>
              <a:t>terms shown here on this slide</a:t>
            </a:r>
            <a:r>
              <a:rPr lang="en-US" dirty="0" smtClean="0">
                <a:solidFill>
                  <a:schemeClr val="tx1"/>
                </a:solidFill>
              </a:rPr>
              <a:t>.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6</a:t>
            </a:fld>
            <a:endParaRPr lang="en-US" dirty="0"/>
          </a:p>
        </p:txBody>
      </p:sp>
    </p:spTree>
    <p:extLst>
      <p:ext uri="{BB962C8B-B14F-4D97-AF65-F5344CB8AC3E}">
        <p14:creationId xmlns:p14="http://schemas.microsoft.com/office/powerpoint/2010/main" val="372260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u="sng" dirty="0" smtClean="0">
                <a:solidFill>
                  <a:schemeClr val="tx1"/>
                </a:solidFill>
              </a:rPr>
              <a:t>Facilitator notes</a:t>
            </a:r>
            <a:r>
              <a:rPr lang="en-US" dirty="0" smtClean="0">
                <a:solidFill>
                  <a:schemeClr val="tx1"/>
                </a:solidFill>
              </a:rPr>
              <a:t>: Developing a logic model has many</a:t>
            </a:r>
            <a:r>
              <a:rPr lang="en-US" baseline="0" dirty="0" smtClean="0">
                <a:solidFill>
                  <a:schemeClr val="tx1"/>
                </a:solidFill>
              </a:rPr>
              <a:t> potential uses for programs. </a:t>
            </a:r>
            <a:r>
              <a:rPr lang="en-US" sz="1200" b="0" i="0" kern="1200" baseline="0" dirty="0" smtClean="0">
                <a:solidFill>
                  <a:schemeClr val="tx1"/>
                </a:solidFill>
                <a:effectLst/>
                <a:latin typeface="+mn-lt"/>
                <a:ea typeface="+mn-ea"/>
                <a:cs typeface="+mn-cs"/>
              </a:rPr>
              <a:t>It may be the case that you develop one logic model for your program that serves more </a:t>
            </a:r>
            <a:r>
              <a:rPr lang="en-US" sz="1200" b="0" i="0" kern="1200" dirty="0" smtClean="0">
                <a:solidFill>
                  <a:schemeClr val="tx1"/>
                </a:solidFill>
                <a:effectLst/>
                <a:latin typeface="+mn-lt"/>
                <a:ea typeface="+mn-ea"/>
                <a:cs typeface="+mn-cs"/>
              </a:rPr>
              <a:t>than one purpose, or it may be necessary for you to create different versions of</a:t>
            </a:r>
            <a:r>
              <a:rPr lang="en-US" sz="1200" b="0" i="0" kern="1200" baseline="0" dirty="0" smtClean="0">
                <a:solidFill>
                  <a:schemeClr val="tx1"/>
                </a:solidFill>
                <a:effectLst/>
                <a:latin typeface="+mn-lt"/>
                <a:ea typeface="+mn-ea"/>
                <a:cs typeface="+mn-cs"/>
              </a:rPr>
              <a:t> a logic model that is </a:t>
            </a:r>
            <a:r>
              <a:rPr lang="en-US" sz="1200" b="0" i="0" kern="1200" dirty="0" smtClean="0">
                <a:solidFill>
                  <a:schemeClr val="tx1"/>
                </a:solidFill>
                <a:effectLst/>
                <a:latin typeface="+mn-lt"/>
                <a:ea typeface="+mn-ea"/>
                <a:cs typeface="+mn-cs"/>
              </a:rPr>
              <a:t>tailored for different aims. For</a:t>
            </a:r>
            <a:r>
              <a:rPr lang="en-US" sz="1200" b="0" i="0" kern="1200" baseline="0" dirty="0" smtClean="0">
                <a:solidFill>
                  <a:schemeClr val="tx1"/>
                </a:solidFill>
                <a:effectLst/>
                <a:latin typeface="+mn-lt"/>
                <a:ea typeface="+mn-ea"/>
                <a:cs typeface="+mn-cs"/>
              </a:rPr>
              <a:t> example, </a:t>
            </a:r>
            <a:r>
              <a:rPr lang="en-US" sz="1200" kern="1200" baseline="0" dirty="0" smtClean="0">
                <a:solidFill>
                  <a:schemeClr val="tx1"/>
                </a:solidFill>
                <a:effectLst/>
                <a:latin typeface="+mn-lt"/>
                <a:ea typeface="+mn-ea"/>
                <a:cs typeface="+mn-cs"/>
              </a:rPr>
              <a:t>the logic model you develop for your daily program operations (including performance management and evaluation activities) may be different than the logic model you develop for your GARP application.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a:t>
            </a:r>
            <a:r>
              <a:rPr lang="en-US" sz="1200" b="0" i="0" kern="1200" baseline="0" dirty="0" smtClean="0">
                <a:solidFill>
                  <a:schemeClr val="tx1"/>
                </a:solidFill>
                <a:effectLst/>
                <a:latin typeface="+mn-lt"/>
                <a:ea typeface="+mn-ea"/>
                <a:cs typeface="+mn-cs"/>
              </a:rPr>
              <a:t> this slide, we present just a few </a:t>
            </a:r>
            <a:r>
              <a:rPr lang="en-US" sz="1200" b="0" i="0" kern="1200" dirty="0" smtClean="0">
                <a:solidFill>
                  <a:schemeClr val="tx1"/>
                </a:solidFill>
                <a:effectLst/>
                <a:latin typeface="+mn-lt"/>
                <a:ea typeface="+mn-ea"/>
                <a:cs typeface="+mn-cs"/>
              </a:rPr>
              <a:t>examples of how logic models can be used:</a:t>
            </a:r>
            <a:endParaRPr lang="en-US" baseline="0" dirty="0" smtClean="0">
              <a:solidFill>
                <a:schemeClr val="tx1"/>
              </a:solidFill>
            </a:endParaRPr>
          </a:p>
          <a:p>
            <a:pPr marL="171450" indent="-171450">
              <a:buFontTx/>
              <a:buChar char="-"/>
            </a:pPr>
            <a:r>
              <a:rPr lang="en-US" sz="1200" dirty="0" smtClean="0">
                <a:solidFill>
                  <a:schemeClr val="tx1"/>
                </a:solidFill>
              </a:rPr>
              <a:t>Logic models can be</a:t>
            </a:r>
            <a:r>
              <a:rPr lang="en-US" sz="1200" baseline="0" dirty="0" smtClean="0">
                <a:solidFill>
                  <a:schemeClr val="tx1"/>
                </a:solidFill>
              </a:rPr>
              <a:t> used to ensure that stakeholders have a clear and shared understanding of how a program is intended to work. For example, sharing a program’s logic model with program staff can be beneficial in generating a collective sense of responsibility and accountability as it enables staff to understand how their specific role fits into the broader context of the program. Additionally, funders may require programs to include a logic model in their proposal or application materials because it provides a snapshot or a succinct description of how a program will address a problem by performing specific activities. </a:t>
            </a:r>
          </a:p>
          <a:p>
            <a:pPr marL="171450" indent="-171450">
              <a:buFontTx/>
              <a:buChar char="-"/>
            </a:pPr>
            <a:r>
              <a:rPr lang="en-US" sz="1200" baseline="0" dirty="0" smtClean="0">
                <a:solidFill>
                  <a:schemeClr val="tx1"/>
                </a:solidFill>
              </a:rPr>
              <a:t>Logic models can be used to support program planning and improvement efforts. For example, logic models can be a useful program management tool to help you determine how to allocate resources effectively as well as serve as a framework to monitor whether the program is being implemented according to plan. </a:t>
            </a:r>
          </a:p>
          <a:p>
            <a:pPr marL="171450" indent="-171450">
              <a:buFontTx/>
              <a:buChar char="-"/>
            </a:pPr>
            <a:r>
              <a:rPr lang="en-US" sz="1200" baseline="0" dirty="0" smtClean="0">
                <a:solidFill>
                  <a:schemeClr val="tx1"/>
                </a:solidFill>
              </a:rPr>
              <a:t>Last on this slide, logic models can serve as a foundation for evaluation. L</a:t>
            </a:r>
            <a:r>
              <a:rPr lang="en-US" sz="1200" dirty="0" smtClean="0">
                <a:solidFill>
                  <a:schemeClr val="tx1"/>
                </a:solidFill>
              </a:rPr>
              <a:t>ogic models can be particularly</a:t>
            </a:r>
            <a:r>
              <a:rPr lang="en-US" sz="1200" baseline="0" dirty="0" smtClean="0">
                <a:solidFill>
                  <a:schemeClr val="tx1"/>
                </a:solidFill>
              </a:rPr>
              <a:t> </a:t>
            </a:r>
            <a:r>
              <a:rPr lang="en-US" sz="1200" dirty="0" smtClean="0">
                <a:solidFill>
                  <a:schemeClr val="tx1"/>
                </a:solidFill>
              </a:rPr>
              <a:t>helpful</a:t>
            </a:r>
            <a:r>
              <a:rPr lang="en-US" sz="1200" baseline="0" dirty="0" smtClean="0">
                <a:solidFill>
                  <a:schemeClr val="tx1"/>
                </a:solidFill>
              </a:rPr>
              <a:t> during the planning stages of an evaluation by helping</a:t>
            </a:r>
            <a:r>
              <a:rPr lang="en-US" sz="1200" dirty="0" smtClean="0">
                <a:solidFill>
                  <a:schemeClr val="tx1"/>
                </a:solidFill>
              </a:rPr>
              <a:t> programs </a:t>
            </a:r>
            <a:r>
              <a:rPr lang="en-US" sz="1200" baseline="0" dirty="0" smtClean="0">
                <a:solidFill>
                  <a:schemeClr val="tx1"/>
                </a:solidFill>
              </a:rPr>
              <a:t>d</a:t>
            </a:r>
            <a:r>
              <a:rPr lang="en-US" sz="1200" dirty="0" smtClean="0">
                <a:solidFill>
                  <a:schemeClr val="tx1"/>
                </a:solidFill>
              </a:rPr>
              <a:t>etermine when and what to evaluate</a:t>
            </a:r>
            <a:r>
              <a:rPr lang="en-US" sz="1200" baseline="0" dirty="0" smtClean="0">
                <a:solidFill>
                  <a:schemeClr val="tx1"/>
                </a:solidFill>
              </a:rPr>
              <a:t>, so that evaluation resources are used effectively and efficiently. </a:t>
            </a:r>
          </a:p>
          <a:p>
            <a:pPr marL="0" indent="0">
              <a:buFontTx/>
              <a:buNone/>
            </a:pPr>
            <a:r>
              <a:rPr lang="en-US" sz="1200" baseline="0" dirty="0" smtClean="0">
                <a:solidFill>
                  <a:schemeClr val="tx1"/>
                </a:solidFill>
              </a:rPr>
              <a:t/>
            </a:r>
            <a:br>
              <a:rPr lang="en-US" sz="1200" baseline="0" dirty="0" smtClean="0">
                <a:solidFill>
                  <a:schemeClr val="tx1"/>
                </a:solidFill>
              </a:rPr>
            </a:br>
            <a:r>
              <a:rPr lang="en-US" sz="1200" baseline="0" dirty="0" smtClean="0">
                <a:solidFill>
                  <a:schemeClr val="tx1"/>
                </a:solidFill>
              </a:rPr>
              <a:t>We will be discussing how logic models can be used for evaluation planning in greater detail at a later point in the presentation.</a:t>
            </a:r>
            <a:r>
              <a:rPr lang="en-US" sz="1200" b="1" baseline="0" dirty="0" smtClean="0">
                <a:solidFill>
                  <a:schemeClr val="tx1"/>
                </a:solidFill>
              </a:rPr>
              <a:t> </a:t>
            </a:r>
            <a:r>
              <a:rPr lang="en-US" sz="1200" b="0" dirty="0" smtClean="0">
                <a:solidFill>
                  <a:schemeClr val="tx1"/>
                </a:solidFill>
              </a:rPr>
              <a:t>At</a:t>
            </a:r>
            <a:r>
              <a:rPr lang="en-US" sz="1200" b="0" baseline="0" dirty="0" smtClean="0">
                <a:solidFill>
                  <a:schemeClr val="tx1"/>
                </a:solidFill>
              </a:rPr>
              <a:t> this point, we just want to introduce some of the different ways program logic models are used.</a:t>
            </a:r>
            <a:endParaRPr lang="en-US" b="0" dirty="0">
              <a:solidFill>
                <a:schemeClr val="tx1"/>
              </a:solidFill>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dirty="0"/>
          </a:p>
        </p:txBody>
      </p:sp>
    </p:spTree>
    <p:extLst>
      <p:ext uri="{BB962C8B-B14F-4D97-AF65-F5344CB8AC3E}">
        <p14:creationId xmlns:p14="http://schemas.microsoft.com/office/powerpoint/2010/main" val="131720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u="sng" dirty="0">
                <a:solidFill>
                  <a:schemeClr val="tx1"/>
                </a:solidFill>
              </a:rPr>
              <a:t>Facilitator notes</a:t>
            </a:r>
            <a:r>
              <a:rPr lang="en-US" dirty="0">
                <a:solidFill>
                  <a:schemeClr val="tx1"/>
                </a:solidFill>
              </a:rPr>
              <a:t>: </a:t>
            </a:r>
            <a:r>
              <a:rPr lang="en-US" dirty="0" smtClean="0">
                <a:solidFill>
                  <a:schemeClr val="tx1"/>
                </a:solidFill>
              </a:rPr>
              <a:t>As you may recall from an earlier slide, there</a:t>
            </a:r>
            <a:r>
              <a:rPr lang="en-US" baseline="0" dirty="0" smtClean="0">
                <a:solidFill>
                  <a:schemeClr val="tx1"/>
                </a:solidFill>
              </a:rPr>
              <a:t> are four </a:t>
            </a:r>
            <a:r>
              <a:rPr lang="en-US" dirty="0" smtClean="0">
                <a:solidFill>
                  <a:schemeClr val="tx1"/>
                </a:solidFill>
              </a:rPr>
              <a:t>key components of a</a:t>
            </a:r>
            <a:r>
              <a:rPr lang="en-US" baseline="0" dirty="0" smtClean="0">
                <a:solidFill>
                  <a:schemeClr val="tx1"/>
                </a:solidFill>
              </a:rPr>
              <a:t> </a:t>
            </a:r>
            <a:r>
              <a:rPr lang="en-US" dirty="0" smtClean="0">
                <a:solidFill>
                  <a:schemeClr val="tx1"/>
                </a:solidFill>
              </a:rPr>
              <a:t>logic model that describe your planned work and your intended results. These</a:t>
            </a:r>
            <a:r>
              <a:rPr lang="en-US" baseline="0" dirty="0" smtClean="0">
                <a:solidFill>
                  <a:schemeClr val="tx1"/>
                </a:solidFill>
              </a:rPr>
              <a:t> include: inputs or resources, activities, outputs, and outcomes.</a:t>
            </a:r>
            <a:endParaRPr lang="en-US" dirty="0" smtClean="0">
              <a:solidFill>
                <a:schemeClr val="tx1"/>
              </a:solidFill>
            </a:endParaRPr>
          </a:p>
          <a:p>
            <a:pPr defTabSz="465887">
              <a:defRPr/>
            </a:pPr>
            <a:endParaRPr lang="en-US" dirty="0" smtClean="0">
              <a:solidFill>
                <a:schemeClr val="tx1"/>
              </a:solidFill>
            </a:endParaRPr>
          </a:p>
          <a:p>
            <a:pPr defTabSz="465887">
              <a:defRPr/>
            </a:pPr>
            <a:r>
              <a:rPr lang="en-US" dirty="0" smtClean="0">
                <a:solidFill>
                  <a:schemeClr val="tx1"/>
                </a:solidFill>
              </a:rPr>
              <a:t>We’ll talk through each of these components on the next few slides.  </a:t>
            </a:r>
          </a:p>
          <a:p>
            <a:pPr defTabSz="465887">
              <a:defRPr/>
            </a:pPr>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dirty="0"/>
          </a:p>
        </p:txBody>
      </p:sp>
    </p:spTree>
    <p:extLst>
      <p:ext uri="{BB962C8B-B14F-4D97-AF65-F5344CB8AC3E}">
        <p14:creationId xmlns:p14="http://schemas.microsoft.com/office/powerpoint/2010/main" val="425265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200" u="sng" dirty="0" smtClean="0">
                <a:solidFill>
                  <a:schemeClr val="tx1"/>
                </a:solidFill>
              </a:rPr>
              <a:t>Facilitator notes</a:t>
            </a:r>
            <a:r>
              <a:rPr lang="en-US" sz="1200" dirty="0" smtClean="0">
                <a:solidFill>
                  <a:schemeClr val="tx1"/>
                </a:solidFill>
              </a:rPr>
              <a:t>:</a:t>
            </a:r>
            <a:r>
              <a:rPr lang="en-US" sz="1200" baseline="0" dirty="0" smtClean="0">
                <a:solidFill>
                  <a:schemeClr val="tx1"/>
                </a:solidFill>
              </a:rPr>
              <a:t> Starting on the far left side of your logic model, we have a program’s inputs (sometimes called resources). Inputs or resources are considered essential for a program’s activities to occur. They may include any combination of </a:t>
            </a:r>
            <a:r>
              <a:rPr lang="en-US" sz="1200" dirty="0" smtClean="0">
                <a:solidFill>
                  <a:schemeClr val="tx1"/>
                </a:solidFill>
              </a:rPr>
              <a:t>human, financial, organizational,</a:t>
            </a:r>
            <a:r>
              <a:rPr lang="en-US" sz="1200" baseline="0" dirty="0" smtClean="0">
                <a:solidFill>
                  <a:schemeClr val="tx1"/>
                </a:solidFill>
              </a:rPr>
              <a:t> and </a:t>
            </a:r>
            <a:r>
              <a:rPr lang="en-US" sz="1200" dirty="0" smtClean="0">
                <a:solidFill>
                  <a:schemeClr val="tx1"/>
                </a:solidFill>
              </a:rPr>
              <a:t>community-based</a:t>
            </a:r>
            <a:r>
              <a:rPr lang="en-US" sz="1200" baseline="0" dirty="0" smtClean="0">
                <a:solidFill>
                  <a:schemeClr val="tx1"/>
                </a:solidFill>
              </a:rPr>
              <a:t> resources that are available to a program and used to carry out a program’s activities. </a:t>
            </a:r>
          </a:p>
          <a:p>
            <a:pPr defTabSz="465887">
              <a:defRPr/>
            </a:pPr>
            <a:endParaRPr lang="en-US" sz="1200" baseline="0" dirty="0" smtClean="0">
              <a:solidFill>
                <a:schemeClr val="tx1"/>
              </a:solidFill>
            </a:endParaRPr>
          </a:p>
          <a:p>
            <a:pPr defTabSz="465887">
              <a:defRPr/>
            </a:pPr>
            <a:r>
              <a:rPr lang="en-US" sz="1200" baseline="0" dirty="0" smtClean="0">
                <a:solidFill>
                  <a:schemeClr val="tx1"/>
                </a:solidFill>
              </a:rPr>
              <a:t>For example, inputs or resources for the hypothetical nutrition assistance program might include: </a:t>
            </a:r>
          </a:p>
          <a:p>
            <a:pPr marL="457200" indent="-457200" defTabSz="465887">
              <a:buFontTx/>
              <a:buChar char="-"/>
              <a:defRPr/>
            </a:pPr>
            <a:r>
              <a:rPr lang="en-US" sz="1200" dirty="0" smtClean="0">
                <a:solidFill>
                  <a:schemeClr val="tx1"/>
                </a:solidFill>
              </a:rPr>
              <a:t>Funding (e.g., an AmeriCorps grant,</a:t>
            </a:r>
            <a:r>
              <a:rPr lang="en-US" sz="1200" baseline="0" dirty="0" smtClean="0">
                <a:solidFill>
                  <a:schemeClr val="tx1"/>
                </a:solidFill>
              </a:rPr>
              <a:t> a community-based grant)</a:t>
            </a:r>
          </a:p>
          <a:p>
            <a:pPr marL="457200" indent="-457200" defTabSz="465887">
              <a:buFontTx/>
              <a:buChar char="-"/>
              <a:defRPr/>
            </a:pPr>
            <a:r>
              <a:rPr lang="en-US" sz="1200" dirty="0" smtClean="0">
                <a:solidFill>
                  <a:schemeClr val="tx1"/>
                </a:solidFill>
              </a:rPr>
              <a:t>Program</a:t>
            </a:r>
            <a:r>
              <a:rPr lang="en-US" sz="1200" baseline="0" dirty="0" smtClean="0">
                <a:solidFill>
                  <a:schemeClr val="tx1"/>
                </a:solidFill>
              </a:rPr>
              <a:t> s</a:t>
            </a:r>
            <a:r>
              <a:rPr lang="en-US" sz="1200" dirty="0" smtClean="0">
                <a:solidFill>
                  <a:schemeClr val="tx1"/>
                </a:solidFill>
              </a:rPr>
              <a:t>taff</a:t>
            </a:r>
          </a:p>
          <a:p>
            <a:pPr marL="457200" indent="-457200" defTabSz="465887">
              <a:buFontTx/>
              <a:buChar char="-"/>
              <a:defRPr/>
            </a:pPr>
            <a:r>
              <a:rPr lang="en-US" sz="1200" dirty="0" smtClean="0">
                <a:solidFill>
                  <a:schemeClr val="tx1"/>
                </a:solidFill>
              </a:rPr>
              <a:t>AmeriCorps</a:t>
            </a:r>
            <a:r>
              <a:rPr lang="en-US" sz="1200" baseline="0" dirty="0" smtClean="0">
                <a:solidFill>
                  <a:schemeClr val="tx1"/>
                </a:solidFill>
              </a:rPr>
              <a:t> members</a:t>
            </a:r>
          </a:p>
          <a:p>
            <a:pPr marL="457200" indent="-457200" defTabSz="465887">
              <a:buFontTx/>
              <a:buChar char="-"/>
              <a:defRPr/>
            </a:pPr>
            <a:r>
              <a:rPr lang="en-US" sz="1200" dirty="0" smtClean="0">
                <a:solidFill>
                  <a:schemeClr val="tx1"/>
                </a:solidFill>
              </a:rPr>
              <a:t>Volunteers</a:t>
            </a:r>
          </a:p>
          <a:p>
            <a:pPr marL="457200" indent="-457200" defTabSz="465887">
              <a:buFontTx/>
              <a:buChar char="-"/>
              <a:defRPr/>
            </a:pPr>
            <a:r>
              <a:rPr lang="en-US" sz="1200" i="0" dirty="0" smtClean="0">
                <a:solidFill>
                  <a:schemeClr val="tx1"/>
                </a:solidFill>
              </a:rPr>
              <a:t>Nutrition</a:t>
            </a:r>
            <a:r>
              <a:rPr lang="en-US" sz="1200" i="0" baseline="0" dirty="0" smtClean="0">
                <a:solidFill>
                  <a:schemeClr val="tx1"/>
                </a:solidFill>
              </a:rPr>
              <a:t> assistance r</a:t>
            </a:r>
            <a:r>
              <a:rPr lang="en-US" sz="1200" i="0" dirty="0" smtClean="0">
                <a:solidFill>
                  <a:schemeClr val="tx1"/>
                </a:solidFill>
              </a:rPr>
              <a:t>esearch</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dirty="0"/>
          </a:p>
        </p:txBody>
      </p:sp>
    </p:spTree>
    <p:extLst>
      <p:ext uri="{BB962C8B-B14F-4D97-AF65-F5344CB8AC3E}">
        <p14:creationId xmlns:p14="http://schemas.microsoft.com/office/powerpoint/2010/main" val="2758025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wkkf.org/resource-directory/resource/2006/02/wk-kellogg-foundation-logic-model-development-guid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innonet.org/client_docs/File/logic_model_workbook.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uwex.edu/ces/pdande/evaluation/evallogicmodel.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dc.gov/evaL/resources/index.ht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nationalserviceresources.gov/evaluation-americorp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nationalserviceresources.gov/npm/training-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How to Develop a Program Logic Model</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components of a logic </a:t>
            </a:r>
            <a:r>
              <a:rPr lang="en-US" dirty="0" smtClean="0"/>
              <a:t>model</a:t>
            </a:r>
            <a:endParaRPr lang="en-US" dirty="0"/>
          </a:p>
        </p:txBody>
      </p:sp>
      <p:sp>
        <p:nvSpPr>
          <p:cNvPr id="3" name="Content Placeholder 2"/>
          <p:cNvSpPr>
            <a:spLocks noGrp="1"/>
          </p:cNvSpPr>
          <p:nvPr>
            <p:ph idx="1"/>
          </p:nvPr>
        </p:nvSpPr>
        <p:spPr>
          <a:xfrm>
            <a:off x="457200" y="1436915"/>
            <a:ext cx="8229600" cy="4896578"/>
          </a:xfrm>
        </p:spPr>
        <p:txBody>
          <a:bodyPr>
            <a:normAutofit/>
          </a:bodyPr>
          <a:lstStyle/>
          <a:p>
            <a:endParaRPr lang="en-US" sz="2400" b="1" dirty="0" smtClean="0">
              <a:solidFill>
                <a:schemeClr val="accent4">
                  <a:lumMod val="90000"/>
                  <a:lumOff val="10000"/>
                </a:schemeClr>
              </a:solidFill>
            </a:endParaRPr>
          </a:p>
          <a:p>
            <a:endParaRPr lang="en-US" sz="2400" b="1" dirty="0">
              <a:solidFill>
                <a:schemeClr val="accent4">
                  <a:lumMod val="90000"/>
                  <a:lumOff val="10000"/>
                </a:schemeClr>
              </a:solidFill>
            </a:endParaRPr>
          </a:p>
          <a:p>
            <a:pPr>
              <a:spcAft>
                <a:spcPts val="1200"/>
              </a:spcAft>
            </a:pPr>
            <a:r>
              <a:rPr lang="en-US" sz="2400" b="1" dirty="0" smtClean="0">
                <a:solidFill>
                  <a:schemeClr val="accent4">
                    <a:lumMod val="90000"/>
                    <a:lumOff val="10000"/>
                  </a:schemeClr>
                </a:solidFill>
              </a:rPr>
              <a:t>Activities</a:t>
            </a:r>
            <a:r>
              <a:rPr lang="en-US" sz="2400" dirty="0" smtClean="0">
                <a:solidFill>
                  <a:schemeClr val="accent4">
                    <a:lumMod val="90000"/>
                    <a:lumOff val="10000"/>
                  </a:schemeClr>
                </a:solidFill>
              </a:rPr>
              <a:t> </a:t>
            </a:r>
            <a:r>
              <a:rPr lang="en-US" sz="2400" dirty="0"/>
              <a:t>are the processes, tools, events, and actions that are used to bring about </a:t>
            </a:r>
            <a:r>
              <a:rPr lang="en-US" sz="2400" dirty="0" smtClean="0"/>
              <a:t>a program’s intended changes </a:t>
            </a:r>
            <a:r>
              <a:rPr lang="en-US" sz="2400" dirty="0"/>
              <a:t>or results. </a:t>
            </a:r>
            <a:endParaRPr lang="en-US" sz="2400" dirty="0" smtClean="0"/>
          </a:p>
          <a:p>
            <a:r>
              <a:rPr lang="en-US" sz="2400" dirty="0" smtClean="0"/>
              <a:t>Examples:</a:t>
            </a:r>
          </a:p>
          <a:p>
            <a:pPr lvl="1"/>
            <a:r>
              <a:rPr lang="en-US" sz="2000" dirty="0" smtClean="0"/>
              <a:t>Workshops on healthy food options</a:t>
            </a:r>
          </a:p>
          <a:p>
            <a:pPr lvl="1"/>
            <a:r>
              <a:rPr lang="en-US" sz="2000" dirty="0" smtClean="0"/>
              <a:t>Food preparation counseling</a:t>
            </a:r>
          </a:p>
          <a:p>
            <a:pPr lvl="1"/>
            <a:r>
              <a:rPr lang="en-US" sz="2000" dirty="0" smtClean="0"/>
              <a:t>Referrals to food programs and resources</a:t>
            </a:r>
            <a:endParaRPr lang="en-US" sz="2000" dirty="0"/>
          </a:p>
          <a:p>
            <a:pPr marL="0" indent="0">
              <a:buNone/>
            </a:pPr>
            <a:endParaRPr lang="en-US" sz="2400" dirty="0" smtClean="0"/>
          </a:p>
          <a:p>
            <a:pPr marL="0" indent="0">
              <a:buNone/>
            </a:pPr>
            <a:r>
              <a:rPr lang="en-US" sz="1500" dirty="0" smtClean="0"/>
              <a:t>     Source</a:t>
            </a:r>
            <a:r>
              <a:rPr lang="en-US" sz="1500" dirty="0"/>
              <a:t>: W.K. Kellogg Foundation Evaluation Handbook (2004)</a:t>
            </a:r>
          </a:p>
          <a:p>
            <a:endParaRPr lang="en-US" dirty="0"/>
          </a:p>
        </p:txBody>
      </p:sp>
      <p:pic>
        <p:nvPicPr>
          <p:cNvPr id="4" name="Picture 3"/>
          <p:cNvPicPr/>
          <p:nvPr/>
        </p:nvPicPr>
        <p:blipFill>
          <a:blip r:embed="rId3"/>
          <a:stretch>
            <a:fillRect/>
          </a:stretch>
        </p:blipFill>
        <p:spPr>
          <a:xfrm>
            <a:off x="1310005" y="1509167"/>
            <a:ext cx="6523990" cy="600075"/>
          </a:xfrm>
          <a:prstGeom prst="rect">
            <a:avLst/>
          </a:prstGeom>
        </p:spPr>
      </p:pic>
    </p:spTree>
    <p:extLst>
      <p:ext uri="{BB962C8B-B14F-4D97-AF65-F5344CB8AC3E}">
        <p14:creationId xmlns:p14="http://schemas.microsoft.com/office/powerpoint/2010/main" val="27638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components of a logic </a:t>
            </a:r>
            <a:r>
              <a:rPr lang="en-US" dirty="0" smtClean="0"/>
              <a:t>model</a:t>
            </a:r>
            <a:endParaRPr lang="en-US" dirty="0"/>
          </a:p>
        </p:txBody>
      </p:sp>
      <p:sp>
        <p:nvSpPr>
          <p:cNvPr id="3" name="Content Placeholder 2"/>
          <p:cNvSpPr>
            <a:spLocks noGrp="1"/>
          </p:cNvSpPr>
          <p:nvPr>
            <p:ph idx="1"/>
          </p:nvPr>
        </p:nvSpPr>
        <p:spPr>
          <a:xfrm>
            <a:off x="457200" y="1423851"/>
            <a:ext cx="8229600" cy="4909640"/>
          </a:xfrm>
        </p:spPr>
        <p:txBody>
          <a:bodyPr>
            <a:normAutofit/>
          </a:bodyPr>
          <a:lstStyle/>
          <a:p>
            <a:endParaRPr lang="en-US" sz="2400" b="1" dirty="0" smtClean="0">
              <a:solidFill>
                <a:schemeClr val="accent4">
                  <a:lumMod val="90000"/>
                  <a:lumOff val="10000"/>
                </a:schemeClr>
              </a:solidFill>
            </a:endParaRPr>
          </a:p>
          <a:p>
            <a:endParaRPr lang="en-US" sz="2400" b="1" dirty="0">
              <a:solidFill>
                <a:schemeClr val="accent4">
                  <a:lumMod val="90000"/>
                  <a:lumOff val="10000"/>
                </a:schemeClr>
              </a:solidFill>
            </a:endParaRPr>
          </a:p>
          <a:p>
            <a:pPr>
              <a:spcAft>
                <a:spcPts val="1200"/>
              </a:spcAft>
            </a:pPr>
            <a:r>
              <a:rPr lang="en-US" sz="2400" b="1" dirty="0" smtClean="0">
                <a:solidFill>
                  <a:schemeClr val="accent4">
                    <a:lumMod val="90000"/>
                    <a:lumOff val="10000"/>
                  </a:schemeClr>
                </a:solidFill>
              </a:rPr>
              <a:t>Outputs </a:t>
            </a:r>
            <a:r>
              <a:rPr lang="en-US" sz="2400" dirty="0"/>
              <a:t>are the direct products of </a:t>
            </a:r>
            <a:r>
              <a:rPr lang="en-US" sz="2400" dirty="0" smtClean="0"/>
              <a:t>a program’s </a:t>
            </a:r>
            <a:r>
              <a:rPr lang="en-US" sz="2400" dirty="0"/>
              <a:t>activities and may include types, levels and targets of services to be delivered by the </a:t>
            </a:r>
            <a:r>
              <a:rPr lang="en-US" sz="2400" dirty="0" smtClean="0"/>
              <a:t>program.</a:t>
            </a:r>
          </a:p>
          <a:p>
            <a:r>
              <a:rPr lang="en-US" sz="2400" dirty="0" smtClean="0"/>
              <a:t>Examples</a:t>
            </a:r>
            <a:r>
              <a:rPr lang="en-US" sz="2400" dirty="0"/>
              <a:t>:</a:t>
            </a:r>
          </a:p>
          <a:p>
            <a:pPr lvl="1"/>
            <a:r>
              <a:rPr lang="en-US" sz="2000" dirty="0" smtClean="0"/>
              <a:t># individuals attending workshops</a:t>
            </a:r>
            <a:endParaRPr lang="en-US" sz="2000" dirty="0"/>
          </a:p>
          <a:p>
            <a:pPr lvl="1"/>
            <a:r>
              <a:rPr lang="en-US" sz="2000" dirty="0"/>
              <a:t># individuals </a:t>
            </a:r>
            <a:r>
              <a:rPr lang="en-US" sz="2000" dirty="0" smtClean="0"/>
              <a:t>receiving services</a:t>
            </a:r>
            <a:endParaRPr lang="en-US" sz="2000" dirty="0"/>
          </a:p>
          <a:p>
            <a:pPr lvl="1"/>
            <a:r>
              <a:rPr lang="en-US" sz="2000" dirty="0"/>
              <a:t># individuals receiving </a:t>
            </a:r>
            <a:r>
              <a:rPr lang="en-US" sz="2000" dirty="0" smtClean="0"/>
              <a:t>referrals</a:t>
            </a:r>
            <a:endParaRPr lang="en-US" sz="2000" dirty="0"/>
          </a:p>
          <a:p>
            <a:pPr lvl="1"/>
            <a:endParaRPr lang="en-US" sz="2000" dirty="0" smtClean="0"/>
          </a:p>
          <a:p>
            <a:pPr marL="228600" lvl="1" indent="0">
              <a:buNone/>
            </a:pPr>
            <a:r>
              <a:rPr lang="en-US" sz="1600" dirty="0" smtClean="0"/>
              <a:t>Source</a:t>
            </a:r>
            <a:r>
              <a:rPr lang="en-US" sz="1600" dirty="0"/>
              <a:t>: W.K. Kellogg Foundation Evaluation Handbook (2004), Adapted</a:t>
            </a:r>
          </a:p>
          <a:p>
            <a:pPr lvl="1"/>
            <a:endParaRPr lang="en-US" sz="2000" dirty="0"/>
          </a:p>
          <a:p>
            <a:endParaRPr lang="en-US" dirty="0"/>
          </a:p>
        </p:txBody>
      </p:sp>
      <p:pic>
        <p:nvPicPr>
          <p:cNvPr id="4" name="Picture 3"/>
          <p:cNvPicPr/>
          <p:nvPr/>
        </p:nvPicPr>
        <p:blipFill>
          <a:blip r:embed="rId3"/>
          <a:stretch>
            <a:fillRect/>
          </a:stretch>
        </p:blipFill>
        <p:spPr>
          <a:xfrm>
            <a:off x="1319847" y="1468755"/>
            <a:ext cx="6504305" cy="628650"/>
          </a:xfrm>
          <a:prstGeom prst="rect">
            <a:avLst/>
          </a:prstGeom>
        </p:spPr>
      </p:pic>
    </p:spTree>
    <p:extLst>
      <p:ext uri="{BB962C8B-B14F-4D97-AF65-F5344CB8AC3E}">
        <p14:creationId xmlns:p14="http://schemas.microsoft.com/office/powerpoint/2010/main" val="85905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components of a logic </a:t>
            </a:r>
            <a:r>
              <a:rPr lang="en-US" dirty="0" smtClean="0"/>
              <a:t>model</a:t>
            </a:r>
            <a:endParaRPr lang="en-US" dirty="0"/>
          </a:p>
        </p:txBody>
      </p:sp>
      <p:sp>
        <p:nvSpPr>
          <p:cNvPr id="3" name="Content Placeholder 2"/>
          <p:cNvSpPr>
            <a:spLocks noGrp="1"/>
          </p:cNvSpPr>
          <p:nvPr>
            <p:ph idx="1"/>
          </p:nvPr>
        </p:nvSpPr>
        <p:spPr>
          <a:xfrm>
            <a:off x="457199" y="1371600"/>
            <a:ext cx="8331959" cy="4961892"/>
          </a:xfrm>
        </p:spPr>
        <p:txBody>
          <a:bodyPr>
            <a:normAutofit lnSpcReduction="10000"/>
          </a:bodyPr>
          <a:lstStyle/>
          <a:p>
            <a:endParaRPr lang="en-US" sz="2400" b="1" dirty="0" smtClean="0">
              <a:solidFill>
                <a:schemeClr val="accent4">
                  <a:lumMod val="90000"/>
                  <a:lumOff val="10000"/>
                </a:schemeClr>
              </a:solidFill>
            </a:endParaRPr>
          </a:p>
          <a:p>
            <a:endParaRPr lang="en-US" sz="2400" b="1" dirty="0">
              <a:solidFill>
                <a:schemeClr val="accent4">
                  <a:lumMod val="90000"/>
                  <a:lumOff val="10000"/>
                </a:schemeClr>
              </a:solidFill>
            </a:endParaRPr>
          </a:p>
          <a:p>
            <a:pPr>
              <a:spcAft>
                <a:spcPts val="1200"/>
              </a:spcAft>
            </a:pPr>
            <a:r>
              <a:rPr lang="en-US" sz="2400" b="1" dirty="0" smtClean="0">
                <a:solidFill>
                  <a:schemeClr val="accent4">
                    <a:lumMod val="90000"/>
                    <a:lumOff val="10000"/>
                  </a:schemeClr>
                </a:solidFill>
              </a:rPr>
              <a:t>Outcomes </a:t>
            </a:r>
            <a:r>
              <a:rPr lang="en-US" sz="2400" dirty="0"/>
              <a:t>are </a:t>
            </a:r>
            <a:r>
              <a:rPr lang="en-US" sz="2400" dirty="0" smtClean="0"/>
              <a:t>the expected changes in the population served that result from a program’s activities and fall along a continuum, ranging from short to long term results: </a:t>
            </a:r>
          </a:p>
          <a:p>
            <a:pPr lvl="1">
              <a:lnSpc>
                <a:spcPct val="110000"/>
              </a:lnSpc>
            </a:pPr>
            <a:r>
              <a:rPr lang="en-US" sz="2000" dirty="0" smtClean="0"/>
              <a:t>Short-term: changes in knowledge, skills, and/or attitudes </a:t>
            </a:r>
            <a:r>
              <a:rPr lang="en-US" sz="2000" dirty="0" smtClean="0">
                <a:solidFill>
                  <a:schemeClr val="accent6"/>
                </a:solidFill>
              </a:rPr>
              <a:t>(e.g., </a:t>
            </a:r>
            <a:r>
              <a:rPr lang="en-US" sz="2000" dirty="0">
                <a:solidFill>
                  <a:schemeClr val="accent6"/>
                </a:solidFill>
                <a:ea typeface="Calibri"/>
                <a:cs typeface="Times New Roman"/>
              </a:rPr>
              <a:t>↑ knowledge healthy </a:t>
            </a:r>
            <a:r>
              <a:rPr lang="en-US" sz="2000" dirty="0" smtClean="0">
                <a:solidFill>
                  <a:schemeClr val="accent6"/>
                </a:solidFill>
                <a:ea typeface="Calibri"/>
                <a:cs typeface="Times New Roman"/>
              </a:rPr>
              <a:t>choices</a:t>
            </a:r>
            <a:r>
              <a:rPr lang="en-US" sz="2000" dirty="0" smtClean="0">
                <a:solidFill>
                  <a:schemeClr val="accent6"/>
                </a:solidFill>
              </a:rPr>
              <a:t>)</a:t>
            </a:r>
          </a:p>
          <a:p>
            <a:pPr lvl="1">
              <a:lnSpc>
                <a:spcPct val="110000"/>
              </a:lnSpc>
            </a:pPr>
            <a:r>
              <a:rPr lang="en-US" sz="2000" dirty="0" smtClean="0"/>
              <a:t>Medium-term: changes in behavior or </a:t>
            </a:r>
            <a:r>
              <a:rPr lang="en-US" sz="2000" dirty="0"/>
              <a:t>action </a:t>
            </a:r>
            <a:r>
              <a:rPr lang="en-US" sz="2000" dirty="0" smtClean="0"/>
              <a:t>(</a:t>
            </a:r>
            <a:r>
              <a:rPr lang="en-US" sz="2000" dirty="0">
                <a:solidFill>
                  <a:schemeClr val="accent6"/>
                </a:solidFill>
              </a:rPr>
              <a:t>e.g., </a:t>
            </a:r>
            <a:r>
              <a:rPr lang="en-US" sz="2000" dirty="0">
                <a:solidFill>
                  <a:schemeClr val="accent6"/>
                </a:solidFill>
                <a:ea typeface="Calibri"/>
                <a:cs typeface="Times New Roman"/>
              </a:rPr>
              <a:t>↑ </a:t>
            </a:r>
            <a:r>
              <a:rPr lang="en-US" sz="2000" dirty="0" smtClean="0">
                <a:solidFill>
                  <a:schemeClr val="accent6"/>
                </a:solidFill>
                <a:ea typeface="Calibri"/>
                <a:cs typeface="Times New Roman"/>
              </a:rPr>
              <a:t>adoption of healthy food practices</a:t>
            </a:r>
            <a:r>
              <a:rPr lang="en-US" sz="2000" dirty="0" smtClean="0"/>
              <a:t>)</a:t>
            </a:r>
          </a:p>
          <a:p>
            <a:pPr lvl="1">
              <a:lnSpc>
                <a:spcPct val="110000"/>
              </a:lnSpc>
            </a:pPr>
            <a:r>
              <a:rPr lang="en-US" sz="2000" dirty="0" smtClean="0"/>
              <a:t>Long-term: changes in condition or status </a:t>
            </a:r>
            <a:r>
              <a:rPr lang="en-US" sz="2000" dirty="0"/>
              <a:t>in life (e.g., </a:t>
            </a:r>
            <a:r>
              <a:rPr lang="en-US" sz="2000" dirty="0" smtClean="0">
                <a:solidFill>
                  <a:schemeClr val="accent6"/>
                </a:solidFill>
                <a:ea typeface="Calibri"/>
                <a:cs typeface="Times New Roman"/>
              </a:rPr>
              <a:t>↑ food security</a:t>
            </a:r>
            <a:r>
              <a:rPr lang="en-US" sz="2000" dirty="0" smtClean="0"/>
              <a:t>)</a:t>
            </a:r>
          </a:p>
          <a:p>
            <a:pPr marL="228600" lvl="1" indent="0">
              <a:buNone/>
            </a:pPr>
            <a:endParaRPr lang="en-US" sz="1600" dirty="0" smtClean="0"/>
          </a:p>
          <a:p>
            <a:pPr marL="228600" lvl="1" indent="0">
              <a:buNone/>
            </a:pPr>
            <a:r>
              <a:rPr lang="en-US" sz="1600" dirty="0" smtClean="0"/>
              <a:t>Source</a:t>
            </a:r>
            <a:r>
              <a:rPr lang="en-US" sz="1600" dirty="0"/>
              <a:t>: W.K. Kellogg Foundation Evaluation Handbook (2004), Adapted</a:t>
            </a:r>
          </a:p>
          <a:p>
            <a:pPr lvl="1"/>
            <a:endParaRPr lang="en-US" sz="2000" dirty="0"/>
          </a:p>
          <a:p>
            <a:endParaRPr lang="en-US" dirty="0"/>
          </a:p>
        </p:txBody>
      </p:sp>
      <p:pic>
        <p:nvPicPr>
          <p:cNvPr id="4" name="Picture 3"/>
          <p:cNvPicPr/>
          <p:nvPr/>
        </p:nvPicPr>
        <p:blipFill>
          <a:blip r:embed="rId3"/>
          <a:stretch>
            <a:fillRect/>
          </a:stretch>
        </p:blipFill>
        <p:spPr>
          <a:xfrm>
            <a:off x="1320800" y="1452155"/>
            <a:ext cx="6502400" cy="609600"/>
          </a:xfrm>
          <a:prstGeom prst="rect">
            <a:avLst/>
          </a:prstGeom>
        </p:spPr>
      </p:pic>
    </p:spTree>
    <p:extLst>
      <p:ext uri="{BB962C8B-B14F-4D97-AF65-F5344CB8AC3E}">
        <p14:creationId xmlns:p14="http://schemas.microsoft.com/office/powerpoint/2010/main" val="404667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outputs and outcomes</a:t>
            </a:r>
            <a:endParaRPr lang="en-US" dirty="0"/>
          </a:p>
        </p:txBody>
      </p:sp>
      <p:sp>
        <p:nvSpPr>
          <p:cNvPr id="3" name="Content Placeholder 2"/>
          <p:cNvSpPr>
            <a:spLocks noGrp="1"/>
          </p:cNvSpPr>
          <p:nvPr>
            <p:ph idx="1"/>
          </p:nvPr>
        </p:nvSpPr>
        <p:spPr>
          <a:xfrm>
            <a:off x="888274" y="1528354"/>
            <a:ext cx="7576458" cy="4010297"/>
          </a:xfrm>
        </p:spPr>
        <p:txBody>
          <a:bodyPr>
            <a:normAutofit/>
          </a:bodyPr>
          <a:lstStyle/>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90535255"/>
              </p:ext>
            </p:extLst>
          </p:nvPr>
        </p:nvGraphicFramePr>
        <p:xfrm>
          <a:off x="339634" y="1319349"/>
          <a:ext cx="8490857" cy="4284617"/>
        </p:xfrm>
        <a:graphic>
          <a:graphicData uri="http://schemas.openxmlformats.org/drawingml/2006/table">
            <a:tbl>
              <a:tblPr firstRow="1" bandRow="1">
                <a:tableStyleId>{93296810-A885-4BE3-A3E7-6D5BEEA58F35}</a:tableStyleId>
              </a:tblPr>
              <a:tblGrid>
                <a:gridCol w="4252447"/>
                <a:gridCol w="4238410"/>
              </a:tblGrid>
              <a:tr h="431544">
                <a:tc>
                  <a:txBody>
                    <a:bodyPr/>
                    <a:lstStyle/>
                    <a:p>
                      <a:pPr algn="ctr"/>
                      <a:r>
                        <a:rPr lang="en-US" sz="2200" dirty="0" smtClean="0">
                          <a:latin typeface="Arial" panose="020B0604020202020204" pitchFamily="34" charset="0"/>
                          <a:cs typeface="Arial" panose="020B0604020202020204" pitchFamily="34" charset="0"/>
                        </a:rPr>
                        <a:t>Outputs</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Outcomes</a:t>
                      </a:r>
                      <a:endParaRPr lang="en-US" sz="2200" dirty="0">
                        <a:latin typeface="Arial" panose="020B0604020202020204" pitchFamily="34" charset="0"/>
                        <a:cs typeface="Arial" panose="020B0604020202020204" pitchFamily="34" charset="0"/>
                      </a:endParaRPr>
                    </a:p>
                  </a:txBody>
                  <a:tcPr/>
                </a:tc>
              </a:tr>
              <a:tr h="3853073">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solidFill>
                            <a:schemeClr val="tx1"/>
                          </a:solidFill>
                          <a:effectLst/>
                          <a:latin typeface="Arial"/>
                          <a:ea typeface="Calibri"/>
                          <a:cs typeface="Times New Roman"/>
                        </a:rPr>
                        <a:t>Direct products of a program’s activities/services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smtClean="0">
                        <a:solidFill>
                          <a:schemeClr val="tx1"/>
                        </a:solidFill>
                        <a:effectLst/>
                        <a:latin typeface="Arial"/>
                        <a:ea typeface="Calibri"/>
                        <a:cs typeface="Times New Roman"/>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solidFill>
                            <a:schemeClr val="tx1"/>
                          </a:solidFill>
                          <a:effectLst/>
                          <a:latin typeface="Arial"/>
                          <a:ea typeface="Calibri"/>
                          <a:cs typeface="Times New Roman"/>
                        </a:rPr>
                        <a:t>Often expressed numerically or quantified in</a:t>
                      </a:r>
                      <a:r>
                        <a:rPr lang="en-US" sz="2200" baseline="0" dirty="0" smtClean="0">
                          <a:solidFill>
                            <a:schemeClr val="tx1"/>
                          </a:solidFill>
                          <a:effectLst/>
                          <a:latin typeface="Arial"/>
                          <a:ea typeface="Calibri"/>
                          <a:cs typeface="Times New Roman"/>
                        </a:rPr>
                        <a:t> </a:t>
                      </a:r>
                      <a:r>
                        <a:rPr lang="en-US" sz="2200" baseline="0" smtClean="0">
                          <a:solidFill>
                            <a:schemeClr val="tx1"/>
                          </a:solidFill>
                          <a:effectLst/>
                          <a:latin typeface="Arial"/>
                          <a:ea typeface="Calibri"/>
                          <a:cs typeface="Times New Roman"/>
                        </a:rPr>
                        <a:t>some way</a:t>
                      </a:r>
                      <a:endParaRPr lang="en-US" sz="2200" dirty="0" smtClean="0">
                        <a:solidFill>
                          <a:schemeClr val="tx1"/>
                        </a:solidFill>
                        <a:effectLst/>
                        <a:latin typeface="Arial" panose="020B0604020202020204" pitchFamily="34" charset="0"/>
                        <a:ea typeface="Calibri"/>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smtClean="0">
                        <a:solidFill>
                          <a:schemeClr val="tx1"/>
                        </a:solidFill>
                        <a:effectLst/>
                        <a:latin typeface="Arial" panose="020B0604020202020204" pitchFamily="34" charset="0"/>
                        <a:ea typeface="Calibri"/>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smtClean="0">
                        <a:solidFill>
                          <a:schemeClr val="tx1"/>
                        </a:solidFill>
                        <a:effectLst/>
                        <a:latin typeface="Arial" panose="020B0604020202020204" pitchFamily="34" charset="0"/>
                        <a:ea typeface="Calibri"/>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solidFill>
                            <a:schemeClr val="tx1"/>
                          </a:solidFill>
                          <a:effectLst/>
                          <a:latin typeface="Arial" panose="020B0604020202020204" pitchFamily="34" charset="0"/>
                          <a:ea typeface="Calibri"/>
                          <a:cs typeface="Arial" panose="020B0604020202020204" pitchFamily="34" charset="0"/>
                        </a:rPr>
                        <a:t>Examples: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dirty="0" smtClean="0">
                          <a:solidFill>
                            <a:schemeClr val="tx1"/>
                          </a:solidFill>
                          <a:effectLst/>
                          <a:latin typeface="Arial" panose="020B0604020202020204" pitchFamily="34" charset="0"/>
                          <a:ea typeface="Calibri"/>
                          <a:cs typeface="Arial" panose="020B0604020202020204" pitchFamily="34" charset="0"/>
                        </a:rPr>
                        <a:t>    # attending workshops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dirty="0" smtClean="0">
                          <a:solidFill>
                            <a:schemeClr val="tx1"/>
                          </a:solidFill>
                          <a:effectLst/>
                          <a:latin typeface="Arial" panose="020B0604020202020204" pitchFamily="34" charset="0"/>
                          <a:ea typeface="Calibri"/>
                          <a:cs typeface="Arial" panose="020B0604020202020204" pitchFamily="34" charset="0"/>
                        </a:rPr>
                        <a:t>    # receiving services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dirty="0" smtClean="0">
                          <a:solidFill>
                            <a:schemeClr val="tx1"/>
                          </a:solidFill>
                          <a:effectLst/>
                          <a:latin typeface="Arial" panose="020B0604020202020204" pitchFamily="34" charset="0"/>
                          <a:ea typeface="Calibri"/>
                          <a:cs typeface="Arial" panose="020B0604020202020204" pitchFamily="34" charset="0"/>
                        </a:rPr>
                        <a:t>    #</a:t>
                      </a:r>
                      <a:r>
                        <a:rPr lang="en-US" sz="2200" baseline="0" dirty="0" smtClean="0">
                          <a:solidFill>
                            <a:schemeClr val="tx1"/>
                          </a:solidFill>
                          <a:effectLst/>
                          <a:latin typeface="Arial" panose="020B0604020202020204" pitchFamily="34" charset="0"/>
                          <a:ea typeface="Calibri"/>
                          <a:cs typeface="Arial" panose="020B0604020202020204" pitchFamily="34" charset="0"/>
                        </a:rPr>
                        <a:t> receiving referrals</a:t>
                      </a:r>
                      <a:endParaRPr lang="en-US" sz="2200" dirty="0">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2200" kern="1200" dirty="0" smtClean="0">
                          <a:effectLst/>
                          <a:latin typeface="Arial" panose="020B0604020202020204" pitchFamily="34" charset="0"/>
                          <a:cs typeface="Arial" panose="020B0604020202020204" pitchFamily="34" charset="0"/>
                        </a:rPr>
                        <a:t>Changes resulting</a:t>
                      </a:r>
                      <a:r>
                        <a:rPr lang="en-US" sz="2200" kern="1200" baseline="0" dirty="0" smtClean="0">
                          <a:effectLst/>
                          <a:latin typeface="Arial" panose="020B0604020202020204" pitchFamily="34" charset="0"/>
                          <a:cs typeface="Arial" panose="020B0604020202020204" pitchFamily="34" charset="0"/>
                        </a:rPr>
                        <a:t> from a program’s activities/services</a:t>
                      </a:r>
                    </a:p>
                    <a:p>
                      <a:pPr marL="285750" lvl="0" indent="-285750">
                        <a:buFont typeface="Arial" panose="020B0604020202020204" pitchFamily="34" charset="0"/>
                        <a:buChar char="•"/>
                      </a:pPr>
                      <a:endParaRPr lang="en-US" sz="2200" kern="1200" baseline="0" dirty="0" smtClean="0">
                        <a:effectLst/>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kern="1200" baseline="0" dirty="0" smtClean="0">
                          <a:effectLst/>
                          <a:latin typeface="Arial" panose="020B0604020202020204" pitchFamily="34" charset="0"/>
                          <a:cs typeface="Arial" panose="020B0604020202020204" pitchFamily="34" charset="0"/>
                        </a:rPr>
                        <a:t>Quantify changes in knowledge, attitude, behavior, or condition</a:t>
                      </a:r>
                    </a:p>
                    <a:p>
                      <a:pPr marL="0" lvl="0" indent="0">
                        <a:buFont typeface="Arial" panose="020B0604020202020204" pitchFamily="34" charset="0"/>
                        <a:buNone/>
                      </a:pPr>
                      <a:endParaRPr lang="en-US" sz="2200" kern="1200" baseline="0" dirty="0" smtClean="0">
                        <a:effectLst/>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kern="1200" baseline="0" dirty="0" smtClean="0">
                          <a:effectLst/>
                          <a:latin typeface="Arial" panose="020B0604020202020204" pitchFamily="34" charset="0"/>
                          <a:cs typeface="Arial" panose="020B0604020202020204" pitchFamily="34" charset="0"/>
                        </a:rPr>
                        <a:t>Examples:</a:t>
                      </a:r>
                    </a:p>
                    <a:p>
                      <a:pPr marL="0" lvl="0" indent="0">
                        <a:buFont typeface="Arial" panose="020B0604020202020204" pitchFamily="34" charset="0"/>
                        <a:buNone/>
                      </a:pPr>
                      <a:r>
                        <a:rPr lang="en-US" sz="2400" dirty="0" smtClean="0">
                          <a:solidFill>
                            <a:schemeClr val="tx1"/>
                          </a:solidFill>
                          <a:effectLst/>
                          <a:latin typeface="Arial"/>
                          <a:ea typeface="Calibri"/>
                          <a:cs typeface="Times New Roman"/>
                        </a:rPr>
                        <a:t>   ↑ </a:t>
                      </a:r>
                      <a:r>
                        <a:rPr lang="en-US" sz="2200" dirty="0" smtClean="0">
                          <a:solidFill>
                            <a:schemeClr val="tx1"/>
                          </a:solidFill>
                          <a:effectLst/>
                          <a:latin typeface="Arial"/>
                          <a:ea typeface="Calibri"/>
                          <a:cs typeface="Times New Roman"/>
                        </a:rPr>
                        <a:t>knowledge healthy</a:t>
                      </a:r>
                      <a:r>
                        <a:rPr lang="en-US" sz="2200" baseline="0" dirty="0" smtClean="0">
                          <a:solidFill>
                            <a:schemeClr val="tx1"/>
                          </a:solidFill>
                          <a:effectLst/>
                          <a:latin typeface="Arial"/>
                          <a:ea typeface="Calibri"/>
                          <a:cs typeface="Times New Roman"/>
                        </a:rPr>
                        <a:t> choices</a:t>
                      </a:r>
                    </a:p>
                    <a:p>
                      <a:pPr marL="0" lvl="0" indent="0">
                        <a:buFont typeface="Arial" panose="020B0604020202020204" pitchFamily="34" charset="0"/>
                        <a:buNone/>
                      </a:pPr>
                      <a:r>
                        <a:rPr lang="en-US" sz="2200" dirty="0" smtClean="0">
                          <a:solidFill>
                            <a:schemeClr val="tx1"/>
                          </a:solidFill>
                          <a:effectLst/>
                          <a:latin typeface="Arial"/>
                          <a:ea typeface="Calibri"/>
                          <a:cs typeface="Times New Roman"/>
                        </a:rPr>
                        <a:t>   ↑ adoption healthy</a:t>
                      </a:r>
                      <a:r>
                        <a:rPr lang="en-US" sz="2200" baseline="0" dirty="0" smtClean="0">
                          <a:solidFill>
                            <a:schemeClr val="tx1"/>
                          </a:solidFill>
                          <a:effectLst/>
                          <a:latin typeface="Arial"/>
                          <a:ea typeface="Calibri"/>
                          <a:cs typeface="Times New Roman"/>
                        </a:rPr>
                        <a:t> practices</a:t>
                      </a:r>
                    </a:p>
                    <a:p>
                      <a:pPr marL="0" lvl="0" indent="0">
                        <a:buFont typeface="Arial" panose="020B0604020202020204" pitchFamily="34" charset="0"/>
                        <a:buNone/>
                      </a:pPr>
                      <a:r>
                        <a:rPr lang="en-US" sz="2200" dirty="0" smtClean="0">
                          <a:solidFill>
                            <a:schemeClr val="tx1"/>
                          </a:solidFill>
                          <a:effectLst/>
                          <a:latin typeface="Arial"/>
                          <a:ea typeface="Calibri"/>
                          <a:cs typeface="Times New Roman"/>
                        </a:rPr>
                        <a:t>   ↑ food</a:t>
                      </a:r>
                      <a:r>
                        <a:rPr lang="en-US" sz="2200" baseline="0" dirty="0" smtClean="0">
                          <a:solidFill>
                            <a:schemeClr val="tx1"/>
                          </a:solidFill>
                          <a:effectLst/>
                          <a:latin typeface="Arial"/>
                          <a:ea typeface="Calibri"/>
                          <a:cs typeface="Times New Roman"/>
                        </a:rPr>
                        <a:t> security</a:t>
                      </a:r>
                      <a:r>
                        <a:rPr lang="en-US" sz="2200" dirty="0" smtClean="0">
                          <a:solidFill>
                            <a:schemeClr val="tx1"/>
                          </a:solidFill>
                          <a:effectLst/>
                          <a:latin typeface="Arial"/>
                          <a:ea typeface="Calibri"/>
                          <a:cs typeface="Times New Roman"/>
                        </a:rPr>
                        <a:t> </a:t>
                      </a:r>
                      <a:endParaRPr lang="en-US" sz="2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4499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 a logic model </a:t>
            </a:r>
          </a:p>
        </p:txBody>
      </p:sp>
      <p:sp>
        <p:nvSpPr>
          <p:cNvPr id="3" name="Content Placeholder 2"/>
          <p:cNvSpPr>
            <a:spLocks noGrp="1"/>
          </p:cNvSpPr>
          <p:nvPr>
            <p:ph idx="1"/>
          </p:nvPr>
        </p:nvSpPr>
        <p:spPr/>
        <p:txBody>
          <a:bodyPr/>
          <a:lstStyle/>
          <a:p>
            <a:pPr marL="0" indent="0">
              <a:buNone/>
            </a:pPr>
            <a:endParaRPr lang="en-US" sz="2400" dirty="0" smtClean="0"/>
          </a:p>
          <a:p>
            <a:r>
              <a:rPr lang="en-US" sz="2400" dirty="0" smtClean="0"/>
              <a:t>Read from left to right</a:t>
            </a:r>
          </a:p>
          <a:p>
            <a:r>
              <a:rPr lang="en-US" sz="2400" dirty="0" smtClean="0"/>
              <a:t>Two “sides” to a logic model - a process side and an outcomes side</a:t>
            </a:r>
          </a:p>
          <a:p>
            <a:pPr marL="0" indent="0">
              <a:buNone/>
            </a:pPr>
            <a:endParaRPr lang="en-US" sz="2400" dirty="0" smtClean="0"/>
          </a:p>
          <a:p>
            <a:pPr marL="0" indent="0">
              <a:buNone/>
            </a:pPr>
            <a:endParaRPr lang="en-US" dirty="0"/>
          </a:p>
        </p:txBody>
      </p:sp>
      <p:pic>
        <p:nvPicPr>
          <p:cNvPr id="5" name="Picture 4"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814" y="3043647"/>
            <a:ext cx="7082155" cy="1521323"/>
          </a:xfrm>
          <a:prstGeom prst="rect">
            <a:avLst/>
          </a:prstGeom>
          <a:noFill/>
          <a:ln>
            <a:noFill/>
          </a:ln>
        </p:spPr>
      </p:pic>
    </p:spTree>
    <p:extLst>
      <p:ext uri="{BB962C8B-B14F-4D97-AF65-F5344CB8AC3E}">
        <p14:creationId xmlns:p14="http://schemas.microsoft.com/office/powerpoint/2010/main" val="381416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t>
            </a:r>
            <a:r>
              <a:rPr lang="en-US" dirty="0" smtClean="0"/>
              <a:t>create a </a:t>
            </a:r>
            <a:r>
              <a:rPr lang="en-US" dirty="0"/>
              <a:t>logic model</a:t>
            </a:r>
          </a:p>
        </p:txBody>
      </p:sp>
      <p:sp>
        <p:nvSpPr>
          <p:cNvPr id="3" name="Content Placeholder 2"/>
          <p:cNvSpPr>
            <a:spLocks noGrp="1"/>
          </p:cNvSpPr>
          <p:nvPr>
            <p:ph idx="1"/>
          </p:nvPr>
        </p:nvSpPr>
        <p:spPr>
          <a:xfrm>
            <a:off x="457200" y="1319350"/>
            <a:ext cx="8229600" cy="3513907"/>
          </a:xfrm>
        </p:spPr>
        <p:txBody>
          <a:bodyPr/>
          <a:lstStyle/>
          <a:p>
            <a:pPr marL="0" indent="0">
              <a:buNone/>
            </a:pPr>
            <a:endParaRPr lang="en-US" sz="2400" dirty="0" smtClean="0"/>
          </a:p>
          <a:p>
            <a:r>
              <a:rPr lang="en-US" sz="2400" dirty="0" smtClean="0"/>
              <a:t>Two </a:t>
            </a:r>
            <a:r>
              <a:rPr lang="en-US" sz="2400" dirty="0"/>
              <a:t>main approaches </a:t>
            </a:r>
            <a:r>
              <a:rPr lang="en-US" sz="2400" dirty="0" smtClean="0"/>
              <a:t>are used to </a:t>
            </a:r>
            <a:r>
              <a:rPr lang="en-US" sz="2400" dirty="0"/>
              <a:t>create a logic </a:t>
            </a:r>
            <a:r>
              <a:rPr lang="en-US" sz="2400" dirty="0" smtClean="0"/>
              <a:t>model:</a:t>
            </a:r>
            <a:endParaRPr lang="en-US" sz="2400" dirty="0"/>
          </a:p>
          <a:p>
            <a:pPr lvl="1"/>
            <a:r>
              <a:rPr lang="en-US" sz="2000" dirty="0" smtClean="0"/>
              <a:t>Reverse logic (right to left) – asks “but how” questions</a:t>
            </a:r>
          </a:p>
          <a:p>
            <a:pPr lvl="1"/>
            <a:r>
              <a:rPr lang="en-US" sz="2000" dirty="0"/>
              <a:t>Forward </a:t>
            </a:r>
            <a:r>
              <a:rPr lang="en-US" sz="2000" dirty="0" smtClean="0"/>
              <a:t>logic (left to right) </a:t>
            </a:r>
            <a:r>
              <a:rPr lang="en-US" sz="2000" dirty="0"/>
              <a:t>– uses “if…then” statements</a:t>
            </a:r>
          </a:p>
          <a:p>
            <a:endParaRPr lang="en-US" sz="2400" dirty="0"/>
          </a:p>
        </p:txBody>
      </p:sp>
      <p:pic>
        <p:nvPicPr>
          <p:cNvPr id="4" name="Picture 3"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813" y="3438924"/>
            <a:ext cx="7082155" cy="1521323"/>
          </a:xfrm>
          <a:prstGeom prst="rect">
            <a:avLst/>
          </a:prstGeom>
          <a:noFill/>
          <a:ln>
            <a:noFill/>
          </a:ln>
        </p:spPr>
      </p:pic>
    </p:spTree>
    <p:extLst>
      <p:ext uri="{BB962C8B-B14F-4D97-AF65-F5344CB8AC3E}">
        <p14:creationId xmlns:p14="http://schemas.microsoft.com/office/powerpoint/2010/main" val="307422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create a logic model using forward logic</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Forward logic uses </a:t>
            </a:r>
            <a:r>
              <a:rPr lang="en-US" sz="2400" b="1" dirty="0" smtClean="0">
                <a:solidFill>
                  <a:schemeClr val="accent4">
                    <a:lumMod val="90000"/>
                    <a:lumOff val="10000"/>
                  </a:schemeClr>
                </a:solidFill>
              </a:rPr>
              <a:t>“if-then” </a:t>
            </a:r>
            <a:r>
              <a:rPr lang="en-US" sz="2400" dirty="0" smtClean="0"/>
              <a:t>statements. </a:t>
            </a:r>
            <a:endParaRPr lang="en-US" sz="2400" dirty="0"/>
          </a:p>
        </p:txBody>
      </p:sp>
      <p:sp>
        <p:nvSpPr>
          <p:cNvPr id="5" name="Rectangle 4"/>
          <p:cNvSpPr/>
          <p:nvPr/>
        </p:nvSpPr>
        <p:spPr>
          <a:xfrm>
            <a:off x="487082" y="5511598"/>
            <a:ext cx="8453718" cy="338554"/>
          </a:xfrm>
          <a:prstGeom prst="rect">
            <a:avLst/>
          </a:prstGeom>
        </p:spPr>
        <p:txBody>
          <a:bodyPr wrap="square">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Source: W.K. Kellogg </a:t>
            </a:r>
            <a:r>
              <a:rPr lang="en-US" sz="1600" dirty="0" smtClean="0">
                <a:solidFill>
                  <a:schemeClr val="tx1">
                    <a:lumMod val="65000"/>
                    <a:lumOff val="35000"/>
                  </a:schemeClr>
                </a:solidFill>
                <a:latin typeface="Arial" panose="020B0604020202020204" pitchFamily="34" charset="0"/>
                <a:cs typeface="Arial" panose="020B0604020202020204" pitchFamily="34" charset="0"/>
              </a:rPr>
              <a:t>Foundation Evaluation </a:t>
            </a:r>
            <a:r>
              <a:rPr lang="en-US" sz="1600" dirty="0">
                <a:solidFill>
                  <a:schemeClr val="tx1">
                    <a:lumMod val="65000"/>
                    <a:lumOff val="35000"/>
                  </a:schemeClr>
                </a:solidFill>
                <a:latin typeface="Arial" panose="020B0604020202020204" pitchFamily="34" charset="0"/>
                <a:cs typeface="Arial" panose="020B0604020202020204" pitchFamily="34" charset="0"/>
              </a:rPr>
              <a:t>Handbook (2004), Adapted</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r="841"/>
          <a:stretch/>
        </p:blipFill>
        <p:spPr bwMode="auto">
          <a:xfrm>
            <a:off x="600891" y="1881050"/>
            <a:ext cx="7485018" cy="32257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650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create a logic model using reverse logic</a:t>
            </a:r>
          </a:p>
        </p:txBody>
      </p:sp>
      <p:sp>
        <p:nvSpPr>
          <p:cNvPr id="3" name="Content Placeholder 2"/>
          <p:cNvSpPr>
            <a:spLocks noGrp="1"/>
          </p:cNvSpPr>
          <p:nvPr>
            <p:ph idx="1"/>
          </p:nvPr>
        </p:nvSpPr>
        <p:spPr>
          <a:xfrm>
            <a:off x="457199" y="1262064"/>
            <a:ext cx="8382130" cy="5071428"/>
          </a:xfrm>
        </p:spPr>
        <p:txBody>
          <a:bodyPr/>
          <a:lstStyle/>
          <a:p>
            <a:pPr lvl="0"/>
            <a:r>
              <a:rPr lang="en-US" sz="2000" dirty="0">
                <a:solidFill>
                  <a:schemeClr val="tx1"/>
                </a:solidFill>
                <a:ea typeface="Calibri"/>
                <a:cs typeface="Times New Roman"/>
              </a:rPr>
              <a:t>What is the desired long-term outcome</a:t>
            </a:r>
            <a:r>
              <a:rPr lang="en-US" sz="2000" dirty="0" smtClean="0">
                <a:solidFill>
                  <a:schemeClr val="tx1"/>
                </a:solidFill>
                <a:ea typeface="Calibri"/>
                <a:cs typeface="Times New Roman"/>
              </a:rPr>
              <a:t>?</a:t>
            </a:r>
          </a:p>
          <a:p>
            <a:pPr lvl="1"/>
            <a:r>
              <a:rPr lang="en-US" sz="2000" dirty="0">
                <a:latin typeface="Arial" panose="020B0604020202020204" pitchFamily="34" charset="0"/>
                <a:cs typeface="Arial" panose="020B0604020202020204" pitchFamily="34" charset="0"/>
              </a:rPr>
              <a:t>Increase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healthy </a:t>
            </a:r>
            <a:r>
              <a:rPr lang="en-US" sz="2000" dirty="0" smtClean="0">
                <a:latin typeface="Arial" panose="020B0604020202020204" pitchFamily="34" charset="0"/>
                <a:cs typeface="Arial" panose="020B0604020202020204" pitchFamily="34" charset="0"/>
              </a:rPr>
              <a:t>families. </a:t>
            </a:r>
            <a:r>
              <a:rPr lang="en-US" sz="2000" b="1" i="1" dirty="0" smtClean="0">
                <a:latin typeface="Arial" panose="020B0604020202020204" pitchFamily="34" charset="0"/>
                <a:cs typeface="Arial" panose="020B0604020202020204" pitchFamily="34" charset="0"/>
              </a:rPr>
              <a:t>But</a:t>
            </a:r>
            <a:r>
              <a:rPr lang="en-US" sz="2000" i="1" dirty="0" smtClean="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h</a:t>
            </a:r>
            <a:r>
              <a:rPr lang="en-US" sz="2000" b="1" i="1" dirty="0" smtClean="0">
                <a:latin typeface="Arial" panose="020B0604020202020204" pitchFamily="34" charset="0"/>
                <a:cs typeface="Arial" panose="020B0604020202020204" pitchFamily="34" charset="0"/>
              </a:rPr>
              <a:t>ow</a:t>
            </a:r>
            <a:r>
              <a:rPr lang="en-US" sz="2000" b="1" i="1" dirty="0">
                <a:latin typeface="Arial" panose="020B0604020202020204" pitchFamily="34" charset="0"/>
                <a:cs typeface="Arial" panose="020B0604020202020204" pitchFamily="34" charset="0"/>
              </a:rPr>
              <a:t>?</a:t>
            </a:r>
          </a:p>
          <a:p>
            <a:pPr lvl="0"/>
            <a:r>
              <a:rPr lang="en-US" sz="2000" dirty="0" smtClean="0">
                <a:solidFill>
                  <a:schemeClr val="tx1"/>
                </a:solidFill>
                <a:ea typeface="Calibri"/>
                <a:cs typeface="Times New Roman"/>
              </a:rPr>
              <a:t>What </a:t>
            </a:r>
            <a:r>
              <a:rPr lang="en-US" sz="2000" dirty="0">
                <a:solidFill>
                  <a:schemeClr val="tx1"/>
                </a:solidFill>
                <a:ea typeface="Calibri"/>
                <a:cs typeface="Times New Roman"/>
              </a:rPr>
              <a:t>is the desired intermediate outcome</a:t>
            </a:r>
            <a:r>
              <a:rPr lang="en-US" sz="2000" dirty="0" smtClean="0">
                <a:solidFill>
                  <a:schemeClr val="tx1"/>
                </a:solidFill>
                <a:ea typeface="Calibri"/>
                <a:cs typeface="Times New Roman"/>
              </a:rPr>
              <a:t>?</a:t>
            </a:r>
          </a:p>
          <a:p>
            <a:pPr lvl="1"/>
            <a:r>
              <a:rPr lang="en-US" sz="2000" dirty="0">
                <a:latin typeface="Arial" panose="020B0604020202020204" pitchFamily="34" charset="0"/>
                <a:cs typeface="Arial" panose="020B0604020202020204" pitchFamily="34" charset="0"/>
              </a:rPr>
              <a:t>Increase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families </a:t>
            </a:r>
            <a:r>
              <a:rPr lang="en-US" sz="2000" dirty="0" smtClean="0">
                <a:latin typeface="Arial" panose="020B0604020202020204" pitchFamily="34" charset="0"/>
                <a:cs typeface="Arial" panose="020B0604020202020204" pitchFamily="34" charset="0"/>
              </a:rPr>
              <a:t>using </a:t>
            </a:r>
            <a:r>
              <a:rPr lang="en-US" sz="2000" dirty="0">
                <a:latin typeface="Arial" panose="020B0604020202020204" pitchFamily="34" charset="0"/>
                <a:cs typeface="Arial" panose="020B0604020202020204" pitchFamily="34" charset="0"/>
              </a:rPr>
              <a:t>healthy food </a:t>
            </a:r>
            <a:r>
              <a:rPr lang="en-US" sz="2000" dirty="0" smtClean="0">
                <a:latin typeface="Arial" panose="020B0604020202020204" pitchFamily="34" charset="0"/>
                <a:cs typeface="Arial" panose="020B0604020202020204" pitchFamily="34" charset="0"/>
              </a:rPr>
              <a:t>practices. </a:t>
            </a:r>
            <a:r>
              <a:rPr lang="en-US" sz="2000" b="1" i="1" dirty="0" smtClean="0">
                <a:latin typeface="Arial" panose="020B0604020202020204" pitchFamily="34" charset="0"/>
                <a:cs typeface="Arial" panose="020B0604020202020204" pitchFamily="34" charset="0"/>
              </a:rPr>
              <a:t>But how</a:t>
            </a:r>
            <a:r>
              <a:rPr lang="en-US" sz="2000" b="1" i="1" dirty="0">
                <a:latin typeface="Arial" panose="020B0604020202020204" pitchFamily="34" charset="0"/>
                <a:cs typeface="Arial" panose="020B0604020202020204" pitchFamily="34" charset="0"/>
              </a:rPr>
              <a:t>?</a:t>
            </a:r>
            <a:endParaRPr lang="en-US" sz="2000" dirty="0" smtClean="0">
              <a:solidFill>
                <a:schemeClr val="tx1"/>
              </a:solidFill>
              <a:ea typeface="Calibri"/>
              <a:cs typeface="Times New Roman"/>
            </a:endParaRPr>
          </a:p>
          <a:p>
            <a:pPr lvl="0"/>
            <a:r>
              <a:rPr lang="en-US" sz="2000" dirty="0">
                <a:solidFill>
                  <a:schemeClr val="tx1"/>
                </a:solidFill>
                <a:latin typeface="Arial" panose="020B0604020202020204" pitchFamily="34" charset="0"/>
                <a:ea typeface="Calibri"/>
                <a:cs typeface="Arial" panose="020B0604020202020204" pitchFamily="34" charset="0"/>
              </a:rPr>
              <a:t>What is the desired short-term outcome</a:t>
            </a:r>
            <a:r>
              <a:rPr lang="en-US" sz="2000" dirty="0" smtClean="0">
                <a:solidFill>
                  <a:schemeClr val="tx1"/>
                </a:solidFill>
                <a:latin typeface="Arial" panose="020B0604020202020204" pitchFamily="34" charset="0"/>
                <a:ea typeface="Calibri"/>
                <a:cs typeface="Arial" panose="020B0604020202020204" pitchFamily="34" charset="0"/>
              </a:rPr>
              <a:t>?</a:t>
            </a:r>
          </a:p>
          <a:p>
            <a:pPr lvl="1"/>
            <a:r>
              <a:rPr lang="en-US" sz="2000" dirty="0">
                <a:latin typeface="Arial" panose="020B0604020202020204" pitchFamily="34" charset="0"/>
                <a:cs typeface="Arial" panose="020B0604020202020204" pitchFamily="34" charset="0"/>
              </a:rPr>
              <a:t>Individuals gain knowledge of healthy food </a:t>
            </a:r>
            <a:r>
              <a:rPr lang="en-US" sz="2000" dirty="0" smtClean="0">
                <a:latin typeface="Arial" panose="020B0604020202020204" pitchFamily="34" charset="0"/>
                <a:cs typeface="Arial" panose="020B0604020202020204" pitchFamily="34" charset="0"/>
              </a:rPr>
              <a:t>choices.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h</a:t>
            </a:r>
            <a:r>
              <a:rPr lang="en-US" sz="2000" b="1" i="1" dirty="0" smtClean="0">
                <a:latin typeface="Arial" panose="020B0604020202020204" pitchFamily="34" charset="0"/>
                <a:cs typeface="Arial" panose="020B0604020202020204" pitchFamily="34" charset="0"/>
              </a:rPr>
              <a:t>ow</a:t>
            </a:r>
            <a:r>
              <a:rPr lang="en-US" sz="2000" b="1" i="1" dirty="0">
                <a:latin typeface="Arial" panose="020B0604020202020204" pitchFamily="34" charset="0"/>
                <a:cs typeface="Arial" panose="020B0604020202020204" pitchFamily="34" charset="0"/>
              </a:rPr>
              <a:t>?</a:t>
            </a:r>
            <a:endParaRPr lang="en-US" sz="2000" dirty="0" smtClean="0">
              <a:solidFill>
                <a:schemeClr val="tx1"/>
              </a:solidFill>
              <a:latin typeface="Arial" panose="020B0604020202020204" pitchFamily="34" charset="0"/>
              <a:ea typeface="Calibri"/>
              <a:cs typeface="Arial" panose="020B0604020202020204" pitchFamily="34" charset="0"/>
            </a:endParaRPr>
          </a:p>
          <a:p>
            <a:pPr lvl="0"/>
            <a:r>
              <a:rPr lang="en-US" sz="2000" dirty="0">
                <a:solidFill>
                  <a:schemeClr val="tx1"/>
                </a:solidFill>
                <a:latin typeface="Arial" panose="020B0604020202020204" pitchFamily="34" charset="0"/>
                <a:ea typeface="Calibri"/>
                <a:cs typeface="Arial" panose="020B0604020202020204" pitchFamily="34" charset="0"/>
              </a:rPr>
              <a:t>What </a:t>
            </a:r>
            <a:r>
              <a:rPr lang="en-US" sz="2000" dirty="0" smtClean="0">
                <a:solidFill>
                  <a:schemeClr val="tx1"/>
                </a:solidFill>
                <a:latin typeface="Arial" panose="020B0604020202020204" pitchFamily="34" charset="0"/>
                <a:ea typeface="Calibri"/>
                <a:cs typeface="Arial" panose="020B0604020202020204" pitchFamily="34" charset="0"/>
              </a:rPr>
              <a:t>outputs are needed to achieve the outcomes?</a:t>
            </a:r>
            <a:endParaRPr lang="en-US" sz="2000" dirty="0">
              <a:solidFill>
                <a:schemeClr val="tx1"/>
              </a:solidFill>
              <a:latin typeface="Arial" panose="020B0604020202020204" pitchFamily="34" charset="0"/>
              <a:ea typeface="Calibri"/>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200 families complete an educational workshop.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how</a:t>
            </a:r>
            <a:r>
              <a:rPr lang="en-US" sz="2000" b="1" i="1" dirty="0">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ea typeface="Calibri"/>
              <a:cs typeface="Arial" panose="020B0604020202020204" pitchFamily="34" charset="0"/>
            </a:endParaRPr>
          </a:p>
          <a:p>
            <a:pPr lvl="0"/>
            <a:r>
              <a:rPr lang="en-US" sz="2000" dirty="0">
                <a:solidFill>
                  <a:schemeClr val="tx1"/>
                </a:solidFill>
                <a:latin typeface="Arial" panose="020B0604020202020204" pitchFamily="34" charset="0"/>
                <a:ea typeface="Calibri"/>
                <a:cs typeface="Arial" panose="020B0604020202020204" pitchFamily="34" charset="0"/>
              </a:rPr>
              <a:t>What </a:t>
            </a:r>
            <a:r>
              <a:rPr lang="en-US" sz="2000" dirty="0" smtClean="0">
                <a:solidFill>
                  <a:schemeClr val="tx1"/>
                </a:solidFill>
                <a:latin typeface="Arial" panose="020B0604020202020204" pitchFamily="34" charset="0"/>
                <a:ea typeface="Calibri"/>
                <a:cs typeface="Arial" panose="020B0604020202020204" pitchFamily="34" charset="0"/>
              </a:rPr>
              <a:t>activities are needed to achieve the outcomes?</a:t>
            </a:r>
            <a:endParaRPr lang="en-US" sz="2000" dirty="0">
              <a:solidFill>
                <a:schemeClr val="tx1"/>
              </a:solidFill>
              <a:latin typeface="Arial" panose="020B0604020202020204" pitchFamily="34" charset="0"/>
              <a:ea typeface="Calibri"/>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Conduct four educational workshops per month. </a:t>
            </a:r>
            <a:r>
              <a:rPr lang="en-US" sz="2000" b="1" i="1" dirty="0">
                <a:latin typeface="Arial" panose="020B0604020202020204" pitchFamily="34" charset="0"/>
                <a:cs typeface="Arial" panose="020B0604020202020204" pitchFamily="34" charset="0"/>
              </a:rPr>
              <a:t>But</a:t>
            </a:r>
            <a:r>
              <a:rPr lang="en-US" sz="2000" i="1" dirty="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how</a:t>
            </a:r>
            <a:r>
              <a:rPr lang="en-US" sz="2000" b="1" i="1" dirty="0">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ea typeface="Calibri"/>
              <a:cs typeface="Arial" panose="020B0604020202020204" pitchFamily="34" charset="0"/>
            </a:endParaRPr>
          </a:p>
          <a:p>
            <a:pPr lvl="0"/>
            <a:r>
              <a:rPr lang="en-US" sz="2000" dirty="0">
                <a:solidFill>
                  <a:schemeClr val="tx1"/>
                </a:solidFill>
                <a:latin typeface="Arial" panose="020B0604020202020204" pitchFamily="34" charset="0"/>
                <a:ea typeface="Calibri"/>
                <a:cs typeface="Arial" panose="020B0604020202020204" pitchFamily="34" charset="0"/>
              </a:rPr>
              <a:t>What </a:t>
            </a:r>
            <a:r>
              <a:rPr lang="en-US" sz="2000" dirty="0" smtClean="0">
                <a:solidFill>
                  <a:schemeClr val="tx1"/>
                </a:solidFill>
                <a:latin typeface="Arial" panose="020B0604020202020204" pitchFamily="34" charset="0"/>
                <a:ea typeface="Calibri"/>
                <a:cs typeface="Arial" panose="020B0604020202020204" pitchFamily="34" charset="0"/>
              </a:rPr>
              <a:t>inputs are needed to achieve the outcomes?</a:t>
            </a:r>
            <a:endParaRPr lang="en-US" sz="2000" dirty="0">
              <a:solidFill>
                <a:schemeClr val="tx1"/>
              </a:solidFill>
              <a:latin typeface="Arial" panose="020B0604020202020204" pitchFamily="34" charset="0"/>
              <a:ea typeface="Calibri"/>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Funding, program staff, </a:t>
            </a:r>
            <a:r>
              <a:rPr lang="en-US" sz="2000" dirty="0">
                <a:latin typeface="Arial" panose="020B0604020202020204" pitchFamily="34" charset="0"/>
                <a:cs typeface="Arial" panose="020B0604020202020204" pitchFamily="34" charset="0"/>
              </a:rPr>
              <a:t>AmeriCorps members, </a:t>
            </a:r>
            <a:r>
              <a:rPr lang="en-US" sz="2000" dirty="0" smtClean="0">
                <a:latin typeface="Arial" panose="020B0604020202020204" pitchFamily="34" charset="0"/>
                <a:cs typeface="Arial" panose="020B0604020202020204" pitchFamily="34" charset="0"/>
              </a:rPr>
              <a:t>volunteers, research.</a:t>
            </a:r>
            <a:endParaRPr lang="en-US" dirty="0">
              <a:solidFill>
                <a:schemeClr val="tx1"/>
              </a:solidFill>
              <a:ea typeface="Calibri"/>
              <a:cs typeface="Times New Roman"/>
            </a:endParaRPr>
          </a:p>
          <a:p>
            <a:pPr lvl="1"/>
            <a:endParaRPr lang="en-US" dirty="0">
              <a:solidFill>
                <a:schemeClr val="tx1"/>
              </a:solidFill>
              <a:ea typeface="Calibri"/>
              <a:cs typeface="Times New Roman"/>
            </a:endParaRPr>
          </a:p>
          <a:p>
            <a:pPr lvl="1"/>
            <a:endParaRPr lang="en-US" dirty="0" smtClean="0">
              <a:solidFill>
                <a:schemeClr val="tx1"/>
              </a:solidFill>
              <a:ea typeface="Calibri"/>
              <a:cs typeface="Times New Roman"/>
            </a:endParaRPr>
          </a:p>
          <a:p>
            <a:pPr marL="228600" lvl="1" indent="0">
              <a:buNone/>
            </a:pPr>
            <a:endParaRPr lang="en-US" b="1" i="1" dirty="0">
              <a:latin typeface="Arial" panose="020B0604020202020204" pitchFamily="34" charset="0"/>
              <a:cs typeface="Arial" panose="020B0604020202020204" pitchFamily="34" charset="0"/>
            </a:endParaRPr>
          </a:p>
          <a:p>
            <a:pPr lvl="1"/>
            <a:endParaRPr lang="en-US" dirty="0"/>
          </a:p>
        </p:txBody>
      </p:sp>
      <p:sp>
        <p:nvSpPr>
          <p:cNvPr id="4" name="Curved Left Arrow 3"/>
          <p:cNvSpPr/>
          <p:nvPr/>
        </p:nvSpPr>
        <p:spPr>
          <a:xfrm>
            <a:off x="5792275" y="1780536"/>
            <a:ext cx="731520" cy="623836"/>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5" name="Curved Left Arrow 4"/>
          <p:cNvSpPr/>
          <p:nvPr/>
        </p:nvSpPr>
        <p:spPr>
          <a:xfrm>
            <a:off x="8139132" y="2540558"/>
            <a:ext cx="731520" cy="606404"/>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6" name="Curved Left Arrow 5"/>
          <p:cNvSpPr/>
          <p:nvPr/>
        </p:nvSpPr>
        <p:spPr>
          <a:xfrm>
            <a:off x="8180076" y="3318772"/>
            <a:ext cx="731520" cy="600085"/>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7" name="Curved Left Arrow 6"/>
          <p:cNvSpPr/>
          <p:nvPr/>
        </p:nvSpPr>
        <p:spPr>
          <a:xfrm>
            <a:off x="8107809" y="4112616"/>
            <a:ext cx="731520" cy="600085"/>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
        <p:nvSpPr>
          <p:cNvPr id="8" name="Curved Left Arrow 7"/>
          <p:cNvSpPr/>
          <p:nvPr/>
        </p:nvSpPr>
        <p:spPr>
          <a:xfrm>
            <a:off x="7762460" y="4879165"/>
            <a:ext cx="731520" cy="600085"/>
          </a:xfrm>
          <a:prstGeom prst="curvedLef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endParaRPr>
          </a:p>
        </p:txBody>
      </p:sp>
    </p:spTree>
    <p:extLst>
      <p:ext uri="{BB962C8B-B14F-4D97-AF65-F5344CB8AC3E}">
        <p14:creationId xmlns:p14="http://schemas.microsoft.com/office/powerpoint/2010/main" val="404063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exercise: Develop a logic model for a wildlife conservation program</a:t>
            </a:r>
            <a:endParaRPr lang="en-US" dirty="0"/>
          </a:p>
        </p:txBody>
      </p:sp>
      <p:sp>
        <p:nvSpPr>
          <p:cNvPr id="3" name="Content Placeholder 2"/>
          <p:cNvSpPr>
            <a:spLocks noGrp="1"/>
          </p:cNvSpPr>
          <p:nvPr>
            <p:ph idx="1"/>
          </p:nvPr>
        </p:nvSpPr>
        <p:spPr>
          <a:xfrm flipH="1">
            <a:off x="522513" y="1262063"/>
            <a:ext cx="8373288" cy="3282641"/>
          </a:xfrm>
        </p:spPr>
        <p:txBody>
          <a:bodyPr>
            <a:normAutofit/>
          </a:bodyPr>
          <a:lstStyle/>
          <a:p>
            <a:pPr marL="0" indent="0">
              <a:buNone/>
            </a:pPr>
            <a:r>
              <a:rPr lang="en-US" sz="2400" dirty="0"/>
              <a:t>Exercise </a:t>
            </a:r>
            <a:r>
              <a:rPr lang="en-US" sz="2400" dirty="0" smtClean="0"/>
              <a:t>#1</a:t>
            </a:r>
          </a:p>
          <a:p>
            <a:pPr marL="0" indent="0">
              <a:buNone/>
            </a:pPr>
            <a:endParaRPr lang="en-US" sz="2400" dirty="0"/>
          </a:p>
          <a:p>
            <a:pPr marL="0" indent="0">
              <a:buNone/>
            </a:pPr>
            <a:r>
              <a:rPr lang="en-US" sz="2400" dirty="0" smtClean="0"/>
              <a:t>A wildlife conservation program is designed to create healthy, productive, and sustainable ecosystems for the benefit of wildlife in areas of need.</a:t>
            </a:r>
          </a:p>
          <a:p>
            <a:pPr marL="0" indent="0">
              <a:buNone/>
            </a:pPr>
            <a:endParaRPr lang="en-US" sz="2400" b="1" dirty="0" smtClean="0"/>
          </a:p>
          <a:p>
            <a:pPr marL="0" indent="0">
              <a:buNone/>
            </a:pPr>
            <a:r>
              <a:rPr lang="en-US" sz="2400" b="1" dirty="0" smtClean="0"/>
              <a:t>What might this program’s logic model look like?</a:t>
            </a:r>
            <a:endParaRPr lang="en-US" sz="4200" b="1" dirty="0" smtClean="0"/>
          </a:p>
          <a:p>
            <a:pPr marL="0" indent="0">
              <a:buNone/>
            </a:pPr>
            <a:endParaRPr lang="en-US" sz="42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777405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logic model for wildlife conservation program</a:t>
            </a:r>
            <a:endParaRPr lang="en-US" dirty="0"/>
          </a:p>
        </p:txBody>
      </p:sp>
      <p:sp>
        <p:nvSpPr>
          <p:cNvPr id="3" name="Content Placeholder 2"/>
          <p:cNvSpPr>
            <a:spLocks noGrp="1"/>
          </p:cNvSpPr>
          <p:nvPr>
            <p:ph idx="1"/>
          </p:nvPr>
        </p:nvSpPr>
        <p:spPr>
          <a:xfrm flipH="1">
            <a:off x="770709" y="1262064"/>
            <a:ext cx="2393405" cy="462233"/>
          </a:xfrm>
        </p:spPr>
        <p:txBody>
          <a:bodyPr>
            <a:normAutofit/>
          </a:bodyPr>
          <a:lstStyle/>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72634999"/>
              </p:ext>
            </p:extLst>
          </p:nvPr>
        </p:nvGraphicFramePr>
        <p:xfrm>
          <a:off x="182882" y="1267096"/>
          <a:ext cx="8765177" cy="3887219"/>
        </p:xfrm>
        <a:graphic>
          <a:graphicData uri="http://schemas.openxmlformats.org/drawingml/2006/table">
            <a:tbl>
              <a:tblPr firstRow="1" firstCol="1" bandRow="1"/>
              <a:tblGrid>
                <a:gridCol w="1018901"/>
                <a:gridCol w="1293223"/>
                <a:gridCol w="1332411"/>
                <a:gridCol w="1619794"/>
                <a:gridCol w="1815738"/>
                <a:gridCol w="1685110"/>
              </a:tblGrid>
              <a:tr h="281574">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15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22">
                <a:tc>
                  <a:txBody>
                    <a:bodyPr/>
                    <a:lstStyle/>
                    <a:p>
                      <a:pPr marL="0" marR="0" algn="ctr">
                        <a:lnSpc>
                          <a:spcPct val="115000"/>
                        </a:lnSpc>
                        <a:spcBef>
                          <a:spcPts val="0"/>
                        </a:spcBef>
                        <a:spcAft>
                          <a:spcPts val="0"/>
                        </a:spcAft>
                      </a:pPr>
                      <a:r>
                        <a:rPr lang="en-US" sz="1000" dirty="0">
                          <a:solidFill>
                            <a:srgbClr val="595959"/>
                          </a:solidFill>
                          <a:effectLst/>
                          <a:latin typeface="Arial"/>
                          <a:ea typeface="Calibri"/>
                          <a:cs typeface="Times New Roman"/>
                        </a:rPr>
                        <a:t>What we </a:t>
                      </a:r>
                      <a:r>
                        <a:rPr lang="en-US" sz="1000" dirty="0" smtClean="0">
                          <a:solidFill>
                            <a:srgbClr val="595959"/>
                          </a:solidFill>
                          <a:effectLst/>
                          <a:latin typeface="Arial"/>
                          <a:ea typeface="Calibri"/>
                          <a:cs typeface="Times New Roman"/>
                        </a:rPr>
                        <a:t>invest</a:t>
                      </a:r>
                      <a:endParaRPr lang="en-US" sz="10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595959"/>
                          </a:solidFill>
                          <a:effectLst/>
                          <a:latin typeface="Arial"/>
                          <a:ea typeface="Calibri"/>
                          <a:cs typeface="Times New Roman"/>
                        </a:rPr>
                        <a:t>What we do</a:t>
                      </a:r>
                      <a:endParaRPr lang="en-US" sz="10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595959"/>
                          </a:solidFill>
                          <a:effectLst/>
                          <a:latin typeface="Arial"/>
                          <a:ea typeface="Calibri"/>
                          <a:cs typeface="Times New Roman"/>
                        </a:rPr>
                        <a:t>Direct products from program activities</a:t>
                      </a:r>
                      <a:endParaRPr lang="en-US" sz="10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595959"/>
                          </a:solidFill>
                          <a:effectLst/>
                          <a:latin typeface="Arial"/>
                          <a:ea typeface="Calibri"/>
                          <a:cs typeface="Times New Roman"/>
                        </a:rPr>
                        <a:t>Changes in knowledge, skills, attitudes, opinions</a:t>
                      </a:r>
                      <a:endParaRPr lang="en-US" sz="10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595959"/>
                          </a:solidFill>
                          <a:effectLst/>
                          <a:latin typeface="Arial"/>
                          <a:ea typeface="Calibri"/>
                          <a:cs typeface="Times New Roman"/>
                        </a:rPr>
                        <a:t>Changes in behavior </a:t>
                      </a:r>
                      <a:r>
                        <a:rPr lang="en-US" sz="1000" dirty="0" smtClean="0">
                          <a:solidFill>
                            <a:srgbClr val="595959"/>
                          </a:solidFill>
                          <a:effectLst/>
                          <a:latin typeface="Arial"/>
                          <a:ea typeface="Calibri"/>
                          <a:cs typeface="Times New Roman"/>
                        </a:rPr>
                        <a:t>or action </a:t>
                      </a:r>
                      <a:r>
                        <a:rPr lang="en-US" sz="1000" dirty="0">
                          <a:solidFill>
                            <a:srgbClr val="595959"/>
                          </a:solidFill>
                          <a:effectLst/>
                          <a:latin typeface="Arial"/>
                          <a:ea typeface="Calibri"/>
                          <a:cs typeface="Times New Roman"/>
                        </a:rPr>
                        <a:t>that result from participants’ new knowledge</a:t>
                      </a:r>
                      <a:endParaRPr lang="en-US" sz="10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595959"/>
                          </a:solidFill>
                          <a:effectLst/>
                          <a:latin typeface="Arial"/>
                          <a:ea typeface="Calibri"/>
                          <a:cs typeface="Times New Roman"/>
                        </a:rPr>
                        <a:t>Meaningful changes, often in their condition or status in life</a:t>
                      </a:r>
                      <a:endParaRPr lang="en-US" sz="10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1749">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6618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54628"/>
            <a:ext cx="8229600" cy="4678863"/>
          </a:xfrm>
        </p:spPr>
        <p:txBody>
          <a:bodyPr>
            <a:normAutofit/>
          </a:bodyPr>
          <a:lstStyle/>
          <a:p>
            <a:pPr marL="0" indent="0">
              <a:spcBef>
                <a:spcPts val="1200"/>
              </a:spcBef>
              <a:spcAft>
                <a:spcPts val="1200"/>
              </a:spcAft>
              <a:buNone/>
            </a:pPr>
            <a:r>
              <a:rPr lang="en-US" sz="2400" dirty="0" smtClean="0"/>
              <a:t>By the end of this presentation, you will be able to:</a:t>
            </a:r>
          </a:p>
          <a:p>
            <a:pPr>
              <a:spcBef>
                <a:spcPts val="1200"/>
              </a:spcBef>
              <a:spcAft>
                <a:spcPts val="1200"/>
              </a:spcAft>
            </a:pPr>
            <a:r>
              <a:rPr lang="en-US" sz="2400" dirty="0" smtClean="0"/>
              <a:t>Describe what a logic model is, and how it can be useful to your daily program operations</a:t>
            </a:r>
          </a:p>
          <a:p>
            <a:pPr>
              <a:spcBef>
                <a:spcPts val="1200"/>
              </a:spcBef>
              <a:spcAft>
                <a:spcPts val="1200"/>
              </a:spcAft>
            </a:pPr>
            <a:r>
              <a:rPr lang="en-US" sz="2400" dirty="0" smtClean="0"/>
              <a:t>Identify the key components of a logic model</a:t>
            </a:r>
          </a:p>
          <a:p>
            <a:pPr>
              <a:spcBef>
                <a:spcPts val="1200"/>
              </a:spcBef>
              <a:spcAft>
                <a:spcPts val="1200"/>
              </a:spcAft>
            </a:pPr>
            <a:r>
              <a:rPr lang="en-US" sz="2400" dirty="0" smtClean="0"/>
              <a:t>Develop a logic model for your program</a:t>
            </a:r>
          </a:p>
          <a:p>
            <a:pPr>
              <a:spcBef>
                <a:spcPts val="1200"/>
              </a:spcBef>
              <a:spcAft>
                <a:spcPts val="1200"/>
              </a:spcAft>
            </a:pPr>
            <a:r>
              <a:rPr lang="en-US" sz="2400" dirty="0" smtClean="0"/>
              <a:t>Use a logic model for evaluation planning</a:t>
            </a:r>
            <a:endParaRPr lang="en-US" sz="2000" dirty="0" smtClean="0"/>
          </a:p>
        </p:txBody>
      </p:sp>
    </p:spTree>
    <p:extLst>
      <p:ext uri="{BB962C8B-B14F-4D97-AF65-F5344CB8AC3E}">
        <p14:creationId xmlns:p14="http://schemas.microsoft.com/office/powerpoint/2010/main" val="15841371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logic model for wildlife conservation program </a:t>
            </a:r>
            <a:endParaRPr lang="en-US" dirty="0"/>
          </a:p>
        </p:txBody>
      </p:sp>
      <p:sp>
        <p:nvSpPr>
          <p:cNvPr id="3" name="Content Placeholder 2"/>
          <p:cNvSpPr>
            <a:spLocks noGrp="1"/>
          </p:cNvSpPr>
          <p:nvPr>
            <p:ph idx="1"/>
          </p:nvPr>
        </p:nvSpPr>
        <p:spPr>
          <a:xfrm flipH="1">
            <a:off x="770709" y="1262064"/>
            <a:ext cx="2393405" cy="462233"/>
          </a:xfrm>
        </p:spPr>
        <p:txBody>
          <a:bodyPr>
            <a:normAutofit/>
          </a:bodyPr>
          <a:lstStyle/>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894625782"/>
              </p:ext>
            </p:extLst>
          </p:nvPr>
        </p:nvGraphicFramePr>
        <p:xfrm>
          <a:off x="182882" y="1267096"/>
          <a:ext cx="8765177" cy="4658374"/>
        </p:xfrm>
        <a:graphic>
          <a:graphicData uri="http://schemas.openxmlformats.org/drawingml/2006/table">
            <a:tbl>
              <a:tblPr firstRow="1" firstCol="1" bandRow="1"/>
              <a:tblGrid>
                <a:gridCol w="1018901"/>
                <a:gridCol w="1293223"/>
                <a:gridCol w="1332411"/>
                <a:gridCol w="1619794"/>
                <a:gridCol w="1815738"/>
                <a:gridCol w="1685110"/>
              </a:tblGrid>
              <a:tr h="102781">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27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42">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a:t>
                      </a:r>
                      <a:r>
                        <a:rPr lang="en-US" sz="1050" dirty="0" smtClean="0">
                          <a:solidFill>
                            <a:srgbClr val="595959"/>
                          </a:solidFill>
                          <a:effectLst/>
                          <a:latin typeface="Arial"/>
                          <a:ea typeface="Calibri"/>
                          <a:cs typeface="Times New Roman"/>
                        </a:rPr>
                        <a:t>invest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do</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Direct products from program activities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knowledge, skills, attitudes, opinions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behavior </a:t>
                      </a:r>
                      <a:r>
                        <a:rPr lang="en-US" sz="1050" dirty="0" smtClean="0">
                          <a:solidFill>
                            <a:srgbClr val="595959"/>
                          </a:solidFill>
                          <a:effectLst/>
                          <a:latin typeface="Arial"/>
                          <a:ea typeface="Calibri"/>
                          <a:cs typeface="Times New Roman"/>
                        </a:rPr>
                        <a:t>or action </a:t>
                      </a:r>
                      <a:r>
                        <a:rPr lang="en-US" sz="1050" dirty="0">
                          <a:solidFill>
                            <a:srgbClr val="595959"/>
                          </a:solidFill>
                          <a:effectLst/>
                          <a:latin typeface="Arial"/>
                          <a:ea typeface="Calibri"/>
                          <a:cs typeface="Times New Roman"/>
                        </a:rPr>
                        <a:t>that result from participants’ new knowledge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Meaningful changes, often in their condition or status in life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390">
                <a:tc>
                  <a:txBody>
                    <a:bodyPr/>
                    <a:lstStyle/>
                    <a:p>
                      <a:pPr marL="0" marR="0">
                        <a:lnSpc>
                          <a:spcPct val="115000"/>
                        </a:lnSpc>
                        <a:spcBef>
                          <a:spcPts val="0"/>
                        </a:spcBef>
                        <a:spcAft>
                          <a:spcPts val="0"/>
                        </a:spcAft>
                      </a:pPr>
                      <a:r>
                        <a:rPr lang="en-US" sz="1300" dirty="0">
                          <a:solidFill>
                            <a:srgbClr val="595959"/>
                          </a:solidFill>
                          <a:effectLst/>
                          <a:latin typeface="Arial"/>
                          <a:ea typeface="Calibri"/>
                          <a:cs typeface="Times New Roman"/>
                        </a:rPr>
                        <a:t>Funding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Staff</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200 AmeriCorps members</a:t>
                      </a:r>
                    </a:p>
                    <a:p>
                      <a:pPr marL="0" marR="0">
                        <a:lnSpc>
                          <a:spcPct val="115000"/>
                        </a:lnSpc>
                        <a:spcBef>
                          <a:spcPts val="0"/>
                        </a:spcBef>
                        <a:spcAft>
                          <a:spcPts val="0"/>
                        </a:spcAft>
                      </a:pP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200</a:t>
                      </a:r>
                      <a:r>
                        <a:rPr lang="en-US" sz="1300" baseline="0" dirty="0" smtClean="0">
                          <a:solidFill>
                            <a:srgbClr val="595959"/>
                          </a:solidFill>
                          <a:effectLst/>
                          <a:latin typeface="Arial"/>
                          <a:ea typeface="Calibri"/>
                          <a:cs typeface="Times New Roman"/>
                        </a:rPr>
                        <a:t> non-AmeriCorps volunteers</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Member Training</a:t>
                      </a:r>
                    </a:p>
                    <a:p>
                      <a:pPr marL="0" marR="0">
                        <a:lnSpc>
                          <a:spcPct val="115000"/>
                        </a:lnSpc>
                        <a:spcBef>
                          <a:spcPts val="0"/>
                        </a:spcBef>
                        <a:spcAft>
                          <a:spcPts val="0"/>
                        </a:spcAft>
                      </a:pP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Research</a:t>
                      </a: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Make trails accessible for people with </a:t>
                      </a:r>
                      <a:r>
                        <a:rPr lang="en-US" sz="1300" dirty="0" smtClean="0">
                          <a:solidFill>
                            <a:srgbClr val="595959"/>
                          </a:solidFill>
                          <a:effectLst/>
                          <a:latin typeface="Arial"/>
                          <a:ea typeface="Calibri"/>
                          <a:cs typeface="Times New Roman"/>
                        </a:rPr>
                        <a:t>physical </a:t>
                      </a:r>
                      <a:r>
                        <a:rPr lang="en-US" sz="1300" dirty="0" smtClean="0">
                          <a:solidFill>
                            <a:srgbClr val="595959"/>
                          </a:solidFill>
                          <a:effectLst/>
                          <a:latin typeface="Arial"/>
                          <a:ea typeface="Calibri"/>
                          <a:cs typeface="Times New Roman"/>
                        </a:rPr>
                        <a:t>disabilities</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Conduct habitat development</a:t>
                      </a:r>
                      <a:r>
                        <a:rPr lang="en-US" sz="1300" baseline="0" dirty="0" smtClean="0">
                          <a:solidFill>
                            <a:srgbClr val="595959"/>
                          </a:solidFill>
                          <a:effectLst/>
                          <a:latin typeface="Arial"/>
                          <a:ea typeface="Calibri"/>
                          <a:cs typeface="Times New Roman"/>
                        </a:rPr>
                        <a:t> projects</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Conduct invasive species removal</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Installed ramps and hand rails on X</a:t>
                      </a:r>
                      <a:r>
                        <a:rPr lang="en-US" sz="1300" baseline="0" dirty="0" smtClean="0">
                          <a:solidFill>
                            <a:srgbClr val="595959"/>
                          </a:solidFill>
                          <a:effectLst/>
                          <a:latin typeface="Arial"/>
                          <a:ea typeface="Calibri"/>
                          <a:cs typeface="Times New Roman"/>
                        </a:rPr>
                        <a:t> miles of trail.</a:t>
                      </a: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Planted</a:t>
                      </a:r>
                      <a:r>
                        <a:rPr lang="en-US" sz="1300" baseline="0" dirty="0" smtClean="0">
                          <a:solidFill>
                            <a:srgbClr val="595959"/>
                          </a:solidFill>
                          <a:effectLst/>
                          <a:latin typeface="Arial"/>
                          <a:ea typeface="Calibri"/>
                          <a:cs typeface="Times New Roman"/>
                        </a:rPr>
                        <a:t> native trees and other native species on X sites.</a:t>
                      </a:r>
                    </a:p>
                    <a:p>
                      <a:pPr marL="0" marR="0">
                        <a:lnSpc>
                          <a:spcPct val="115000"/>
                        </a:lnSpc>
                        <a:spcBef>
                          <a:spcPts val="0"/>
                        </a:spcBef>
                        <a:spcAft>
                          <a:spcPts val="0"/>
                        </a:spcAft>
                      </a:pPr>
                      <a:endParaRPr lang="en-US" sz="1300" dirty="0" smtClean="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Removed invasive plant</a:t>
                      </a:r>
                      <a:r>
                        <a:rPr lang="en-US" sz="1300" baseline="0" dirty="0" smtClean="0">
                          <a:solidFill>
                            <a:srgbClr val="595959"/>
                          </a:solidFill>
                          <a:effectLst/>
                          <a:latin typeface="Arial"/>
                          <a:ea typeface="Calibri"/>
                          <a:cs typeface="Times New Roman"/>
                        </a:rPr>
                        <a:t> species on X sites</a:t>
                      </a:r>
                      <a:endParaRPr lang="en-US" sz="1300" dirty="0" smtClean="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Increase in trail access by individuals</a:t>
                      </a:r>
                      <a:r>
                        <a:rPr lang="en-US" sz="1300" baseline="0" dirty="0" smtClean="0">
                          <a:solidFill>
                            <a:srgbClr val="595959"/>
                          </a:solidFill>
                          <a:effectLst/>
                          <a:latin typeface="Arial"/>
                          <a:ea typeface="Calibri"/>
                          <a:cs typeface="Times New Roman"/>
                        </a:rPr>
                        <a:t> with physical disabilities</a:t>
                      </a:r>
                    </a:p>
                    <a:p>
                      <a:pPr marL="0" marR="0">
                        <a:lnSpc>
                          <a:spcPct val="115000"/>
                        </a:lnSpc>
                        <a:spcBef>
                          <a:spcPts val="0"/>
                        </a:spcBef>
                        <a:spcAft>
                          <a:spcPts val="0"/>
                        </a:spcAft>
                      </a:pPr>
                      <a:endParaRPr lang="en-US" sz="1300" baseline="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Increase in food and clean water supply for native wildlife</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Increase</a:t>
                      </a:r>
                      <a:r>
                        <a:rPr lang="en-US" sz="1300" baseline="0" dirty="0" smtClean="0">
                          <a:solidFill>
                            <a:srgbClr val="595959"/>
                          </a:solidFill>
                          <a:effectLst/>
                          <a:latin typeface="Arial"/>
                          <a:ea typeface="Calibri"/>
                          <a:cs typeface="Times New Roman"/>
                        </a:rPr>
                        <a:t> in available shelter for native wildlife</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Increase in trail use and enjoyment of public lands by people</a:t>
                      </a:r>
                      <a:r>
                        <a:rPr lang="en-US" sz="1300" baseline="0" dirty="0" smtClean="0">
                          <a:solidFill>
                            <a:srgbClr val="595959"/>
                          </a:solidFill>
                          <a:effectLst/>
                          <a:latin typeface="Arial"/>
                          <a:ea typeface="Calibri"/>
                          <a:cs typeface="Times New Roman"/>
                        </a:rPr>
                        <a:t> with physical disabilities</a:t>
                      </a:r>
                    </a:p>
                    <a:p>
                      <a:pPr marL="0" marR="0">
                        <a:lnSpc>
                          <a:spcPct val="115000"/>
                        </a:lnSpc>
                        <a:spcBef>
                          <a:spcPts val="0"/>
                        </a:spcBef>
                        <a:spcAft>
                          <a:spcPts val="0"/>
                        </a:spcAft>
                      </a:pPr>
                      <a:endParaRPr lang="en-US" sz="1300" baseline="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Increase</a:t>
                      </a:r>
                      <a:r>
                        <a:rPr lang="en-US" sz="1300" baseline="0" dirty="0" smtClean="0">
                          <a:solidFill>
                            <a:srgbClr val="595959"/>
                          </a:solidFill>
                          <a:effectLst/>
                          <a:latin typeface="Arial"/>
                          <a:ea typeface="Calibri"/>
                          <a:cs typeface="Times New Roman"/>
                        </a:rPr>
                        <a:t> in native wildlife population</a:t>
                      </a:r>
                      <a:r>
                        <a:rPr lang="en-US" sz="1300" baseline="0" dirty="0">
                          <a:solidFill>
                            <a:srgbClr val="595959"/>
                          </a:solidFill>
                          <a:effectLst/>
                          <a:latin typeface="Arial"/>
                          <a:ea typeface="Calibri"/>
                          <a:cs typeface="Times New Roman"/>
                        </a:rPr>
                        <a:t> </a:t>
                      </a:r>
                      <a:r>
                        <a:rPr lang="en-US" sz="1300" baseline="0" dirty="0" smtClean="0">
                          <a:solidFill>
                            <a:srgbClr val="595959"/>
                          </a:solidFill>
                          <a:effectLst/>
                          <a:latin typeface="Arial"/>
                          <a:ea typeface="Calibri"/>
                          <a:cs typeface="Times New Roman"/>
                        </a:rPr>
                        <a:t>sizes</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Increase</a:t>
                      </a:r>
                      <a:r>
                        <a:rPr lang="en-US" sz="1300" baseline="0" dirty="0" smtClean="0">
                          <a:solidFill>
                            <a:srgbClr val="595959"/>
                          </a:solidFill>
                          <a:effectLst/>
                          <a:latin typeface="Arial"/>
                          <a:ea typeface="Calibri"/>
                          <a:cs typeface="Times New Roman"/>
                        </a:rPr>
                        <a:t> in biodiversity</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smtClean="0">
                          <a:solidFill>
                            <a:srgbClr val="595959"/>
                          </a:solidFill>
                          <a:effectLst/>
                          <a:latin typeface="Arial"/>
                          <a:ea typeface="Calibri"/>
                          <a:cs typeface="Times New Roman"/>
                        </a:rPr>
                        <a:t>Enhancement</a:t>
                      </a:r>
                      <a:r>
                        <a:rPr lang="en-US" sz="1300" baseline="0" smtClean="0">
                          <a:solidFill>
                            <a:srgbClr val="595959"/>
                          </a:solidFill>
                          <a:effectLst/>
                          <a:latin typeface="Arial"/>
                          <a:ea typeface="Calibri"/>
                          <a:cs typeface="Times New Roman"/>
                        </a:rPr>
                        <a:t> </a:t>
                      </a:r>
                      <a:r>
                        <a:rPr lang="en-US" sz="1300" baseline="0" smtClean="0">
                          <a:solidFill>
                            <a:srgbClr val="595959"/>
                          </a:solidFill>
                          <a:effectLst/>
                          <a:latin typeface="Arial"/>
                          <a:ea typeface="Calibri"/>
                          <a:cs typeface="Times New Roman"/>
                        </a:rPr>
                        <a:t>and </a:t>
                      </a:r>
                      <a:r>
                        <a:rPr lang="en-US" sz="1300" baseline="0" dirty="0" smtClean="0">
                          <a:solidFill>
                            <a:srgbClr val="595959"/>
                          </a:solidFill>
                          <a:effectLst/>
                          <a:latin typeface="Arial"/>
                          <a:ea typeface="Calibri"/>
                          <a:cs typeface="Times New Roman"/>
                        </a:rPr>
                        <a:t>c</a:t>
                      </a:r>
                      <a:r>
                        <a:rPr lang="en-US" sz="1300" dirty="0" smtClean="0">
                          <a:solidFill>
                            <a:srgbClr val="595959"/>
                          </a:solidFill>
                          <a:effectLst/>
                          <a:latin typeface="Arial"/>
                          <a:ea typeface="Calibri"/>
                          <a:cs typeface="Times New Roman"/>
                        </a:rPr>
                        <a:t>onservation of healthy,</a:t>
                      </a:r>
                      <a:r>
                        <a:rPr lang="en-US" sz="1300" baseline="0" dirty="0" smtClean="0">
                          <a:solidFill>
                            <a:srgbClr val="595959"/>
                          </a:solidFill>
                          <a:effectLst/>
                          <a:latin typeface="Arial"/>
                          <a:ea typeface="Calibri"/>
                          <a:cs typeface="Times New Roman"/>
                        </a:rPr>
                        <a:t> productive, sustainable ecosystems for the benefit of wildlife</a:t>
                      </a: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276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 logic model</a:t>
            </a:r>
            <a:endParaRPr lang="en-US" dirty="0"/>
          </a:p>
        </p:txBody>
      </p:sp>
      <p:sp>
        <p:nvSpPr>
          <p:cNvPr id="3" name="Content Placeholder 2"/>
          <p:cNvSpPr>
            <a:spLocks noGrp="1"/>
          </p:cNvSpPr>
          <p:nvPr>
            <p:ph idx="1"/>
          </p:nvPr>
        </p:nvSpPr>
        <p:spPr>
          <a:xfrm>
            <a:off x="457200" y="1335314"/>
            <a:ext cx="8229600" cy="4998177"/>
          </a:xfrm>
        </p:spPr>
        <p:txBody>
          <a:bodyPr/>
          <a:lstStyle/>
          <a:p>
            <a:pPr marL="0" indent="0">
              <a:buNone/>
            </a:pPr>
            <a:r>
              <a:rPr lang="en-US" dirty="0"/>
              <a:t>Exercise </a:t>
            </a:r>
            <a:r>
              <a:rPr lang="en-US" dirty="0" smtClean="0"/>
              <a:t>#</a:t>
            </a:r>
            <a:r>
              <a:rPr lang="en-US" dirty="0"/>
              <a:t>2</a:t>
            </a:r>
          </a:p>
          <a:p>
            <a:pPr>
              <a:spcAft>
                <a:spcPts val="1200"/>
              </a:spcAft>
            </a:pPr>
            <a:r>
              <a:rPr lang="en-US" sz="2400" dirty="0" smtClean="0"/>
              <a:t>In each column of the </a:t>
            </a:r>
            <a:r>
              <a:rPr lang="en-US" sz="2400" dirty="0"/>
              <a:t>logic model </a:t>
            </a:r>
            <a:r>
              <a:rPr lang="en-US" sz="2400" dirty="0" smtClean="0"/>
              <a:t>template, identify the following key components for </a:t>
            </a:r>
            <a:r>
              <a:rPr lang="en-US" sz="2400" dirty="0"/>
              <a:t>your </a:t>
            </a:r>
            <a:r>
              <a:rPr lang="en-US" sz="2400" dirty="0" smtClean="0"/>
              <a:t>program:</a:t>
            </a:r>
          </a:p>
          <a:p>
            <a:pPr lvl="1">
              <a:spcAft>
                <a:spcPts val="1200"/>
              </a:spcAft>
            </a:pPr>
            <a:r>
              <a:rPr lang="en-US" sz="2000" dirty="0" smtClean="0"/>
              <a:t>Inputs</a:t>
            </a:r>
          </a:p>
          <a:p>
            <a:pPr lvl="1">
              <a:spcAft>
                <a:spcPts val="1200"/>
              </a:spcAft>
            </a:pPr>
            <a:r>
              <a:rPr lang="en-US" sz="2000" dirty="0" smtClean="0"/>
              <a:t>Activities</a:t>
            </a:r>
          </a:p>
          <a:p>
            <a:pPr lvl="1">
              <a:spcAft>
                <a:spcPts val="1200"/>
              </a:spcAft>
            </a:pPr>
            <a:r>
              <a:rPr lang="en-US" sz="2000" dirty="0" smtClean="0"/>
              <a:t>Outputs </a:t>
            </a:r>
          </a:p>
          <a:p>
            <a:pPr lvl="1">
              <a:spcAft>
                <a:spcPts val="1200"/>
              </a:spcAft>
            </a:pPr>
            <a:r>
              <a:rPr lang="en-US" sz="2000" dirty="0" smtClean="0"/>
              <a:t>Outcomes (short-, medium- and long-term)</a:t>
            </a:r>
          </a:p>
        </p:txBody>
      </p:sp>
    </p:spTree>
    <p:extLst>
      <p:ext uri="{BB962C8B-B14F-4D97-AF65-F5344CB8AC3E}">
        <p14:creationId xmlns:p14="http://schemas.microsoft.com/office/powerpoint/2010/main" val="2947803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to consider as you create a logic model</a:t>
            </a:r>
            <a:endParaRPr lang="en-US" dirty="0"/>
          </a:p>
        </p:txBody>
      </p:sp>
      <p:sp>
        <p:nvSpPr>
          <p:cNvPr id="3" name="Content Placeholder 2"/>
          <p:cNvSpPr>
            <a:spLocks noGrp="1"/>
          </p:cNvSpPr>
          <p:nvPr>
            <p:ph idx="1"/>
          </p:nvPr>
        </p:nvSpPr>
        <p:spPr>
          <a:xfrm>
            <a:off x="888274" y="1528354"/>
            <a:ext cx="7576458" cy="4010297"/>
          </a:xfrm>
        </p:spPr>
        <p:txBody>
          <a:bodyPr>
            <a:normAutofit/>
          </a:bodyPr>
          <a:lstStyle/>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64818212"/>
              </p:ext>
            </p:extLst>
          </p:nvPr>
        </p:nvGraphicFramePr>
        <p:xfrm>
          <a:off x="339634" y="1146412"/>
          <a:ext cx="8490858" cy="4876326"/>
        </p:xfrm>
        <a:graphic>
          <a:graphicData uri="http://schemas.openxmlformats.org/drawingml/2006/table">
            <a:tbl>
              <a:tblPr firstRow="1" bandRow="1">
                <a:tableStyleId>{93296810-A885-4BE3-A3E7-6D5BEEA58F35}</a:tableStyleId>
              </a:tblPr>
              <a:tblGrid>
                <a:gridCol w="424641"/>
                <a:gridCol w="1719618"/>
                <a:gridCol w="6346599"/>
              </a:tblGrid>
              <a:tr h="508608">
                <a:tc gridSpan="2">
                  <a:txBody>
                    <a:bodyPr/>
                    <a:lstStyle/>
                    <a:p>
                      <a:pPr algn="l"/>
                      <a:r>
                        <a:rPr lang="en-US" sz="2200" dirty="0" smtClean="0">
                          <a:latin typeface="Arial" panose="020B0604020202020204" pitchFamily="34" charset="0"/>
                          <a:cs typeface="Arial" panose="020B0604020202020204" pitchFamily="34" charset="0"/>
                        </a:rPr>
                        <a:t>Component</a:t>
                      </a:r>
                      <a:endParaRPr lang="en-US" sz="2200" dirty="0">
                        <a:latin typeface="Arial" panose="020B0604020202020204" pitchFamily="34" charset="0"/>
                        <a:cs typeface="Arial" panose="020B0604020202020204" pitchFamily="34" charset="0"/>
                      </a:endParaRPr>
                    </a:p>
                  </a:txBody>
                  <a:tcPr/>
                </a:tc>
                <a:tc hMerge="1">
                  <a:txBody>
                    <a:bodyPr/>
                    <a:lstStyle/>
                    <a:p>
                      <a:pPr algn="ctr"/>
                      <a:endParaRPr lang="en-US" sz="2200" dirty="0">
                        <a:latin typeface="Arial" panose="020B0604020202020204" pitchFamily="34" charset="0"/>
                        <a:cs typeface="Arial" panose="020B0604020202020204" pitchFamily="34" charset="0"/>
                      </a:endParaRPr>
                    </a:p>
                  </a:txBody>
                  <a:tcPr/>
                </a:tc>
                <a:tc>
                  <a:txBody>
                    <a:bodyPr/>
                    <a:lstStyle/>
                    <a:p>
                      <a:r>
                        <a:rPr lang="en-US" sz="2200" dirty="0" smtClean="0">
                          <a:latin typeface="Arial" panose="020B0604020202020204" pitchFamily="34" charset="0"/>
                          <a:cs typeface="Arial" panose="020B0604020202020204" pitchFamily="34" charset="0"/>
                        </a:rPr>
                        <a:t>Questions to consider</a:t>
                      </a:r>
                      <a:r>
                        <a:rPr lang="en-US" sz="2200" baseline="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txBody>
                  <a:tcPr/>
                </a:tc>
              </a:tr>
              <a:tr h="72795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smtClean="0">
                        <a:solidFill>
                          <a:schemeClr val="accent6"/>
                        </a:solidFill>
                        <a:effectLst/>
                        <a:latin typeface="Arial" panose="020B0604020202020204" pitchFamily="34" charset="0"/>
                        <a:ea typeface="Calibri"/>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schemeClr val="accent6"/>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Inputs/ Resources</a:t>
                      </a: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What resources do you need to implement your program?</a:t>
                      </a:r>
                    </a:p>
                  </a:txBody>
                  <a:tcPr/>
                </a:tc>
              </a:tr>
              <a:tr h="727953">
                <a:tc>
                  <a:txBody>
                    <a:bodyPr/>
                    <a:lstStyle/>
                    <a:p>
                      <a:pPr marL="0" lvl="0" indent="0">
                        <a:buFont typeface="Arial" panose="020B0604020202020204" pitchFamily="34" charset="0"/>
                        <a:buNone/>
                      </a:pPr>
                      <a:endParaRPr lang="en-US" sz="2000" kern="1200" baseline="0" dirty="0" smtClean="0">
                        <a:solidFill>
                          <a:schemeClr val="accent6"/>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Activities</a:t>
                      </a: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What activities will be or are being carried out to achieve your program’s desired outcomes?</a:t>
                      </a:r>
                    </a:p>
                  </a:txBody>
                  <a:tcPr/>
                </a:tc>
              </a:tr>
              <a:tr h="727953">
                <a:tc>
                  <a:txBody>
                    <a:bodyPr/>
                    <a:lstStyle/>
                    <a:p>
                      <a:pPr marL="0" lvl="0" indent="0">
                        <a:buFont typeface="Arial" panose="020B0604020202020204" pitchFamily="34" charset="0"/>
                        <a:buNone/>
                      </a:pPr>
                      <a:endParaRPr lang="en-US" sz="2000" kern="1200" baseline="0" dirty="0" smtClean="0">
                        <a:solidFill>
                          <a:schemeClr val="accent6"/>
                        </a:solidFill>
                        <a:effectLst/>
                        <a:latin typeface="Arial" panose="020B0604020202020204" pitchFamily="34" charset="0"/>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Outputs</a:t>
                      </a: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What are the direct products of your program’s activities?</a:t>
                      </a:r>
                    </a:p>
                  </a:txBody>
                  <a:tcPr/>
                </a:tc>
              </a:tr>
              <a:tr h="727953">
                <a:tc row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solidFill>
                            <a:schemeClr val="accent6"/>
                          </a:solidFill>
                          <a:effectLst/>
                          <a:latin typeface="Arial" panose="020B0604020202020204" pitchFamily="34" charset="0"/>
                          <a:ea typeface="Calibri"/>
                          <a:cs typeface="Arial" panose="020B0604020202020204" pitchFamily="34" charset="0"/>
                        </a:rPr>
                        <a:t>Outcomes</a:t>
                      </a:r>
                    </a:p>
                  </a:txBody>
                  <a:tcPr vert="vert270"/>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Short-term</a:t>
                      </a: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What changes in knowledge, skills, and/or attitudes do you expect from your program? </a:t>
                      </a:r>
                    </a:p>
                  </a:txBody>
                  <a:tcPr/>
                </a:tc>
              </a:tr>
              <a:tr h="727953">
                <a:tc v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smtClean="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Medium-term</a:t>
                      </a: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What changes in behavior or actions do you expect from your program?</a:t>
                      </a:r>
                    </a:p>
                  </a:txBody>
                  <a:tcPr/>
                </a:tc>
              </a:tr>
              <a:tr h="727953">
                <a:tc v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smtClean="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2000" kern="1200" baseline="0" dirty="0" smtClean="0">
                          <a:solidFill>
                            <a:schemeClr val="accent6"/>
                          </a:solidFill>
                          <a:effectLst/>
                          <a:latin typeface="Arial" panose="020B0604020202020204" pitchFamily="34" charset="0"/>
                          <a:cs typeface="Arial" panose="020B0604020202020204" pitchFamily="34" charset="0"/>
                        </a:rPr>
                        <a:t>Long-term</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baseline="0" dirty="0" smtClean="0">
                          <a:solidFill>
                            <a:schemeClr val="accent6"/>
                          </a:solidFill>
                          <a:effectLst/>
                          <a:latin typeface="Arial" panose="020B0604020202020204" pitchFamily="34" charset="0"/>
                          <a:cs typeface="Arial" panose="020B0604020202020204" pitchFamily="34" charset="0"/>
                        </a:rPr>
                        <a:t>What changes in status or condition do you expect from your program?</a:t>
                      </a:r>
                    </a:p>
                  </a:txBody>
                  <a:tcPr/>
                </a:tc>
              </a:tr>
            </a:tbl>
          </a:graphicData>
        </a:graphic>
      </p:graphicFrame>
    </p:spTree>
    <p:extLst>
      <p:ext uri="{BB962C8B-B14F-4D97-AF65-F5344CB8AC3E}">
        <p14:creationId xmlns:p14="http://schemas.microsoft.com/office/powerpoint/2010/main" val="976507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Verify your logic model</a:t>
            </a:r>
            <a:endParaRPr lang="en-US" dirty="0"/>
          </a:p>
        </p:txBody>
      </p:sp>
      <p:sp>
        <p:nvSpPr>
          <p:cNvPr id="3" name="Content Placeholder 2"/>
          <p:cNvSpPr>
            <a:spLocks noGrp="1"/>
          </p:cNvSpPr>
          <p:nvPr>
            <p:ph idx="1"/>
          </p:nvPr>
        </p:nvSpPr>
        <p:spPr>
          <a:xfrm>
            <a:off x="457200" y="1262064"/>
            <a:ext cx="8229600" cy="4510939"/>
          </a:xfrm>
        </p:spPr>
        <p:txBody>
          <a:bodyPr>
            <a:normAutofit/>
          </a:bodyPr>
          <a:lstStyle/>
          <a:p>
            <a:pPr>
              <a:spcAft>
                <a:spcPts val="1200"/>
              </a:spcAft>
            </a:pPr>
            <a:r>
              <a:rPr lang="en-US" sz="2400" dirty="0" smtClean="0"/>
              <a:t>Consider asking the following questions</a:t>
            </a:r>
            <a:r>
              <a:rPr lang="en-US" sz="2400" dirty="0"/>
              <a:t>:</a:t>
            </a:r>
          </a:p>
          <a:p>
            <a:pPr lvl="1">
              <a:spcAft>
                <a:spcPts val="1200"/>
              </a:spcAft>
            </a:pPr>
            <a:r>
              <a:rPr lang="en-US" sz="2000" b="1" dirty="0" smtClean="0">
                <a:solidFill>
                  <a:schemeClr val="accent4">
                    <a:lumMod val="90000"/>
                    <a:lumOff val="10000"/>
                  </a:schemeClr>
                </a:solidFill>
              </a:rPr>
              <a:t>Level of detail: </a:t>
            </a:r>
            <a:r>
              <a:rPr lang="en-US" sz="2000" dirty="0"/>
              <a:t>Does </a:t>
            </a:r>
            <a:r>
              <a:rPr lang="en-US" sz="2000" dirty="0" smtClean="0"/>
              <a:t>your model contain an appropriate amount of detail for its intended use? Does it include all key program components? </a:t>
            </a:r>
            <a:endParaRPr lang="en-US" sz="2000" b="1" dirty="0" smtClean="0">
              <a:solidFill>
                <a:schemeClr val="accent4">
                  <a:lumMod val="90000"/>
                  <a:lumOff val="10000"/>
                </a:schemeClr>
              </a:solidFill>
            </a:endParaRPr>
          </a:p>
          <a:p>
            <a:pPr lvl="1">
              <a:spcAft>
                <a:spcPts val="1200"/>
              </a:spcAft>
            </a:pPr>
            <a:r>
              <a:rPr lang="en-US" sz="2000" b="1" dirty="0" smtClean="0">
                <a:solidFill>
                  <a:schemeClr val="accent4">
                    <a:lumMod val="90000"/>
                    <a:lumOff val="10000"/>
                  </a:schemeClr>
                </a:solidFill>
              </a:rPr>
              <a:t>Plausible</a:t>
            </a:r>
            <a:r>
              <a:rPr lang="en-US" sz="2000" b="1" dirty="0">
                <a:solidFill>
                  <a:schemeClr val="accent4">
                    <a:lumMod val="90000"/>
                    <a:lumOff val="10000"/>
                  </a:schemeClr>
                </a:solidFill>
              </a:rPr>
              <a:t>: </a:t>
            </a:r>
            <a:r>
              <a:rPr lang="en-US" sz="2000" dirty="0"/>
              <a:t>Does the logic of the model seem </a:t>
            </a:r>
            <a:r>
              <a:rPr lang="en-US" sz="2000" dirty="0" smtClean="0"/>
              <a:t>correct? Are there any gaps in the logic of the program</a:t>
            </a:r>
            <a:r>
              <a:rPr lang="en-US" sz="2000" dirty="0"/>
              <a:t>? </a:t>
            </a:r>
            <a:endParaRPr lang="en-US" sz="2000" dirty="0" smtClean="0"/>
          </a:p>
          <a:p>
            <a:pPr lvl="1">
              <a:spcAft>
                <a:spcPts val="1200"/>
              </a:spcAft>
            </a:pPr>
            <a:r>
              <a:rPr lang="en-US" sz="2000" b="1" dirty="0" smtClean="0">
                <a:solidFill>
                  <a:schemeClr val="accent4">
                    <a:lumMod val="90000"/>
                    <a:lumOff val="10000"/>
                  </a:schemeClr>
                </a:solidFill>
              </a:rPr>
              <a:t>Realistic: </a:t>
            </a:r>
            <a:r>
              <a:rPr lang="en-US" sz="2000" dirty="0" smtClean="0"/>
              <a:t>Is it reasonable to assume that the program can achieve the expected outcomes?</a:t>
            </a:r>
            <a:endParaRPr lang="en-US" sz="2000" dirty="0"/>
          </a:p>
          <a:p>
            <a:pPr lvl="1">
              <a:spcAft>
                <a:spcPts val="1200"/>
              </a:spcAft>
            </a:pPr>
            <a:r>
              <a:rPr lang="en-US" sz="2000" b="1" dirty="0" smtClean="0">
                <a:solidFill>
                  <a:schemeClr val="accent4">
                    <a:lumMod val="90000"/>
                    <a:lumOff val="10000"/>
                  </a:schemeClr>
                </a:solidFill>
              </a:rPr>
              <a:t>Consensus</a:t>
            </a:r>
            <a:r>
              <a:rPr lang="en-US" sz="2000" dirty="0">
                <a:solidFill>
                  <a:schemeClr val="accent4">
                    <a:lumMod val="90000"/>
                    <a:lumOff val="10000"/>
                  </a:schemeClr>
                </a:solidFill>
              </a:rPr>
              <a:t>: </a:t>
            </a:r>
            <a:r>
              <a:rPr lang="en-US" sz="2000" dirty="0"/>
              <a:t>Do program staff and external stakeholders </a:t>
            </a:r>
            <a:r>
              <a:rPr lang="en-US" sz="2000" dirty="0" smtClean="0"/>
              <a:t>agree that the model accurately depicts the program and its intended results?</a:t>
            </a:r>
          </a:p>
          <a:p>
            <a:pPr marL="228600" lvl="1" indent="0">
              <a:spcAft>
                <a:spcPts val="1200"/>
              </a:spcAft>
              <a:buNone/>
            </a:pPr>
            <a:endParaRPr lang="en-US" sz="2200" dirty="0"/>
          </a:p>
        </p:txBody>
      </p:sp>
    </p:spTree>
    <p:extLst>
      <p:ext uri="{BB962C8B-B14F-4D97-AF65-F5344CB8AC3E}">
        <p14:creationId xmlns:p14="http://schemas.microsoft.com/office/powerpoint/2010/main" val="1168851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Measurement and Program Evaluation</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40325531"/>
              </p:ext>
            </p:extLst>
          </p:nvPr>
        </p:nvGraphicFramePr>
        <p:xfrm>
          <a:off x="535578" y="1319349"/>
          <a:ext cx="8085908" cy="475164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l"/>
                      <a:r>
                        <a:rPr lang="en-US" sz="2200" dirty="0" smtClean="0">
                          <a:latin typeface="Arial" panose="020B0604020202020204" pitchFamily="34" charset="0"/>
                          <a:cs typeface="Arial" panose="020B0604020202020204" pitchFamily="34" charset="0"/>
                        </a:rPr>
                        <a:t>Performance Measurement</a:t>
                      </a:r>
                      <a:endParaRPr lang="en-US" sz="2200" dirty="0">
                        <a:latin typeface="Arial" panose="020B0604020202020204" pitchFamily="34" charset="0"/>
                        <a:cs typeface="Arial" panose="020B0604020202020204" pitchFamily="34" charset="0"/>
                      </a:endParaRPr>
                    </a:p>
                  </a:txBody>
                  <a:tcPr/>
                </a:tc>
                <a:tc>
                  <a:txBody>
                    <a:bodyPr/>
                    <a:lstStyle/>
                    <a:p>
                      <a:pPr algn="l"/>
                      <a:r>
                        <a:rPr lang="en-US" sz="2200" dirty="0" smtClean="0">
                          <a:latin typeface="Arial" panose="020B0604020202020204" pitchFamily="34" charset="0"/>
                          <a:cs typeface="Arial" panose="020B0604020202020204" pitchFamily="34" charset="0"/>
                        </a:rPr>
                        <a:t>Program</a:t>
                      </a:r>
                      <a:r>
                        <a:rPr lang="en-US" sz="2200" baseline="0" dirty="0" smtClean="0">
                          <a:latin typeface="Arial" panose="020B0604020202020204" pitchFamily="34" charset="0"/>
                          <a:cs typeface="Arial" panose="020B0604020202020204" pitchFamily="34" charset="0"/>
                        </a:rPr>
                        <a:t> Evaluation</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smtClean="0">
                          <a:solidFill>
                            <a:schemeClr val="tx1"/>
                          </a:solidFill>
                          <a:effectLst/>
                          <a:latin typeface="Arial" panose="020B0604020202020204" pitchFamily="34" charset="0"/>
                          <a:ea typeface="+mn-ea"/>
                          <a:cs typeface="Arial" panose="020B0604020202020204" pitchFamily="34" charset="0"/>
                        </a:rPr>
                        <a:t>Ongoing monitoring and reporting of program</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 accomplishments and progress</a:t>
                      </a:r>
                      <a:endParaRPr lang="en-US" sz="2200" kern="1200" dirty="0" smtClean="0">
                        <a:solidFill>
                          <a:schemeClr val="tx1"/>
                        </a:solidFill>
                        <a:effectLst/>
                        <a:latin typeface="Arial" panose="020B0604020202020204" pitchFamily="34" charset="0"/>
                        <a:ea typeface="+mn-ea"/>
                        <a:cs typeface="Arial" panose="020B0604020202020204" pitchFamily="34" charset="0"/>
                      </a:endParaRPr>
                    </a:p>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smtClean="0">
                          <a:solidFill>
                            <a:schemeClr val="tx1"/>
                          </a:solidFill>
                          <a:effectLst/>
                          <a:latin typeface="Arial" panose="020B0604020202020204" pitchFamily="34" charset="0"/>
                          <a:ea typeface="+mn-ea"/>
                          <a:cs typeface="Arial" panose="020B0604020202020204" pitchFamily="34" charset="0"/>
                        </a:rPr>
                        <a:t>Explains what level of performance is achieved by the program </a:t>
                      </a:r>
                    </a:p>
                  </a:txBody>
                  <a:tcPr/>
                </a:tc>
                <a:tc>
                  <a:txBody>
                    <a:bodyPr/>
                    <a:lstStyle/>
                    <a:p>
                      <a:pPr marL="285750" lvl="0" indent="-285750">
                        <a:spcAft>
                          <a:spcPts val="1200"/>
                        </a:spcAft>
                        <a:buFont typeface="Arial" panose="020B0604020202020204" pitchFamily="34" charset="0"/>
                        <a:buChar char="•"/>
                      </a:pPr>
                      <a:r>
                        <a:rPr lang="en-US" sz="2200" kern="1200" dirty="0" smtClean="0">
                          <a:solidFill>
                            <a:schemeClr val="tx1"/>
                          </a:solidFill>
                          <a:effectLst/>
                          <a:latin typeface="Arial" panose="020B0604020202020204" pitchFamily="34" charset="0"/>
                          <a:ea typeface="+mn-ea"/>
                          <a:cs typeface="Arial" panose="020B0604020202020204" pitchFamily="34" charset="0"/>
                        </a:rPr>
                        <a:t>In</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-depth r</a:t>
                      </a:r>
                      <a:r>
                        <a:rPr lang="en-US" sz="2200" kern="1200" dirty="0" smtClean="0">
                          <a:solidFill>
                            <a:schemeClr val="tx1"/>
                          </a:solidFill>
                          <a:effectLst/>
                          <a:latin typeface="Arial" panose="020B0604020202020204" pitchFamily="34" charset="0"/>
                          <a:ea typeface="+mn-ea"/>
                          <a:cs typeface="Arial" panose="020B0604020202020204" pitchFamily="34" charset="0"/>
                        </a:rPr>
                        <a:t>esearch activity conducted periodically or on an ad-hoc basis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smtClean="0">
                          <a:solidFill>
                            <a:schemeClr val="tx1"/>
                          </a:solidFill>
                          <a:effectLst/>
                          <a:latin typeface="Arial" panose="020B0604020202020204" pitchFamily="34" charset="0"/>
                          <a:ea typeface="+mn-ea"/>
                          <a:cs typeface="Arial" panose="020B0604020202020204" pitchFamily="34" charset="0"/>
                        </a:rPr>
                        <a:t>Answers </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questions or tests hypotheses about program processes and/or outcomes</a:t>
                      </a:r>
                      <a:endParaRPr lang="en-US" sz="2200" b="0" i="0" kern="1200" dirty="0" smtClean="0">
                        <a:solidFill>
                          <a:schemeClr val="dk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smtClean="0">
                          <a:solidFill>
                            <a:schemeClr val="tx1"/>
                          </a:solidFill>
                          <a:effectLst/>
                          <a:latin typeface="Arial" panose="020B0604020202020204" pitchFamily="34" charset="0"/>
                          <a:ea typeface="+mn-ea"/>
                          <a:cs typeface="Arial" panose="020B0604020202020204" pitchFamily="34" charset="0"/>
                        </a:rPr>
                        <a:t>Used to assess whether or not a program works as expected and why (e.g., did the program cause the observed changes?)</a:t>
                      </a:r>
                    </a:p>
                  </a:txBody>
                  <a:tcPr/>
                </a:tc>
              </a:tr>
            </a:tbl>
          </a:graphicData>
        </a:graphic>
      </p:graphicFrame>
    </p:spTree>
    <p:extLst>
      <p:ext uri="{BB962C8B-B14F-4D97-AF65-F5344CB8AC3E}">
        <p14:creationId xmlns:p14="http://schemas.microsoft.com/office/powerpoint/2010/main" val="3533096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Logic models </a:t>
            </a:r>
            <a:r>
              <a:rPr lang="en-US" dirty="0" smtClean="0"/>
              <a:t>as a performance measurement tool</a:t>
            </a:r>
            <a:endParaRPr lang="en-US" dirty="0"/>
          </a:p>
        </p:txBody>
      </p:sp>
      <p:sp>
        <p:nvSpPr>
          <p:cNvPr id="3" name="Content Placeholder 2"/>
          <p:cNvSpPr>
            <a:spLocks noGrp="1"/>
          </p:cNvSpPr>
          <p:nvPr>
            <p:ph idx="1"/>
          </p:nvPr>
        </p:nvSpPr>
        <p:spPr>
          <a:xfrm>
            <a:off x="457200" y="1624084"/>
            <a:ext cx="8229600" cy="4148919"/>
          </a:xfrm>
        </p:spPr>
        <p:txBody>
          <a:bodyPr>
            <a:normAutofit/>
          </a:bodyPr>
          <a:lstStyle/>
          <a:p>
            <a:pPr>
              <a:spcAft>
                <a:spcPts val="1200"/>
              </a:spcAft>
            </a:pPr>
            <a:r>
              <a:rPr lang="en-US" sz="2400" dirty="0" smtClean="0"/>
              <a:t>A logic model can serve as a framework for planning performance measurement activities. It can help to:</a:t>
            </a:r>
            <a:endParaRPr lang="en-US" sz="2400" dirty="0"/>
          </a:p>
          <a:p>
            <a:pPr lvl="1">
              <a:spcAft>
                <a:spcPts val="1200"/>
              </a:spcAft>
            </a:pPr>
            <a:r>
              <a:rPr lang="en-US" sz="2000" dirty="0" smtClean="0">
                <a:latin typeface="Arial" panose="020B0604020202020204" pitchFamily="34" charset="0"/>
                <a:cs typeface="Arial" panose="020B0604020202020204" pitchFamily="34" charset="0"/>
              </a:rPr>
              <a:t>Identify components of your program to include in performance measurement</a:t>
            </a:r>
          </a:p>
          <a:p>
            <a:pPr lvl="1">
              <a:spcAft>
                <a:spcPts val="1200"/>
              </a:spcAft>
            </a:pPr>
            <a:r>
              <a:rPr lang="en-US" sz="2000" dirty="0" smtClean="0">
                <a:latin typeface="Arial" panose="020B0604020202020204" pitchFamily="34" charset="0"/>
                <a:cs typeface="Arial" panose="020B0604020202020204" pitchFamily="34" charset="0"/>
              </a:rPr>
              <a:t>Identify indicators and </a:t>
            </a:r>
            <a:r>
              <a:rPr lang="en-US" sz="2000" dirty="0">
                <a:latin typeface="Arial" panose="020B0604020202020204" pitchFamily="34" charset="0"/>
                <a:cs typeface="Arial" panose="020B0604020202020204" pitchFamily="34" charset="0"/>
              </a:rPr>
              <a:t>the measures of </a:t>
            </a:r>
            <a:r>
              <a:rPr lang="en-US" sz="2000" dirty="0" smtClean="0">
                <a:latin typeface="Arial" panose="020B0604020202020204" pitchFamily="34" charset="0"/>
                <a:cs typeface="Arial" panose="020B0604020202020204" pitchFamily="34" charset="0"/>
              </a:rPr>
              <a:t>progress/performance </a:t>
            </a:r>
            <a:r>
              <a:rPr lang="en-US" sz="2000" dirty="0">
                <a:latin typeface="Arial" panose="020B0604020202020204" pitchFamily="34" charset="0"/>
                <a:cs typeface="Arial" panose="020B0604020202020204" pitchFamily="34" charset="0"/>
              </a:rPr>
              <a:t>that align with </a:t>
            </a:r>
            <a:r>
              <a:rPr lang="en-US" sz="2000" dirty="0" smtClean="0">
                <a:latin typeface="Arial" panose="020B0604020202020204" pitchFamily="34" charset="0"/>
                <a:cs typeface="Arial" panose="020B0604020202020204" pitchFamily="34" charset="0"/>
              </a:rPr>
              <a:t>program components</a:t>
            </a:r>
          </a:p>
        </p:txBody>
      </p:sp>
    </p:spTree>
    <p:extLst>
      <p:ext uri="{BB962C8B-B14F-4D97-AF65-F5344CB8AC3E}">
        <p14:creationId xmlns:p14="http://schemas.microsoft.com/office/powerpoint/2010/main" val="145602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t>
            </a:r>
            <a:r>
              <a:rPr lang="en-US" dirty="0" smtClean="0"/>
              <a:t>ogic models as an evaluation tool</a:t>
            </a:r>
            <a:endParaRPr lang="en-US" dirty="0"/>
          </a:p>
        </p:txBody>
      </p:sp>
      <p:sp>
        <p:nvSpPr>
          <p:cNvPr id="6" name="Text Placeholder 5"/>
          <p:cNvSpPr>
            <a:spLocks noGrp="1"/>
          </p:cNvSpPr>
          <p:nvPr>
            <p:ph idx="1"/>
          </p:nvPr>
        </p:nvSpPr>
        <p:spPr>
          <a:xfrm>
            <a:off x="457200" y="1665026"/>
            <a:ext cx="8229600" cy="4461137"/>
          </a:xfrm>
        </p:spPr>
        <p:txBody>
          <a:bodyPr/>
          <a:lstStyle/>
          <a:p>
            <a:pPr>
              <a:spcAft>
                <a:spcPts val="1200"/>
              </a:spcAft>
            </a:pPr>
            <a:r>
              <a:rPr lang="en-US" sz="2400" dirty="0" smtClean="0"/>
              <a:t>A logic model can serve as a framework for your evaluation plan. It can help you focus your evaluation by identifying: </a:t>
            </a:r>
            <a:endParaRPr lang="en-US" sz="2400" dirty="0"/>
          </a:p>
          <a:p>
            <a:pPr lvl="1">
              <a:spcAft>
                <a:spcPts val="1200"/>
              </a:spcAft>
            </a:pPr>
            <a:r>
              <a:rPr lang="en-US" sz="2000" dirty="0" smtClean="0"/>
              <a:t>Questions want/need </a:t>
            </a:r>
            <a:r>
              <a:rPr lang="en-US" sz="2000" dirty="0"/>
              <a:t>answered </a:t>
            </a:r>
            <a:endParaRPr lang="en-US" sz="2000" dirty="0" smtClean="0"/>
          </a:p>
          <a:p>
            <a:pPr lvl="1">
              <a:spcAft>
                <a:spcPts val="1200"/>
              </a:spcAft>
            </a:pPr>
            <a:r>
              <a:rPr lang="en-US" sz="2000" dirty="0" smtClean="0"/>
              <a:t>Aspects of program to evaluate </a:t>
            </a:r>
          </a:p>
          <a:p>
            <a:pPr lvl="1">
              <a:spcAft>
                <a:spcPts val="1200"/>
              </a:spcAft>
            </a:pPr>
            <a:r>
              <a:rPr lang="en-US" sz="2000" dirty="0" smtClean="0"/>
              <a:t>Type of evaluation design</a:t>
            </a:r>
          </a:p>
          <a:p>
            <a:pPr lvl="1">
              <a:spcAft>
                <a:spcPts val="1200"/>
              </a:spcAft>
            </a:pPr>
            <a:r>
              <a:rPr lang="en-US" sz="2000" dirty="0" smtClean="0"/>
              <a:t>Information to collect </a:t>
            </a:r>
          </a:p>
          <a:p>
            <a:pPr lvl="1">
              <a:spcAft>
                <a:spcPts val="1200"/>
              </a:spcAft>
            </a:pPr>
            <a:r>
              <a:rPr lang="en-US" sz="2000" dirty="0" smtClean="0"/>
              <a:t>Measures and data collection methods </a:t>
            </a:r>
          </a:p>
          <a:p>
            <a:pPr lvl="1">
              <a:spcAft>
                <a:spcPts val="1200"/>
              </a:spcAft>
            </a:pPr>
            <a:r>
              <a:rPr lang="en-US" sz="2000" dirty="0" smtClean="0"/>
              <a:t>Evaluation timeframe</a:t>
            </a:r>
            <a:endParaRPr lang="en-US" sz="2000" dirty="0"/>
          </a:p>
        </p:txBody>
      </p:sp>
    </p:spTree>
    <p:extLst>
      <p:ext uri="{BB962C8B-B14F-4D97-AF65-F5344CB8AC3E}">
        <p14:creationId xmlns:p14="http://schemas.microsoft.com/office/powerpoint/2010/main" val="1915756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what to evaluate</a:t>
            </a:r>
            <a:endParaRPr lang="en-US" dirty="0"/>
          </a:p>
        </p:txBody>
      </p:sp>
      <p:pic>
        <p:nvPicPr>
          <p:cNvPr id="6" name="Content Placeholder 5" descr="P:\DTP\SURVEY\ECON\AmeriCorps Grantee Evaluation Monitoring &amp; Guidance Project\Kim Nguyen_graphics\mapping questions and indicators to logic mode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7696" y="1188720"/>
            <a:ext cx="7580910" cy="4676571"/>
          </a:xfrm>
          <a:prstGeom prst="rect">
            <a:avLst/>
          </a:prstGeom>
          <a:noFill/>
          <a:ln>
            <a:noFill/>
          </a:ln>
        </p:spPr>
      </p:pic>
    </p:spTree>
    <p:extLst>
      <p:ext uri="{BB962C8B-B14F-4D97-AF65-F5344CB8AC3E}">
        <p14:creationId xmlns:p14="http://schemas.microsoft.com/office/powerpoint/2010/main" val="2048213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what to evaluate</a:t>
            </a:r>
            <a:endParaRPr lang="en-US" dirty="0"/>
          </a:p>
        </p:txBody>
      </p:sp>
      <p:sp>
        <p:nvSpPr>
          <p:cNvPr id="3" name="Content Placeholder 2"/>
          <p:cNvSpPr>
            <a:spLocks noGrp="1"/>
          </p:cNvSpPr>
          <p:nvPr>
            <p:ph idx="1"/>
          </p:nvPr>
        </p:nvSpPr>
        <p:spPr>
          <a:xfrm flipH="1">
            <a:off x="1254033" y="1262064"/>
            <a:ext cx="7093130" cy="462233"/>
          </a:xfrm>
        </p:spPr>
        <p:txBody>
          <a:bodyPr>
            <a:normAutofit/>
          </a:bodyPr>
          <a:lstStyle/>
          <a:p>
            <a:pPr marL="0" indent="0">
              <a:buNone/>
            </a:pPr>
            <a:r>
              <a:rPr lang="en-US" sz="2000" b="1" dirty="0" smtClean="0">
                <a:solidFill>
                  <a:schemeClr val="tx2"/>
                </a:solidFill>
              </a:rPr>
              <a:t> </a:t>
            </a:r>
            <a:r>
              <a:rPr lang="en-US" sz="2000" b="1" dirty="0" smtClean="0"/>
              <a:t>Process </a:t>
            </a:r>
            <a:r>
              <a:rPr lang="en-US" sz="2000" b="1" dirty="0" smtClean="0">
                <a:solidFill>
                  <a:schemeClr val="tx1"/>
                </a:solidFill>
              </a:rPr>
              <a:t>   </a:t>
            </a:r>
            <a:r>
              <a:rPr lang="en-US" sz="2000" b="1" dirty="0" smtClean="0">
                <a:solidFill>
                  <a:schemeClr val="tx2"/>
                </a:solidFill>
              </a:rPr>
              <a:t>                                              </a:t>
            </a:r>
            <a:r>
              <a:rPr lang="en-US" sz="2000" b="1" dirty="0" smtClean="0"/>
              <a:t>Outcomes </a:t>
            </a: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1664174227"/>
              </p:ext>
            </p:extLst>
          </p:nvPr>
        </p:nvGraphicFramePr>
        <p:xfrm>
          <a:off x="235133" y="1929468"/>
          <a:ext cx="8765177" cy="3785616"/>
        </p:xfrm>
        <a:graphic>
          <a:graphicData uri="http://schemas.openxmlformats.org/drawingml/2006/table">
            <a:tbl>
              <a:tblPr firstRow="1" firstCol="1" bandRow="1"/>
              <a:tblGrid>
                <a:gridCol w="1018901"/>
                <a:gridCol w="1293223"/>
                <a:gridCol w="1332411"/>
                <a:gridCol w="1619794"/>
                <a:gridCol w="1815738"/>
                <a:gridCol w="1685110"/>
              </a:tblGrid>
              <a:tr h="204854">
                <a:tc rowSpan="2">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Arial"/>
                          <a:ea typeface="Calibri"/>
                          <a:cs typeface="Times New Roman"/>
                        </a:rPr>
                        <a:t>INPUTS</a:t>
                      </a:r>
                      <a:endParaRPr lang="en-US" sz="1200" b="1" dirty="0">
                        <a:solidFill>
                          <a:schemeClr val="tx1">
                            <a:lumMod val="65000"/>
                            <a:lumOff val="35000"/>
                          </a:schemeClr>
                        </a:solidFill>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Arial"/>
                          <a:ea typeface="Calibri"/>
                          <a:cs typeface="Times New Roman"/>
                        </a:rPr>
                        <a:t>ACTIVITIES</a:t>
                      </a:r>
                      <a:endParaRPr lang="en-US" sz="1200" b="1" dirty="0">
                        <a:solidFill>
                          <a:schemeClr val="tx1">
                            <a:lumMod val="65000"/>
                            <a:lumOff val="35000"/>
                          </a:schemeClr>
                        </a:solidFill>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Arial"/>
                          <a:ea typeface="Calibri"/>
                          <a:cs typeface="Times New Roman"/>
                        </a:rPr>
                        <a:t>OUTPUTS</a:t>
                      </a:r>
                      <a:endParaRPr lang="en-US" sz="1200" b="1" dirty="0">
                        <a:solidFill>
                          <a:schemeClr val="tx1">
                            <a:lumMod val="65000"/>
                            <a:lumOff val="35000"/>
                          </a:schemeClr>
                        </a:solidFill>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048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497">
                <a:tc>
                  <a:txBody>
                    <a:bodyPr/>
                    <a:lstStyle/>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Funding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Staff</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smtClean="0">
                          <a:solidFill>
                            <a:schemeClr val="tx1">
                              <a:lumMod val="65000"/>
                              <a:lumOff val="35000"/>
                            </a:schemeClr>
                          </a:solidFill>
                          <a:effectLst/>
                          <a:latin typeface="Arial"/>
                          <a:ea typeface="Calibri"/>
                          <a:cs typeface="Times New Roman"/>
                        </a:rPr>
                        <a:t>200 AmeriCorps State and National</a:t>
                      </a:r>
                      <a:r>
                        <a:rPr lang="en-US" sz="1200" baseline="0" dirty="0" smtClean="0">
                          <a:solidFill>
                            <a:schemeClr val="tx1">
                              <a:lumMod val="65000"/>
                              <a:lumOff val="35000"/>
                            </a:schemeClr>
                          </a:solidFill>
                          <a:effectLst/>
                          <a:latin typeface="Arial"/>
                          <a:ea typeface="Calibri"/>
                          <a:cs typeface="Times New Roman"/>
                        </a:rPr>
                        <a:t> </a:t>
                      </a:r>
                      <a:r>
                        <a:rPr lang="en-US" sz="1200" dirty="0" smtClean="0">
                          <a:solidFill>
                            <a:schemeClr val="tx1">
                              <a:lumMod val="65000"/>
                              <a:lumOff val="35000"/>
                            </a:schemeClr>
                          </a:solidFill>
                          <a:effectLst/>
                          <a:latin typeface="Arial"/>
                          <a:ea typeface="Calibri"/>
                          <a:cs typeface="Times New Roman"/>
                        </a:rPr>
                        <a:t>members</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Research</a:t>
                      </a:r>
                      <a:endParaRPr lang="en-US" sz="1200" dirty="0">
                        <a:solidFill>
                          <a:schemeClr val="tx1">
                            <a:lumMod val="65000"/>
                            <a:lumOff val="35000"/>
                          </a:schemeClr>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Conduct educational </a:t>
                      </a:r>
                      <a:r>
                        <a:rPr lang="en-US" sz="1200" dirty="0" smtClean="0">
                          <a:solidFill>
                            <a:schemeClr val="tx1">
                              <a:lumMod val="65000"/>
                              <a:lumOff val="35000"/>
                            </a:schemeClr>
                          </a:solidFill>
                          <a:effectLst/>
                          <a:latin typeface="Arial"/>
                          <a:ea typeface="Calibri"/>
                          <a:cs typeface="Times New Roman"/>
                        </a:rPr>
                        <a:t>workshops</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Provide nutrition and food prep counseling</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Provide referrals to food programs and resources</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individuals receiving education</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individuals receiving services</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individuals receiving referrals</a:t>
                      </a:r>
                      <a:endParaRPr lang="en-US" sz="1200" dirty="0">
                        <a:solidFill>
                          <a:schemeClr val="tx1">
                            <a:lumMod val="65000"/>
                            <a:lumOff val="35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tx1">
                              <a:lumMod val="65000"/>
                              <a:lumOff val="35000"/>
                            </a:schemeClr>
                          </a:solidFill>
                          <a:effectLst/>
                          <a:latin typeface="Arial"/>
                          <a:ea typeface="Calibri"/>
                          <a:cs typeface="Times New Roman"/>
                        </a:rPr>
                        <a:t> </a:t>
                      </a:r>
                      <a:endParaRPr lang="en-US" sz="1200" dirty="0">
                        <a:solidFill>
                          <a:schemeClr val="tx1">
                            <a:lumMod val="65000"/>
                            <a:lumOff val="35000"/>
                          </a:schemeClr>
                        </a:solidFill>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knowledge of healthy food choices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Improved attitudes about healthy eating</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Improved skill in preparation of healthy foods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knowledge of food </a:t>
                      </a:r>
                      <a:r>
                        <a:rPr lang="en-US" sz="1200" dirty="0" smtClean="0">
                          <a:solidFill>
                            <a:srgbClr val="595959"/>
                          </a:solidFill>
                          <a:effectLst/>
                          <a:latin typeface="Arial"/>
                          <a:ea typeface="Calibri"/>
                          <a:cs typeface="Times New Roman"/>
                        </a:rPr>
                        <a:t>programs</a:t>
                      </a:r>
                      <a:r>
                        <a:rPr lang="en-US" sz="1200" baseline="0" dirty="0" smtClean="0">
                          <a:solidFill>
                            <a:srgbClr val="595959"/>
                          </a:solidFill>
                          <a:effectLst/>
                          <a:latin typeface="Arial"/>
                          <a:ea typeface="Calibri"/>
                          <a:cs typeface="Times New Roman"/>
                        </a:rPr>
                        <a:t> </a:t>
                      </a:r>
                      <a:r>
                        <a:rPr lang="en-US" sz="1200" dirty="0" smtClean="0">
                          <a:solidFill>
                            <a:srgbClr val="595959"/>
                          </a:solidFill>
                          <a:effectLst/>
                          <a:latin typeface="Arial"/>
                          <a:ea typeface="Calibri"/>
                          <a:cs typeface="Times New Roman"/>
                        </a:rPr>
                        <a:t>and </a:t>
                      </a:r>
                      <a:r>
                        <a:rPr lang="en-US" sz="1200" dirty="0">
                          <a:solidFill>
                            <a:srgbClr val="595959"/>
                          </a:solidFill>
                          <a:effectLst/>
                          <a:latin typeface="Arial"/>
                          <a:ea typeface="Calibri"/>
                          <a:cs typeface="Times New Roman"/>
                        </a:rPr>
                        <a:t>community food </a:t>
                      </a:r>
                      <a:r>
                        <a:rPr lang="en-US" sz="1200" dirty="0" smtClean="0">
                          <a:solidFill>
                            <a:srgbClr val="595959"/>
                          </a:solidFill>
                          <a:effectLst/>
                          <a:latin typeface="Arial"/>
                          <a:ea typeface="Calibri"/>
                          <a:cs typeface="Times New Roman"/>
                        </a:rPr>
                        <a:t>resources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adoption of healthy food </a:t>
                      </a:r>
                      <a:r>
                        <a:rPr lang="en-US" sz="1200" dirty="0" smtClean="0">
                          <a:solidFill>
                            <a:srgbClr val="595959"/>
                          </a:solidFill>
                          <a:effectLst/>
                          <a:latin typeface="Arial"/>
                          <a:ea typeface="Calibri"/>
                          <a:cs typeface="Times New Roman"/>
                        </a:rPr>
                        <a:t>practices</a:t>
                      </a: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access to more food options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Families are healthier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household food security</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Double Bracket 5"/>
          <p:cNvSpPr/>
          <p:nvPr/>
        </p:nvSpPr>
        <p:spPr>
          <a:xfrm>
            <a:off x="182880" y="1763486"/>
            <a:ext cx="3722914" cy="415398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86459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what to evaluate</a:t>
            </a:r>
            <a:endParaRPr lang="en-US" dirty="0"/>
          </a:p>
        </p:txBody>
      </p:sp>
      <p:sp>
        <p:nvSpPr>
          <p:cNvPr id="3" name="Content Placeholder 2"/>
          <p:cNvSpPr>
            <a:spLocks noGrp="1"/>
          </p:cNvSpPr>
          <p:nvPr>
            <p:ph idx="1"/>
          </p:nvPr>
        </p:nvSpPr>
        <p:spPr>
          <a:xfrm flipH="1">
            <a:off x="1254033" y="1262064"/>
            <a:ext cx="7093130" cy="462233"/>
          </a:xfrm>
        </p:spPr>
        <p:txBody>
          <a:bodyPr>
            <a:normAutofit/>
          </a:bodyPr>
          <a:lstStyle/>
          <a:p>
            <a:pPr marL="0" indent="0">
              <a:buNone/>
            </a:pPr>
            <a:r>
              <a:rPr lang="en-US" sz="2000" dirty="0" smtClean="0"/>
              <a:t> </a:t>
            </a:r>
            <a:r>
              <a:rPr lang="en-US" sz="2000" b="1" dirty="0" smtClean="0"/>
              <a:t>Process   </a:t>
            </a:r>
            <a:r>
              <a:rPr lang="en-US" sz="2000" dirty="0" smtClean="0"/>
              <a:t>                                               </a:t>
            </a:r>
            <a:r>
              <a:rPr lang="en-US" sz="2000" b="1" dirty="0" smtClean="0"/>
              <a:t>Outcomes </a:t>
            </a: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3457025348"/>
              </p:ext>
            </p:extLst>
          </p:nvPr>
        </p:nvGraphicFramePr>
        <p:xfrm>
          <a:off x="235133" y="1929468"/>
          <a:ext cx="8765177" cy="3785616"/>
        </p:xfrm>
        <a:graphic>
          <a:graphicData uri="http://schemas.openxmlformats.org/drawingml/2006/table">
            <a:tbl>
              <a:tblPr firstRow="1" firstCol="1" bandRow="1"/>
              <a:tblGrid>
                <a:gridCol w="1018901"/>
                <a:gridCol w="1293223"/>
                <a:gridCol w="1332411"/>
                <a:gridCol w="1619794"/>
                <a:gridCol w="1815738"/>
                <a:gridCol w="1685110"/>
              </a:tblGrid>
              <a:tr h="204854">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048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497">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Funding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Staff</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smtClean="0">
                          <a:solidFill>
                            <a:srgbClr val="595959"/>
                          </a:solidFill>
                          <a:effectLst/>
                          <a:latin typeface="Arial"/>
                          <a:ea typeface="Calibri"/>
                          <a:cs typeface="Times New Roman"/>
                        </a:rPr>
                        <a:t>200 AmeriCorps State and National</a:t>
                      </a:r>
                      <a:r>
                        <a:rPr lang="en-US" sz="1200" baseline="0" dirty="0" smtClean="0">
                          <a:solidFill>
                            <a:srgbClr val="595959"/>
                          </a:solidFill>
                          <a:effectLst/>
                          <a:latin typeface="Arial"/>
                          <a:ea typeface="Calibri"/>
                          <a:cs typeface="Times New Roman"/>
                        </a:rPr>
                        <a:t> </a:t>
                      </a:r>
                      <a:r>
                        <a:rPr lang="en-US" sz="1200" dirty="0" smtClean="0">
                          <a:solidFill>
                            <a:srgbClr val="595959"/>
                          </a:solidFill>
                          <a:effectLst/>
                          <a:latin typeface="Arial"/>
                          <a:ea typeface="Calibri"/>
                          <a:cs typeface="Times New Roman"/>
                        </a:rPr>
                        <a:t>members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Research</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Conduct educational </a:t>
                      </a:r>
                      <a:r>
                        <a:rPr lang="en-US" sz="1200" dirty="0" smtClean="0">
                          <a:solidFill>
                            <a:srgbClr val="595959"/>
                          </a:solidFill>
                          <a:effectLst/>
                          <a:latin typeface="Arial"/>
                          <a:ea typeface="Calibri"/>
                          <a:cs typeface="Times New Roman"/>
                        </a:rPr>
                        <a:t>workshops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Provide nutrition and food prep counseling</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Provide referrals to food programs and resources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 individuals receiving education</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individuals receiving services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individuals receiving referrals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dirty="0">
                          <a:solidFill>
                            <a:schemeClr val="tx1"/>
                          </a:solidFill>
                          <a:effectLst/>
                          <a:latin typeface="Arial"/>
                          <a:ea typeface="Calibri"/>
                          <a:cs typeface="Times New Roman"/>
                        </a:rPr>
                        <a:t>Increased knowledge of healthy food choices</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b="0" dirty="0">
                          <a:solidFill>
                            <a:schemeClr val="tx1"/>
                          </a:solidFill>
                          <a:effectLst/>
                          <a:latin typeface="Arial"/>
                          <a:ea typeface="Calibri"/>
                          <a:cs typeface="Times New Roman"/>
                        </a:rPr>
                        <a:t> </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b="0" dirty="0">
                          <a:solidFill>
                            <a:schemeClr val="tx1"/>
                          </a:solidFill>
                          <a:effectLst/>
                          <a:latin typeface="Arial"/>
                          <a:ea typeface="Calibri"/>
                          <a:cs typeface="Times New Roman"/>
                        </a:rPr>
                        <a:t>Improved attitudes about healthy eating</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b="0" dirty="0">
                          <a:solidFill>
                            <a:schemeClr val="tx1"/>
                          </a:solidFill>
                          <a:effectLst/>
                          <a:latin typeface="Arial"/>
                          <a:ea typeface="Calibri"/>
                          <a:cs typeface="Times New Roman"/>
                        </a:rPr>
                        <a:t> </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b="0" dirty="0">
                          <a:solidFill>
                            <a:schemeClr val="tx1"/>
                          </a:solidFill>
                          <a:effectLst/>
                          <a:latin typeface="Arial"/>
                          <a:ea typeface="Calibri"/>
                          <a:cs typeface="Times New Roman"/>
                        </a:rPr>
                        <a:t>Improved skill in preparation of healthy foods</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b="0" dirty="0">
                          <a:solidFill>
                            <a:schemeClr val="tx1"/>
                          </a:solidFill>
                          <a:effectLst/>
                          <a:latin typeface="Arial"/>
                          <a:ea typeface="Calibri"/>
                          <a:cs typeface="Times New Roman"/>
                        </a:rPr>
                        <a:t> </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b="0" dirty="0">
                          <a:solidFill>
                            <a:schemeClr val="tx1"/>
                          </a:solidFill>
                          <a:effectLst/>
                          <a:latin typeface="Arial"/>
                          <a:ea typeface="Calibri"/>
                          <a:cs typeface="Times New Roman"/>
                        </a:rPr>
                        <a:t>Increased knowledge of food </a:t>
                      </a:r>
                      <a:r>
                        <a:rPr lang="en-US" sz="1200" b="0" dirty="0" smtClean="0">
                          <a:solidFill>
                            <a:schemeClr val="tx1"/>
                          </a:solidFill>
                          <a:effectLst/>
                          <a:latin typeface="Arial"/>
                          <a:ea typeface="Calibri"/>
                          <a:cs typeface="Times New Roman"/>
                        </a:rPr>
                        <a:t>programs</a:t>
                      </a:r>
                      <a:r>
                        <a:rPr lang="en-US" sz="1200" b="0" baseline="0" dirty="0" smtClean="0">
                          <a:solidFill>
                            <a:schemeClr val="tx1"/>
                          </a:solidFill>
                          <a:effectLst/>
                          <a:latin typeface="Arial"/>
                          <a:ea typeface="Calibri"/>
                          <a:cs typeface="Times New Roman"/>
                        </a:rPr>
                        <a:t> </a:t>
                      </a:r>
                      <a:r>
                        <a:rPr lang="en-US" sz="1200" b="0" dirty="0" smtClean="0">
                          <a:solidFill>
                            <a:schemeClr val="tx1"/>
                          </a:solidFill>
                          <a:effectLst/>
                          <a:latin typeface="Arial"/>
                          <a:ea typeface="Calibri"/>
                          <a:cs typeface="Times New Roman"/>
                        </a:rPr>
                        <a:t>and </a:t>
                      </a:r>
                      <a:r>
                        <a:rPr lang="en-US" sz="1200" b="0" dirty="0">
                          <a:solidFill>
                            <a:schemeClr val="tx1"/>
                          </a:solidFill>
                          <a:effectLst/>
                          <a:latin typeface="Arial"/>
                          <a:ea typeface="Calibri"/>
                          <a:cs typeface="Times New Roman"/>
                        </a:rPr>
                        <a:t>community food </a:t>
                      </a:r>
                      <a:r>
                        <a:rPr lang="en-US" sz="1200" b="0" dirty="0" smtClean="0">
                          <a:solidFill>
                            <a:schemeClr val="tx1"/>
                          </a:solidFill>
                          <a:effectLst/>
                          <a:latin typeface="Arial"/>
                          <a:ea typeface="Calibri"/>
                          <a:cs typeface="Times New Roman"/>
                        </a:rPr>
                        <a:t>resources</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dirty="0">
                          <a:solidFill>
                            <a:schemeClr val="tx1"/>
                          </a:solidFill>
                          <a:effectLst/>
                          <a:latin typeface="Arial"/>
                          <a:ea typeface="Calibri"/>
                          <a:cs typeface="Times New Roman"/>
                        </a:rPr>
                        <a:t>Increased adoption of healthy food </a:t>
                      </a:r>
                      <a:r>
                        <a:rPr lang="en-US" sz="1200" b="0" dirty="0" smtClean="0">
                          <a:solidFill>
                            <a:schemeClr val="tx1"/>
                          </a:solidFill>
                          <a:effectLst/>
                          <a:latin typeface="Arial"/>
                          <a:ea typeface="Calibri"/>
                          <a:cs typeface="Times New Roman"/>
                        </a:rPr>
                        <a:t>practices</a:t>
                      </a:r>
                      <a:r>
                        <a:rPr lang="en-US" sz="1200" b="0" dirty="0">
                          <a:solidFill>
                            <a:schemeClr val="tx1"/>
                          </a:solidFill>
                          <a:effectLst/>
                          <a:latin typeface="Arial"/>
                          <a:ea typeface="Calibri"/>
                          <a:cs typeface="Times New Roman"/>
                        </a:rPr>
                        <a:t> </a:t>
                      </a:r>
                      <a:endParaRPr lang="en-US" sz="1200" b="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access to more food options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Families are healthier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household food security</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Double Bracket 7"/>
          <p:cNvSpPr/>
          <p:nvPr/>
        </p:nvSpPr>
        <p:spPr>
          <a:xfrm>
            <a:off x="3905794" y="1737360"/>
            <a:ext cx="5107577" cy="4114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3342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a:t>
            </a:r>
            <a:endParaRPr lang="en-US" dirty="0"/>
          </a:p>
        </p:txBody>
      </p:sp>
      <p:sp>
        <p:nvSpPr>
          <p:cNvPr id="3" name="Content Placeholder 2"/>
          <p:cNvSpPr>
            <a:spLocks noGrp="1"/>
          </p:cNvSpPr>
          <p:nvPr>
            <p:ph idx="1"/>
          </p:nvPr>
        </p:nvSpPr>
        <p:spPr>
          <a:xfrm>
            <a:off x="457200" y="1654628"/>
            <a:ext cx="8229600" cy="4678863"/>
          </a:xfrm>
        </p:spPr>
        <p:txBody>
          <a:bodyPr>
            <a:normAutofit/>
          </a:bodyPr>
          <a:lstStyle/>
          <a:p>
            <a:pPr>
              <a:spcAft>
                <a:spcPts val="1200"/>
              </a:spcAft>
            </a:pPr>
            <a:r>
              <a:rPr lang="en-US" sz="2400" dirty="0" smtClean="0"/>
              <a:t>A </a:t>
            </a:r>
            <a:r>
              <a:rPr lang="en-US" sz="2400" dirty="0"/>
              <a:t>program’s theory of </a:t>
            </a:r>
            <a:r>
              <a:rPr lang="en-US" sz="2400" dirty="0" smtClean="0"/>
              <a:t>change and logic model</a:t>
            </a:r>
          </a:p>
          <a:p>
            <a:pPr>
              <a:spcAft>
                <a:spcPts val="1200"/>
              </a:spcAft>
            </a:pPr>
            <a:r>
              <a:rPr lang="en-US" sz="2400" dirty="0" smtClean="0"/>
              <a:t>Uses of logic models</a:t>
            </a:r>
          </a:p>
          <a:p>
            <a:pPr>
              <a:spcAft>
                <a:spcPts val="1200"/>
              </a:spcAft>
            </a:pPr>
            <a:r>
              <a:rPr lang="en-US" sz="2400" dirty="0" smtClean="0"/>
              <a:t>Components of a logic model</a:t>
            </a:r>
          </a:p>
          <a:p>
            <a:pPr>
              <a:spcAft>
                <a:spcPts val="1200"/>
              </a:spcAft>
            </a:pPr>
            <a:r>
              <a:rPr lang="en-US" sz="2400" dirty="0" smtClean="0"/>
              <a:t>How to read a logic model</a:t>
            </a:r>
          </a:p>
          <a:p>
            <a:pPr>
              <a:spcAft>
                <a:spcPts val="1200"/>
              </a:spcAft>
            </a:pPr>
            <a:r>
              <a:rPr lang="en-US" sz="2400" dirty="0" smtClean="0"/>
              <a:t>How to develop a logic model</a:t>
            </a:r>
          </a:p>
          <a:p>
            <a:pPr>
              <a:spcAft>
                <a:spcPts val="1200"/>
              </a:spcAft>
            </a:pPr>
            <a:r>
              <a:rPr lang="en-US" sz="2400" dirty="0" smtClean="0"/>
              <a:t>How to apply logic models to evaluation</a:t>
            </a:r>
            <a:endParaRPr lang="en-US" sz="20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what to evaluate</a:t>
            </a:r>
            <a:endParaRPr lang="en-US" dirty="0"/>
          </a:p>
        </p:txBody>
      </p:sp>
      <p:sp>
        <p:nvSpPr>
          <p:cNvPr id="3" name="Content Placeholder 2"/>
          <p:cNvSpPr>
            <a:spLocks noGrp="1"/>
          </p:cNvSpPr>
          <p:nvPr>
            <p:ph idx="1"/>
          </p:nvPr>
        </p:nvSpPr>
        <p:spPr>
          <a:xfrm flipH="1">
            <a:off x="1254033" y="1262064"/>
            <a:ext cx="7093130" cy="462233"/>
          </a:xfrm>
        </p:spPr>
        <p:txBody>
          <a:bodyPr>
            <a:normAutofit/>
          </a:bodyPr>
          <a:lstStyle/>
          <a:p>
            <a:pPr marL="0" indent="0">
              <a:buNone/>
            </a:pPr>
            <a:r>
              <a:rPr lang="en-US" sz="2000" dirty="0" smtClean="0"/>
              <a:t> </a:t>
            </a:r>
            <a:r>
              <a:rPr lang="en-US" sz="2000" b="1" dirty="0" smtClean="0"/>
              <a:t>Process   </a:t>
            </a:r>
            <a:r>
              <a:rPr lang="en-US" sz="2000" dirty="0" smtClean="0"/>
              <a:t>                                               </a:t>
            </a:r>
            <a:r>
              <a:rPr lang="en-US" sz="2000" dirty="0" smtClean="0">
                <a:solidFill>
                  <a:schemeClr val="tx1"/>
                </a:solidFill>
              </a:rPr>
              <a:t>Outcomes </a:t>
            </a:r>
            <a:endParaRPr lang="en-US" sz="20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32183257"/>
              </p:ext>
            </p:extLst>
          </p:nvPr>
        </p:nvGraphicFramePr>
        <p:xfrm>
          <a:off x="235133" y="1929468"/>
          <a:ext cx="8765177" cy="3785616"/>
        </p:xfrm>
        <a:graphic>
          <a:graphicData uri="http://schemas.openxmlformats.org/drawingml/2006/table">
            <a:tbl>
              <a:tblPr firstRow="1" firstCol="1" bandRow="1"/>
              <a:tblGrid>
                <a:gridCol w="1018901"/>
                <a:gridCol w="1293223"/>
                <a:gridCol w="1332411"/>
                <a:gridCol w="1619794"/>
                <a:gridCol w="1815738"/>
                <a:gridCol w="1685110"/>
              </a:tblGrid>
              <a:tr h="204854">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048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497">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Funding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Staff</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smtClean="0">
                          <a:solidFill>
                            <a:srgbClr val="595959"/>
                          </a:solidFill>
                          <a:effectLst/>
                          <a:latin typeface="Arial"/>
                          <a:ea typeface="Calibri"/>
                          <a:cs typeface="Times New Roman"/>
                        </a:rPr>
                        <a:t>200 AmeriCorps State and National</a:t>
                      </a:r>
                      <a:r>
                        <a:rPr lang="en-US" sz="1200" baseline="0" dirty="0" smtClean="0">
                          <a:solidFill>
                            <a:srgbClr val="595959"/>
                          </a:solidFill>
                          <a:effectLst/>
                          <a:latin typeface="Arial"/>
                          <a:ea typeface="Calibri"/>
                          <a:cs typeface="Times New Roman"/>
                        </a:rPr>
                        <a:t> </a:t>
                      </a:r>
                      <a:r>
                        <a:rPr lang="en-US" sz="1200" dirty="0" smtClean="0">
                          <a:solidFill>
                            <a:srgbClr val="595959"/>
                          </a:solidFill>
                          <a:effectLst/>
                          <a:latin typeface="Arial"/>
                          <a:ea typeface="Calibri"/>
                          <a:cs typeface="Times New Roman"/>
                        </a:rPr>
                        <a:t>members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Research</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Conduct educational </a:t>
                      </a:r>
                      <a:r>
                        <a:rPr lang="en-US" sz="1200" dirty="0" smtClean="0">
                          <a:solidFill>
                            <a:srgbClr val="595959"/>
                          </a:solidFill>
                          <a:effectLst/>
                          <a:latin typeface="Arial"/>
                          <a:ea typeface="Calibri"/>
                          <a:cs typeface="Times New Roman"/>
                        </a:rPr>
                        <a:t>workshops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Provide nutrition and food prep counseling</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Provide referrals to food programs and resources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 individuals receiving education</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individuals receiving services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individuals receiving referrals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dirty="0">
                          <a:solidFill>
                            <a:srgbClr val="C00000"/>
                          </a:solidFill>
                          <a:effectLst/>
                          <a:latin typeface="Arial"/>
                          <a:ea typeface="Calibri"/>
                          <a:cs typeface="Times New Roman"/>
                        </a:rPr>
                        <a:t>Increased knowledge of healthy food choices</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b="0" dirty="0">
                          <a:solidFill>
                            <a:srgbClr val="C00000"/>
                          </a:solidFill>
                          <a:effectLst/>
                          <a:latin typeface="Arial"/>
                          <a:ea typeface="Calibri"/>
                          <a:cs typeface="Times New Roman"/>
                        </a:rPr>
                        <a:t> </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b="0" dirty="0">
                          <a:solidFill>
                            <a:srgbClr val="C00000"/>
                          </a:solidFill>
                          <a:effectLst/>
                          <a:latin typeface="Arial"/>
                          <a:ea typeface="Calibri"/>
                          <a:cs typeface="Times New Roman"/>
                        </a:rPr>
                        <a:t>Improved attitudes about healthy eating</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b="0" dirty="0">
                          <a:solidFill>
                            <a:srgbClr val="C00000"/>
                          </a:solidFill>
                          <a:effectLst/>
                          <a:latin typeface="Arial"/>
                          <a:ea typeface="Calibri"/>
                          <a:cs typeface="Times New Roman"/>
                        </a:rPr>
                        <a:t> </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b="0" dirty="0">
                          <a:solidFill>
                            <a:srgbClr val="C00000"/>
                          </a:solidFill>
                          <a:effectLst/>
                          <a:latin typeface="Arial"/>
                          <a:ea typeface="Calibri"/>
                          <a:cs typeface="Times New Roman"/>
                        </a:rPr>
                        <a:t>Improved skill in preparation of healthy foods</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b="0" dirty="0">
                          <a:solidFill>
                            <a:srgbClr val="C00000"/>
                          </a:solidFill>
                          <a:effectLst/>
                          <a:latin typeface="Arial"/>
                          <a:ea typeface="Calibri"/>
                          <a:cs typeface="Times New Roman"/>
                        </a:rPr>
                        <a:t> </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b="0" dirty="0">
                          <a:solidFill>
                            <a:srgbClr val="C00000"/>
                          </a:solidFill>
                          <a:effectLst/>
                          <a:latin typeface="Arial"/>
                          <a:ea typeface="Calibri"/>
                          <a:cs typeface="Times New Roman"/>
                        </a:rPr>
                        <a:t>Increased knowledge of food </a:t>
                      </a:r>
                      <a:r>
                        <a:rPr lang="en-US" sz="1200" b="0" dirty="0" smtClean="0">
                          <a:solidFill>
                            <a:srgbClr val="C00000"/>
                          </a:solidFill>
                          <a:effectLst/>
                          <a:latin typeface="Arial"/>
                          <a:ea typeface="Calibri"/>
                          <a:cs typeface="Times New Roman"/>
                        </a:rPr>
                        <a:t>programs</a:t>
                      </a:r>
                      <a:r>
                        <a:rPr lang="en-US" sz="1200" b="0" baseline="0" dirty="0" smtClean="0">
                          <a:solidFill>
                            <a:srgbClr val="C00000"/>
                          </a:solidFill>
                          <a:effectLst/>
                          <a:latin typeface="Arial"/>
                          <a:ea typeface="Calibri"/>
                          <a:cs typeface="Times New Roman"/>
                        </a:rPr>
                        <a:t> </a:t>
                      </a:r>
                      <a:r>
                        <a:rPr lang="en-US" sz="1200" b="0" dirty="0" smtClean="0">
                          <a:solidFill>
                            <a:srgbClr val="C00000"/>
                          </a:solidFill>
                          <a:effectLst/>
                          <a:latin typeface="Arial"/>
                          <a:ea typeface="Calibri"/>
                          <a:cs typeface="Times New Roman"/>
                        </a:rPr>
                        <a:t>and </a:t>
                      </a:r>
                      <a:r>
                        <a:rPr lang="en-US" sz="1200" b="0" dirty="0">
                          <a:solidFill>
                            <a:srgbClr val="C00000"/>
                          </a:solidFill>
                          <a:effectLst/>
                          <a:latin typeface="Arial"/>
                          <a:ea typeface="Calibri"/>
                          <a:cs typeface="Times New Roman"/>
                        </a:rPr>
                        <a:t>community food </a:t>
                      </a:r>
                      <a:r>
                        <a:rPr lang="en-US" sz="1200" b="0" dirty="0" smtClean="0">
                          <a:solidFill>
                            <a:srgbClr val="C00000"/>
                          </a:solidFill>
                          <a:effectLst/>
                          <a:latin typeface="Arial"/>
                          <a:ea typeface="Calibri"/>
                          <a:cs typeface="Times New Roman"/>
                        </a:rPr>
                        <a:t>resources</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0" dirty="0">
                          <a:solidFill>
                            <a:srgbClr val="C00000"/>
                          </a:solidFill>
                          <a:effectLst/>
                          <a:latin typeface="Arial"/>
                          <a:ea typeface="Calibri"/>
                          <a:cs typeface="Times New Roman"/>
                        </a:rPr>
                        <a:t>Increased adoption of healthy food </a:t>
                      </a:r>
                      <a:r>
                        <a:rPr lang="en-US" sz="1200" b="0" dirty="0" smtClean="0">
                          <a:solidFill>
                            <a:srgbClr val="C00000"/>
                          </a:solidFill>
                          <a:effectLst/>
                          <a:latin typeface="Arial"/>
                          <a:ea typeface="Calibri"/>
                          <a:cs typeface="Times New Roman"/>
                        </a:rPr>
                        <a:t>practices</a:t>
                      </a:r>
                      <a:r>
                        <a:rPr lang="en-US" sz="1200" b="0" dirty="0">
                          <a:solidFill>
                            <a:srgbClr val="C00000"/>
                          </a:solidFill>
                          <a:effectLst/>
                          <a:latin typeface="Arial"/>
                          <a:ea typeface="Calibri"/>
                          <a:cs typeface="Times New Roman"/>
                        </a:rPr>
                        <a:t> </a:t>
                      </a:r>
                      <a:endParaRPr lang="en-US" sz="1200" b="0" dirty="0">
                        <a:solidFill>
                          <a:srgbClr val="C00000"/>
                        </a:solidFill>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access to more food options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595959"/>
                          </a:solidFill>
                          <a:effectLst/>
                          <a:latin typeface="Arial"/>
                          <a:ea typeface="Calibri"/>
                          <a:cs typeface="Times New Roman"/>
                        </a:rPr>
                        <a:t>Families are healthier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595959"/>
                          </a:solidFill>
                          <a:effectLst/>
                          <a:latin typeface="Arial"/>
                          <a:ea typeface="Calibri"/>
                          <a:cs typeface="Times New Roman"/>
                        </a:rPr>
                        <a:t>Increased household food security</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Double Bracket 7"/>
          <p:cNvSpPr/>
          <p:nvPr/>
        </p:nvSpPr>
        <p:spPr>
          <a:xfrm>
            <a:off x="3905794" y="1737360"/>
            <a:ext cx="5107577" cy="4114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98158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outcome measures and data sources</a:t>
            </a:r>
            <a:endParaRPr lang="en-US" dirty="0"/>
          </a:p>
        </p:txBody>
      </p:sp>
      <p:sp>
        <p:nvSpPr>
          <p:cNvPr id="3" name="Content Placeholder 2"/>
          <p:cNvSpPr>
            <a:spLocks noGrp="1"/>
          </p:cNvSpPr>
          <p:nvPr>
            <p:ph idx="1"/>
          </p:nvPr>
        </p:nvSpPr>
        <p:spPr>
          <a:xfrm flipH="1">
            <a:off x="1254033" y="1262064"/>
            <a:ext cx="7093130" cy="462233"/>
          </a:xfrm>
        </p:spPr>
        <p:txBody>
          <a:bodyPr>
            <a:normAutofit/>
          </a:bodyPr>
          <a:lstStyle/>
          <a:p>
            <a:pPr marL="0" indent="0">
              <a:buNone/>
            </a:pPr>
            <a:r>
              <a:rPr lang="en-US" sz="2000" dirty="0" smtClean="0"/>
              <a:t> </a:t>
            </a:r>
            <a:endParaRPr lang="en-US" sz="20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83740663"/>
              </p:ext>
            </p:extLst>
          </p:nvPr>
        </p:nvGraphicFramePr>
        <p:xfrm>
          <a:off x="483326" y="1502230"/>
          <a:ext cx="8268788" cy="4791428"/>
        </p:xfrm>
        <a:graphic>
          <a:graphicData uri="http://schemas.openxmlformats.org/drawingml/2006/table">
            <a:tbl>
              <a:tblPr firstRow="1" firstCol="1" bandRow="1"/>
              <a:tblGrid>
                <a:gridCol w="1707319"/>
                <a:gridCol w="2159286"/>
                <a:gridCol w="2242924"/>
                <a:gridCol w="2159259"/>
              </a:tblGrid>
              <a:tr h="241941">
                <a:tc rowSpan="2">
                  <a:txBody>
                    <a:bodyPr/>
                    <a:lstStyle/>
                    <a:p>
                      <a:pPr marL="0" marR="0" algn="ctr">
                        <a:lnSpc>
                          <a:spcPct val="115000"/>
                        </a:lnSpc>
                        <a:spcBef>
                          <a:spcPts val="0"/>
                        </a:spcBef>
                        <a:spcAft>
                          <a:spcPts val="0"/>
                        </a:spcAft>
                      </a:pPr>
                      <a:endParaRPr lang="en-US" sz="1400" b="1" dirty="0">
                        <a:effectLst/>
                        <a:latin typeface="Arial" panose="020B0604020202020204" pitchFamily="34" charset="0"/>
                        <a:ea typeface="Calibri"/>
                        <a:cs typeface="Arial" panose="020B0604020202020204" pitchFamily="34" charset="0"/>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smtClean="0">
                          <a:solidFill>
                            <a:srgbClr val="595959"/>
                          </a:solidFill>
                          <a:effectLst/>
                          <a:latin typeface="Arial" panose="020B0604020202020204" pitchFamily="34" charset="0"/>
                          <a:ea typeface="Calibri"/>
                          <a:cs typeface="Arial" panose="020B0604020202020204" pitchFamily="34" charset="0"/>
                        </a:rPr>
                        <a:t>Outcomes</a:t>
                      </a:r>
                      <a:endParaRPr lang="en-US" sz="14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1941">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595959"/>
                          </a:solidFill>
                          <a:effectLst/>
                          <a:latin typeface="Arial" panose="020B0604020202020204" pitchFamily="34" charset="0"/>
                          <a:ea typeface="Calibri"/>
                          <a:cs typeface="Arial" panose="020B0604020202020204" pitchFamily="34" charset="0"/>
                        </a:rPr>
                        <a:t>Short-Term</a:t>
                      </a:r>
                      <a:endParaRPr lang="en-US" sz="14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panose="020B0604020202020204" pitchFamily="34" charset="0"/>
                          <a:ea typeface="Calibri"/>
                          <a:cs typeface="Arial" panose="020B0604020202020204" pitchFamily="34" charset="0"/>
                        </a:rPr>
                        <a:t>Medium-Term</a:t>
                      </a:r>
                      <a:endParaRPr lang="en-US" sz="14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595959"/>
                          </a:solidFill>
                          <a:effectLst/>
                          <a:latin typeface="Arial" panose="020B0604020202020204" pitchFamily="34" charset="0"/>
                          <a:ea typeface="Calibri"/>
                          <a:cs typeface="Arial" panose="020B0604020202020204" pitchFamily="34" charset="0"/>
                        </a:rPr>
                        <a:t>Long-Term</a:t>
                      </a:r>
                      <a:endParaRPr lang="en-US" sz="1400" b="1"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786">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Outcomes</a:t>
                      </a: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Increased </a:t>
                      </a:r>
                      <a:r>
                        <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rPr>
                        <a:t>knowledge of healthy food choices</a:t>
                      </a:r>
                    </a:p>
                    <a:p>
                      <a:pPr marL="0" marR="0">
                        <a:lnSpc>
                          <a:spcPct val="115000"/>
                        </a:lnSpc>
                        <a:spcBef>
                          <a:spcPts val="0"/>
                        </a:spcBef>
                        <a:spcAft>
                          <a:spcPts val="0"/>
                        </a:spcAft>
                      </a:pPr>
                      <a:r>
                        <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rPr>
                        <a:t> </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Increased </a:t>
                      </a:r>
                      <a:r>
                        <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rPr>
                        <a:t>access to more food options</a:t>
                      </a:r>
                    </a:p>
                    <a:p>
                      <a:pPr marL="0" marR="0">
                        <a:lnSpc>
                          <a:spcPct val="115000"/>
                        </a:lnSpc>
                        <a:spcBef>
                          <a:spcPts val="0"/>
                        </a:spcBef>
                        <a:spcAft>
                          <a:spcPts val="0"/>
                        </a:spcAft>
                      </a:pPr>
                      <a:r>
                        <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rPr>
                        <a:t> </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Families </a:t>
                      </a:r>
                      <a:r>
                        <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rPr>
                        <a:t>are healthier </a:t>
                      </a:r>
                    </a:p>
                    <a:p>
                      <a:pPr marL="0" marR="0">
                        <a:lnSpc>
                          <a:spcPct val="115000"/>
                        </a:lnSpc>
                        <a:spcBef>
                          <a:spcPts val="0"/>
                        </a:spcBef>
                        <a:spcAft>
                          <a:spcPts val="0"/>
                        </a:spcAft>
                      </a:pPr>
                      <a:r>
                        <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rPr>
                        <a:t> </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66">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Measure</a:t>
                      </a: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 individuals demonstrating greater understanding of </a:t>
                      </a: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benefits of good nutrition </a:t>
                      </a:r>
                    </a:p>
                    <a:p>
                      <a:pPr marL="0" marR="0">
                        <a:lnSpc>
                          <a:spcPct val="115000"/>
                        </a:lnSpc>
                        <a:spcBef>
                          <a:spcPts val="0"/>
                        </a:spcBef>
                        <a:spcAft>
                          <a:spcPts val="0"/>
                        </a:spcAft>
                      </a:pP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 individuals enrolled </a:t>
                      </a: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in food assistance programs </a:t>
                      </a:r>
                    </a:p>
                    <a:p>
                      <a:pPr marL="0" marR="0">
                        <a:lnSpc>
                          <a:spcPct val="115000"/>
                        </a:lnSpc>
                        <a:spcBef>
                          <a:spcPts val="0"/>
                        </a:spcBef>
                        <a:spcAft>
                          <a:spcPts val="0"/>
                        </a:spcAft>
                      </a:pP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↓risk factors for nutrition related </a:t>
                      </a:r>
                    </a:p>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problems and chronic diseases</a:t>
                      </a:r>
                    </a:p>
                    <a:p>
                      <a:pPr marL="0" marR="0">
                        <a:lnSpc>
                          <a:spcPct val="115000"/>
                        </a:lnSpc>
                        <a:spcBef>
                          <a:spcPts val="0"/>
                        </a:spcBef>
                        <a:spcAft>
                          <a:spcPts val="0"/>
                        </a:spcAft>
                      </a:pP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950">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Data Source</a:t>
                      </a: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Pre/post surveys of beneficiaries </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and a matched comparison group of non-beneficiaries</a:t>
                      </a:r>
                    </a:p>
                    <a:p>
                      <a:pPr marL="0" marR="0">
                        <a:lnSpc>
                          <a:spcPct val="115000"/>
                        </a:lnSpc>
                        <a:spcBef>
                          <a:spcPts val="0"/>
                        </a:spcBef>
                        <a:spcAft>
                          <a:spcPts val="0"/>
                        </a:spcAft>
                      </a:pP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Administrative data records</a:t>
                      </a: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r>
                        <a:rPr lang="en-US" sz="140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Pre/post health records of beneficiaries</a:t>
                      </a:r>
                      <a:r>
                        <a:rPr lang="en-US" sz="1400" baseline="0" dirty="0" smtClean="0">
                          <a:solidFill>
                            <a:schemeClr val="tx1">
                              <a:lumMod val="65000"/>
                              <a:lumOff val="35000"/>
                            </a:schemeClr>
                          </a:solidFill>
                          <a:effectLst/>
                          <a:latin typeface="Arial" panose="020B0604020202020204" pitchFamily="34" charset="0"/>
                          <a:ea typeface="Calibri"/>
                          <a:cs typeface="Arial" panose="020B0604020202020204" pitchFamily="34" charset="0"/>
                        </a:rPr>
                        <a:t> and a matched comparison group of non-beneficiaries</a:t>
                      </a:r>
                      <a:endParaRPr lang="en-US" sz="1400" dirty="0">
                        <a:solidFill>
                          <a:schemeClr val="tx1">
                            <a:lumMod val="65000"/>
                            <a:lumOff val="35000"/>
                          </a:schemeClr>
                        </a:solidFill>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9733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a:xfrm>
            <a:off x="457200" y="1280161"/>
            <a:ext cx="8229600" cy="5053332"/>
          </a:xfrm>
        </p:spPr>
        <p:txBody>
          <a:bodyPr>
            <a:normAutofit/>
          </a:bodyPr>
          <a:lstStyle/>
          <a:p>
            <a:r>
              <a:rPr lang="en-US" sz="2400" dirty="0" smtClean="0"/>
              <a:t>Developing </a:t>
            </a:r>
            <a:r>
              <a:rPr lang="en-US" sz="2400" dirty="0"/>
              <a:t>a logic model is </a:t>
            </a:r>
            <a:r>
              <a:rPr lang="en-US" sz="2400" dirty="0" smtClean="0"/>
              <a:t>not completed in one session or alone. </a:t>
            </a:r>
            <a:endParaRPr lang="en-US" sz="2400" dirty="0"/>
          </a:p>
          <a:p>
            <a:r>
              <a:rPr lang="en-US" sz="2400" dirty="0" smtClean="0"/>
              <a:t>There </a:t>
            </a:r>
            <a:r>
              <a:rPr lang="en-US" sz="2400" dirty="0"/>
              <a:t>is no one best logic model.</a:t>
            </a:r>
          </a:p>
          <a:p>
            <a:r>
              <a:rPr lang="en-US" sz="2400" dirty="0" smtClean="0"/>
              <a:t>Logic </a:t>
            </a:r>
            <a:r>
              <a:rPr lang="en-US" sz="2400" dirty="0"/>
              <a:t>models represent intention.</a:t>
            </a:r>
          </a:p>
          <a:p>
            <a:r>
              <a:rPr lang="en-US" sz="2400" dirty="0" smtClean="0"/>
              <a:t>A </a:t>
            </a:r>
            <a:r>
              <a:rPr lang="en-US" sz="2400" dirty="0"/>
              <a:t>program logic model </a:t>
            </a:r>
            <a:r>
              <a:rPr lang="en-US" sz="2400" dirty="0" smtClean="0"/>
              <a:t>can </a:t>
            </a:r>
            <a:r>
              <a:rPr lang="en-US" sz="2400" dirty="0"/>
              <a:t>change and be refined as the program changes and develops. </a:t>
            </a:r>
            <a:endParaRPr lang="en-US" sz="2400" dirty="0" smtClean="0"/>
          </a:p>
          <a:p>
            <a:r>
              <a:rPr lang="en-US" sz="2400" dirty="0"/>
              <a:t>Programs do not need to evaluate every aspect of a logic </a:t>
            </a:r>
            <a:r>
              <a:rPr lang="en-US" sz="2400" dirty="0" smtClean="0"/>
              <a:t>model.</a:t>
            </a:r>
          </a:p>
          <a:p>
            <a:r>
              <a:rPr lang="en-US" sz="2400" dirty="0"/>
              <a:t>Logic models play a critical role in informing evaluation and building the evidence base for a program.</a:t>
            </a:r>
          </a:p>
          <a:p>
            <a:pPr marL="0" indent="0">
              <a:buNone/>
            </a:pPr>
            <a:endParaRPr lang="en-US" sz="2400" dirty="0"/>
          </a:p>
        </p:txBody>
      </p:sp>
    </p:spTree>
    <p:extLst>
      <p:ext uri="{BB962C8B-B14F-4D97-AF65-F5344CB8AC3E}">
        <p14:creationId xmlns:p14="http://schemas.microsoft.com/office/powerpoint/2010/main" val="3060618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logic model development</a:t>
            </a:r>
            <a:endParaRPr lang="en-US" dirty="0"/>
          </a:p>
        </p:txBody>
      </p:sp>
      <p:sp>
        <p:nvSpPr>
          <p:cNvPr id="3" name="Content Placeholder 2"/>
          <p:cNvSpPr>
            <a:spLocks noGrp="1"/>
          </p:cNvSpPr>
          <p:nvPr>
            <p:ph idx="1"/>
          </p:nvPr>
        </p:nvSpPr>
        <p:spPr>
          <a:xfrm>
            <a:off x="457200" y="1410790"/>
            <a:ext cx="8229600" cy="4922702"/>
          </a:xfrm>
        </p:spPr>
        <p:txBody>
          <a:bodyPr>
            <a:normAutofit/>
          </a:bodyPr>
          <a:lstStyle/>
          <a:p>
            <a:pPr marL="0" indent="0">
              <a:buNone/>
            </a:pPr>
            <a:r>
              <a:rPr lang="en-US" dirty="0" smtClean="0"/>
              <a:t>W.K</a:t>
            </a:r>
            <a:r>
              <a:rPr lang="en-US" dirty="0"/>
              <a:t>. Kellogg Foundation Logic Model Development </a:t>
            </a:r>
            <a:r>
              <a:rPr lang="en-US" dirty="0" smtClean="0"/>
              <a:t>Guide</a:t>
            </a:r>
          </a:p>
          <a:p>
            <a:pPr marL="0" indent="0">
              <a:buNone/>
            </a:pPr>
            <a:r>
              <a:rPr lang="en-US" dirty="0">
                <a:hlinkClick r:id="rId3"/>
              </a:rPr>
              <a:t>http://</a:t>
            </a:r>
            <a:r>
              <a:rPr lang="en-US" dirty="0" smtClean="0">
                <a:hlinkClick r:id="rId3"/>
              </a:rPr>
              <a:t>www.wkkf.org/resource-directory/resource/2006/02/wk-kellogg-foundation-logic-model-development-guide</a:t>
            </a:r>
            <a:endParaRPr lang="en-US" dirty="0" smtClean="0"/>
          </a:p>
          <a:p>
            <a:pPr marL="0" indent="0">
              <a:buNone/>
            </a:pPr>
            <a:endParaRPr lang="en-US" dirty="0" smtClean="0"/>
          </a:p>
          <a:p>
            <a:pPr marL="0" indent="0">
              <a:buNone/>
            </a:pPr>
            <a:r>
              <a:rPr lang="en-US" dirty="0" smtClean="0"/>
              <a:t>Innovation </a:t>
            </a:r>
            <a:r>
              <a:rPr lang="en-US" dirty="0"/>
              <a:t>Network Logic Model </a:t>
            </a:r>
            <a:r>
              <a:rPr lang="en-US" dirty="0" smtClean="0"/>
              <a:t>Workbook</a:t>
            </a:r>
          </a:p>
          <a:p>
            <a:pPr marL="0" indent="0">
              <a:buNone/>
            </a:pPr>
            <a:r>
              <a:rPr lang="en-US" dirty="0" smtClean="0">
                <a:hlinkClick r:id="rId4"/>
              </a:rPr>
              <a:t>http</a:t>
            </a:r>
            <a:r>
              <a:rPr lang="en-US" dirty="0">
                <a:hlinkClick r:id="rId4"/>
              </a:rPr>
              <a:t>://</a:t>
            </a:r>
            <a:r>
              <a:rPr lang="en-US" dirty="0" smtClean="0">
                <a:hlinkClick r:id="rId4"/>
              </a:rPr>
              <a:t>www.innonet.org/client_docs/File/logic_model_workbook.pdf</a:t>
            </a:r>
            <a:endParaRPr lang="en-US" dirty="0" smtClean="0"/>
          </a:p>
          <a:p>
            <a:pPr marL="0" indent="0">
              <a:buNone/>
            </a:pPr>
            <a:endParaRPr lang="en-US" sz="2400" dirty="0"/>
          </a:p>
        </p:txBody>
      </p:sp>
    </p:spTree>
    <p:extLst>
      <p:ext uri="{BB962C8B-B14F-4D97-AF65-F5344CB8AC3E}">
        <p14:creationId xmlns:p14="http://schemas.microsoft.com/office/powerpoint/2010/main" val="2440461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logic model development</a:t>
            </a:r>
            <a:endParaRPr lang="en-US" dirty="0"/>
          </a:p>
        </p:txBody>
      </p:sp>
      <p:sp>
        <p:nvSpPr>
          <p:cNvPr id="3" name="Content Placeholder 2"/>
          <p:cNvSpPr>
            <a:spLocks noGrp="1"/>
          </p:cNvSpPr>
          <p:nvPr>
            <p:ph idx="1"/>
          </p:nvPr>
        </p:nvSpPr>
        <p:spPr/>
        <p:txBody>
          <a:bodyPr>
            <a:normAutofit/>
          </a:bodyPr>
          <a:lstStyle/>
          <a:p>
            <a:pPr marL="0" indent="0">
              <a:buNone/>
            </a:pPr>
            <a:r>
              <a:rPr lang="en-US" dirty="0"/>
              <a:t>University of Wisconsin Extension: Program Development and </a:t>
            </a:r>
            <a:r>
              <a:rPr lang="en-US" dirty="0" smtClean="0"/>
              <a:t>Evaluation</a:t>
            </a:r>
          </a:p>
          <a:p>
            <a:pPr marL="0" indent="0">
              <a:buNone/>
            </a:pPr>
            <a:r>
              <a:rPr lang="en-US" dirty="0" smtClean="0">
                <a:hlinkClick r:id="rId3"/>
              </a:rPr>
              <a:t>http</a:t>
            </a:r>
            <a:r>
              <a:rPr lang="en-US" dirty="0">
                <a:hlinkClick r:id="rId3"/>
              </a:rPr>
              <a:t>://</a:t>
            </a:r>
            <a:r>
              <a:rPr lang="en-US" dirty="0" smtClean="0">
                <a:hlinkClick r:id="rId3"/>
              </a:rPr>
              <a:t>www.uwex.edu/ces/pdande/evaluation/evallogicmodel.html</a:t>
            </a:r>
            <a:endParaRPr lang="en-US" dirty="0" smtClean="0"/>
          </a:p>
          <a:p>
            <a:pPr marL="0" indent="0">
              <a:buNone/>
            </a:pPr>
            <a:endParaRPr lang="en-US" dirty="0"/>
          </a:p>
          <a:p>
            <a:pPr marL="0" indent="0">
              <a:buNone/>
            </a:pPr>
            <a:r>
              <a:rPr lang="en-US" dirty="0" smtClean="0"/>
              <a:t>CDC </a:t>
            </a:r>
            <a:r>
              <a:rPr lang="en-US" dirty="0"/>
              <a:t>Program Evaluation </a:t>
            </a:r>
            <a:r>
              <a:rPr lang="en-US" dirty="0" smtClean="0"/>
              <a:t>Resources:</a:t>
            </a:r>
          </a:p>
          <a:p>
            <a:pPr marL="0" indent="0">
              <a:buNone/>
            </a:pPr>
            <a:r>
              <a:rPr lang="en-US" dirty="0" smtClean="0">
                <a:hlinkClick r:id="rId4"/>
              </a:rPr>
              <a:t>http</a:t>
            </a:r>
            <a:r>
              <a:rPr lang="en-US" dirty="0">
                <a:hlinkClick r:id="rId4"/>
              </a:rPr>
              <a:t>://</a:t>
            </a:r>
            <a:r>
              <a:rPr lang="en-US" dirty="0" smtClean="0">
                <a:hlinkClick r:id="rId4"/>
              </a:rPr>
              <a:t>www.cdc.gov/evaL/resources/index.htm</a:t>
            </a:r>
            <a:r>
              <a:rPr lang="en-US" dirty="0" smtClean="0"/>
              <a:t>  </a:t>
            </a:r>
          </a:p>
          <a:p>
            <a:pPr marL="0" indent="0">
              <a:buNone/>
            </a:pPr>
            <a:r>
              <a:rPr lang="en-US" dirty="0" smtClean="0"/>
              <a:t>	Measuring Program Outcomes: A Practical 	Approach (United Way)</a:t>
            </a:r>
          </a:p>
          <a:p>
            <a:pPr marL="0" indent="0">
              <a:buNone/>
            </a:pPr>
            <a:r>
              <a:rPr lang="en-US" dirty="0" smtClean="0"/>
              <a:t>	Developing </a:t>
            </a:r>
            <a:r>
              <a:rPr lang="en-US" dirty="0"/>
              <a:t>and Working with Program Logic </a:t>
            </a:r>
            <a:r>
              <a:rPr lang="en-US" dirty="0" smtClean="0"/>
              <a:t>	Models </a:t>
            </a:r>
            <a:r>
              <a:rPr lang="en-US" dirty="0"/>
              <a:t>(Bureau of Justice Assistance)</a:t>
            </a:r>
          </a:p>
        </p:txBody>
      </p:sp>
    </p:spTree>
    <p:extLst>
      <p:ext uri="{BB962C8B-B14F-4D97-AF65-F5344CB8AC3E}">
        <p14:creationId xmlns:p14="http://schemas.microsoft.com/office/powerpoint/2010/main" val="1054235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554481"/>
            <a:ext cx="8229600" cy="3814354"/>
          </a:xfrm>
        </p:spPr>
        <p:txBody>
          <a:bodyPr>
            <a:normAutofit/>
          </a:bodyPr>
          <a:lstStyle/>
          <a:p>
            <a:endParaRPr lang="en-US" sz="2400" dirty="0"/>
          </a:p>
        </p:txBody>
      </p:sp>
    </p:spTree>
    <p:extLst>
      <p:ext uri="{BB962C8B-B14F-4D97-AF65-F5344CB8AC3E}">
        <p14:creationId xmlns:p14="http://schemas.microsoft.com/office/powerpoint/2010/main" val="1702126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Resources</a:t>
            </a:r>
            <a:endParaRPr lang="en-US" dirty="0"/>
          </a:p>
        </p:txBody>
      </p:sp>
      <p:sp>
        <p:nvSpPr>
          <p:cNvPr id="3" name="Content Placeholder 2"/>
          <p:cNvSpPr>
            <a:spLocks noGrp="1"/>
          </p:cNvSpPr>
          <p:nvPr>
            <p:ph idx="1"/>
          </p:nvPr>
        </p:nvSpPr>
        <p:spPr>
          <a:xfrm>
            <a:off x="457200" y="1554481"/>
            <a:ext cx="8229600" cy="3814354"/>
          </a:xfrm>
        </p:spPr>
        <p:txBody>
          <a:bodyPr>
            <a:normAutofit/>
          </a:bodyPr>
          <a:lstStyle/>
          <a:p>
            <a:pPr marL="0" indent="0">
              <a:buNone/>
            </a:pPr>
            <a:r>
              <a:rPr lang="en-US" sz="2400" dirty="0" smtClean="0"/>
              <a:t>Evaluation Resources:</a:t>
            </a:r>
          </a:p>
          <a:p>
            <a:pPr marL="0" indent="0">
              <a:buNone/>
            </a:pPr>
            <a:r>
              <a:rPr lang="en-US" sz="2400" dirty="0">
                <a:hlinkClick r:id="rId3"/>
              </a:rPr>
              <a:t>https://</a:t>
            </a:r>
            <a:r>
              <a:rPr lang="en-US" sz="2400" dirty="0" smtClean="0">
                <a:hlinkClick r:id="rId3"/>
              </a:rPr>
              <a:t>www.nationalserviceresources.gov/evaluation-americorps</a:t>
            </a:r>
            <a:endParaRPr lang="en-US" sz="2400" dirty="0" smtClean="0"/>
          </a:p>
          <a:p>
            <a:pPr marL="0" indent="0">
              <a:buNone/>
            </a:pPr>
            <a:endParaRPr lang="en-US" sz="2400" dirty="0"/>
          </a:p>
          <a:p>
            <a:pPr marL="0" indent="0">
              <a:buNone/>
            </a:pPr>
            <a:r>
              <a:rPr lang="en-US" sz="2400" dirty="0" smtClean="0"/>
              <a:t>Performance Measurement Core Curriculum:</a:t>
            </a:r>
          </a:p>
          <a:p>
            <a:pPr marL="0" indent="0">
              <a:buNone/>
            </a:pPr>
            <a:r>
              <a:rPr lang="en-US" sz="2400" dirty="0">
                <a:hlinkClick r:id="rId4"/>
              </a:rPr>
              <a:t>https://</a:t>
            </a:r>
            <a:r>
              <a:rPr lang="en-US" sz="2400" dirty="0" smtClean="0">
                <a:hlinkClick r:id="rId4"/>
              </a:rPr>
              <a:t>www.nationalserviceresources.gov/npm/training-resources</a:t>
            </a:r>
            <a:endParaRPr lang="en-US" sz="2400" dirty="0" smtClean="0"/>
          </a:p>
          <a:p>
            <a:pPr marL="0" indent="0">
              <a:buNone/>
            </a:pPr>
            <a:endParaRPr lang="en-US" sz="2400" dirty="0"/>
          </a:p>
        </p:txBody>
      </p:sp>
    </p:spTree>
    <p:extLst>
      <p:ext uri="{BB962C8B-B14F-4D97-AF65-F5344CB8AC3E}">
        <p14:creationId xmlns:p14="http://schemas.microsoft.com/office/powerpoint/2010/main" val="414271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program’s theory of change?</a:t>
            </a:r>
            <a:endParaRPr lang="en-US" dirty="0"/>
          </a:p>
        </p:txBody>
      </p:sp>
      <p:sp>
        <p:nvSpPr>
          <p:cNvPr id="3" name="Content Placeholder 2"/>
          <p:cNvSpPr>
            <a:spLocks noGrp="1"/>
          </p:cNvSpPr>
          <p:nvPr>
            <p:ph idx="1"/>
          </p:nvPr>
        </p:nvSpPr>
        <p:spPr>
          <a:xfrm>
            <a:off x="457200" y="1487605"/>
            <a:ext cx="8229600" cy="4233925"/>
          </a:xfrm>
        </p:spPr>
        <p:txBody>
          <a:bodyPr>
            <a:normAutofit/>
          </a:bodyPr>
          <a:lstStyle/>
          <a:p>
            <a:pPr>
              <a:spcAft>
                <a:spcPts val="1200"/>
              </a:spcAft>
            </a:pPr>
            <a:r>
              <a:rPr lang="en-US" sz="2400" dirty="0" smtClean="0"/>
              <a:t>The general underlying idea of how you believe your intervention will create change.</a:t>
            </a:r>
          </a:p>
          <a:p>
            <a:pPr>
              <a:spcAft>
                <a:spcPts val="1200"/>
              </a:spcAft>
            </a:pPr>
            <a:r>
              <a:rPr lang="en-US" sz="2400" dirty="0" smtClean="0"/>
              <a:t>There are three main elements: </a:t>
            </a:r>
          </a:p>
          <a:p>
            <a:endParaRPr lang="en-US" sz="2400" dirty="0" smtClean="0"/>
          </a:p>
          <a:p>
            <a:endParaRPr lang="en-US" sz="2400" dirty="0" smtClean="0"/>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an </a:t>
            </a:r>
            <a:r>
              <a:rPr lang="en-US" sz="1600" dirty="0" smtClean="0">
                <a:latin typeface="Arial" panose="020B0604020202020204" pitchFamily="34" charset="0"/>
                <a:cs typeface="Arial" panose="020B0604020202020204" pitchFamily="34" charset="0"/>
              </a:rPr>
              <a:t>overview of theory of change and evidence, </a:t>
            </a:r>
            <a:r>
              <a:rPr lang="en-US" sz="1600" dirty="0">
                <a:latin typeface="Arial" panose="020B0604020202020204" pitchFamily="34" charset="0"/>
                <a:cs typeface="Arial" panose="020B0604020202020204" pitchFamily="34" charset="0"/>
              </a:rPr>
              <a:t>CNCS grantees can refer to the modules, “Designing Effective Action for Change” and “Evidence: What It Is and Where to Find It”, respectively, located on the Knowledge Network. </a:t>
            </a:r>
          </a:p>
          <a:p>
            <a:endParaRPr lang="en-US" sz="2400" dirty="0" smtClean="0"/>
          </a:p>
          <a:p>
            <a:endParaRPr lang="en-US" sz="2400" dirty="0" smtClean="0"/>
          </a:p>
          <a:p>
            <a:pPr lvl="1"/>
            <a:endParaRPr lang="en-US" sz="1800" dirty="0" smtClean="0"/>
          </a:p>
          <a:p>
            <a:pPr lvl="1"/>
            <a:endParaRPr lang="en-US" dirty="0"/>
          </a:p>
          <a:p>
            <a:pPr lvl="1"/>
            <a:endParaRPr lang="en-US" dirty="0" smtClean="0"/>
          </a:p>
        </p:txBody>
      </p:sp>
      <p:pic>
        <p:nvPicPr>
          <p:cNvPr id="5" name="Picture 4"/>
          <p:cNvPicPr/>
          <p:nvPr/>
        </p:nvPicPr>
        <p:blipFill>
          <a:blip r:embed="rId3"/>
          <a:stretch>
            <a:fillRect/>
          </a:stretch>
        </p:blipFill>
        <p:spPr>
          <a:xfrm>
            <a:off x="1271995" y="2730518"/>
            <a:ext cx="6382839" cy="1108254"/>
          </a:xfrm>
          <a:prstGeom prst="rect">
            <a:avLst/>
          </a:prstGeom>
        </p:spPr>
      </p:pic>
    </p:spTree>
    <p:extLst>
      <p:ext uri="{BB962C8B-B14F-4D97-AF65-F5344CB8AC3E}">
        <p14:creationId xmlns:p14="http://schemas.microsoft.com/office/powerpoint/2010/main" val="2930435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a program’s theory of change</a:t>
            </a:r>
            <a:endParaRPr lang="en-US" dirty="0"/>
          </a:p>
        </p:txBody>
      </p:sp>
      <p:sp>
        <p:nvSpPr>
          <p:cNvPr id="3" name="Content Placeholder 2"/>
          <p:cNvSpPr>
            <a:spLocks noGrp="1"/>
          </p:cNvSpPr>
          <p:nvPr>
            <p:ph idx="1"/>
          </p:nvPr>
        </p:nvSpPr>
        <p:spPr>
          <a:xfrm>
            <a:off x="457200" y="1619795"/>
            <a:ext cx="8229600" cy="3931920"/>
          </a:xfrm>
        </p:spPr>
        <p:txBody>
          <a:bodyPr>
            <a:normAutofit/>
          </a:bodyPr>
          <a:lstStyle/>
          <a:p>
            <a:pPr marL="0" indent="0">
              <a:buNone/>
            </a:pPr>
            <a:r>
              <a:rPr lang="en-US" sz="2400" dirty="0" smtClean="0"/>
              <a:t>Theory of change for a nutrition assistance program:</a:t>
            </a:r>
            <a:r>
              <a:rPr lang="en-US" sz="1800" dirty="0"/>
              <a:t>	</a:t>
            </a:r>
            <a:endParaRPr lang="en-US" sz="2400" dirty="0" smtClean="0"/>
          </a:p>
        </p:txBody>
      </p:sp>
      <p:pic>
        <p:nvPicPr>
          <p:cNvPr id="4" name="Picture 3"/>
          <p:cNvPicPr/>
          <p:nvPr/>
        </p:nvPicPr>
        <p:blipFill>
          <a:blip r:embed="rId3"/>
          <a:stretch>
            <a:fillRect/>
          </a:stretch>
        </p:blipFill>
        <p:spPr>
          <a:xfrm>
            <a:off x="1181290" y="2846504"/>
            <a:ext cx="6537688" cy="1226139"/>
          </a:xfrm>
          <a:prstGeom prst="rect">
            <a:avLst/>
          </a:prstGeom>
        </p:spPr>
      </p:pic>
      <p:sp>
        <p:nvSpPr>
          <p:cNvPr id="8" name="TextBox 7"/>
          <p:cNvSpPr txBox="1"/>
          <p:nvPr/>
        </p:nvSpPr>
        <p:spPr>
          <a:xfrm>
            <a:off x="1181290" y="2511179"/>
            <a:ext cx="2025934" cy="338554"/>
          </a:xfrm>
          <a:prstGeom prst="rect">
            <a:avLst/>
          </a:prstGeom>
          <a:noFill/>
        </p:spPr>
        <p:txBody>
          <a:bodyPr wrap="square" rtlCol="0">
            <a:spAutoFit/>
          </a:bodyPr>
          <a:lstStyle/>
          <a:p>
            <a:pPr algn="ctr"/>
            <a:r>
              <a:rPr lang="en-US" sz="1600" dirty="0" smtClean="0">
                <a:latin typeface="Arial Rounded MT Bold" panose="020F0704030504030204" pitchFamily="34" charset="0"/>
                <a:cs typeface="Aharoni" panose="02010803020104030203" pitchFamily="2" charset="-79"/>
              </a:rPr>
              <a:t>Problem/Need</a:t>
            </a:r>
            <a:endParaRPr lang="en-US" sz="1600" dirty="0">
              <a:latin typeface="Arial Rounded MT Bold" panose="020F0704030504030204" pitchFamily="34" charset="0"/>
              <a:cs typeface="Aharoni" panose="02010803020104030203" pitchFamily="2" charset="-79"/>
            </a:endParaRPr>
          </a:p>
        </p:txBody>
      </p:sp>
      <p:sp>
        <p:nvSpPr>
          <p:cNvPr id="9" name="TextBox 8"/>
          <p:cNvSpPr txBox="1"/>
          <p:nvPr/>
        </p:nvSpPr>
        <p:spPr>
          <a:xfrm>
            <a:off x="3439234" y="2515190"/>
            <a:ext cx="2279176" cy="338554"/>
          </a:xfrm>
          <a:prstGeom prst="rect">
            <a:avLst/>
          </a:prstGeom>
          <a:noFill/>
        </p:spPr>
        <p:txBody>
          <a:bodyPr wrap="square" rtlCol="0">
            <a:spAutoFit/>
          </a:bodyPr>
          <a:lstStyle/>
          <a:p>
            <a:pPr algn="ctr"/>
            <a:r>
              <a:rPr lang="en-US" sz="1600" dirty="0" smtClean="0">
                <a:latin typeface="Arial Rounded MT Bold" panose="020F0704030504030204" pitchFamily="34" charset="0"/>
                <a:cs typeface="Aharoni" panose="02010803020104030203" pitchFamily="2" charset="-79"/>
              </a:rPr>
              <a:t>Intervention</a:t>
            </a:r>
            <a:endParaRPr lang="en-US" sz="1600" dirty="0">
              <a:latin typeface="Arial Rounded MT Bold" panose="020F0704030504030204" pitchFamily="34" charset="0"/>
              <a:cs typeface="Aharoni" panose="02010803020104030203" pitchFamily="2" charset="-79"/>
            </a:endParaRPr>
          </a:p>
        </p:txBody>
      </p:sp>
      <p:sp>
        <p:nvSpPr>
          <p:cNvPr id="10" name="TextBox 9"/>
          <p:cNvSpPr txBox="1"/>
          <p:nvPr/>
        </p:nvSpPr>
        <p:spPr>
          <a:xfrm>
            <a:off x="5841242" y="2535246"/>
            <a:ext cx="2025934" cy="338554"/>
          </a:xfrm>
          <a:prstGeom prst="rect">
            <a:avLst/>
          </a:prstGeom>
          <a:noFill/>
        </p:spPr>
        <p:txBody>
          <a:bodyPr wrap="square" rtlCol="0">
            <a:spAutoFit/>
          </a:bodyPr>
          <a:lstStyle/>
          <a:p>
            <a:pPr algn="ctr"/>
            <a:r>
              <a:rPr lang="en-US" sz="1600" dirty="0" smtClean="0">
                <a:latin typeface="Arial Rounded MT Bold" panose="020F0704030504030204" pitchFamily="34" charset="0"/>
                <a:cs typeface="Aharoni" panose="02010803020104030203" pitchFamily="2" charset="-79"/>
              </a:rPr>
              <a:t>Intended Outcome</a:t>
            </a:r>
            <a:endParaRPr lang="en-US" sz="1600" dirty="0">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147896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logic model?</a:t>
            </a:r>
            <a:endParaRPr lang="en-US" dirty="0"/>
          </a:p>
        </p:txBody>
      </p:sp>
      <p:sp>
        <p:nvSpPr>
          <p:cNvPr id="3" name="Content Placeholder 2"/>
          <p:cNvSpPr>
            <a:spLocks noGrp="1"/>
          </p:cNvSpPr>
          <p:nvPr>
            <p:ph idx="1"/>
          </p:nvPr>
        </p:nvSpPr>
        <p:spPr>
          <a:xfrm>
            <a:off x="352697" y="1351128"/>
            <a:ext cx="8229600" cy="3930561"/>
          </a:xfrm>
        </p:spPr>
        <p:txBody>
          <a:bodyPr>
            <a:normAutofit/>
          </a:bodyPr>
          <a:lstStyle/>
          <a:p>
            <a:r>
              <a:rPr lang="en-US" sz="2400" dirty="0" smtClean="0"/>
              <a:t>A detailed visual </a:t>
            </a:r>
            <a:r>
              <a:rPr lang="en-US" sz="2400" dirty="0" smtClean="0">
                <a:solidFill>
                  <a:schemeClr val="accent6"/>
                </a:solidFill>
              </a:rPr>
              <a:t>representation of a program and its</a:t>
            </a:r>
            <a:r>
              <a:rPr lang="en-US" sz="2400" b="1" dirty="0" smtClean="0">
                <a:solidFill>
                  <a:schemeClr val="accent6"/>
                </a:solidFill>
              </a:rPr>
              <a:t> </a:t>
            </a:r>
            <a:r>
              <a:rPr lang="en-US" sz="2400" dirty="0" smtClean="0">
                <a:solidFill>
                  <a:schemeClr val="accent6"/>
                </a:solidFill>
              </a:rPr>
              <a:t>theory of change.</a:t>
            </a:r>
          </a:p>
          <a:p>
            <a:r>
              <a:rPr lang="en-US" sz="2400" dirty="0" smtClean="0"/>
              <a:t>Communicates how a program works by depicting the intended relationships among program components: </a:t>
            </a:r>
          </a:p>
          <a:p>
            <a:pPr lvl="1"/>
            <a:r>
              <a:rPr lang="en-US" sz="2000" dirty="0" smtClean="0"/>
              <a:t>Inputs or resources</a:t>
            </a:r>
            <a:endParaRPr lang="en-US" sz="2000" dirty="0"/>
          </a:p>
          <a:p>
            <a:pPr lvl="1"/>
            <a:r>
              <a:rPr lang="en-US" sz="2000" dirty="0" smtClean="0"/>
              <a:t>Activities</a:t>
            </a:r>
          </a:p>
          <a:p>
            <a:pPr lvl="1"/>
            <a:r>
              <a:rPr lang="en-US" sz="2000" dirty="0" smtClean="0"/>
              <a:t>Outputs</a:t>
            </a:r>
          </a:p>
          <a:p>
            <a:pPr lvl="1"/>
            <a:r>
              <a:rPr lang="en-US" sz="2000" dirty="0" smtClean="0"/>
              <a:t>Outcomes</a:t>
            </a:r>
            <a:endParaRPr lang="en-US" sz="2000" dirty="0"/>
          </a:p>
        </p:txBody>
      </p:sp>
      <p:sp>
        <p:nvSpPr>
          <p:cNvPr id="5" name="TextBox 4"/>
          <p:cNvSpPr txBox="1"/>
          <p:nvPr/>
        </p:nvSpPr>
        <p:spPr>
          <a:xfrm>
            <a:off x="5172499" y="4445273"/>
            <a:ext cx="2025934" cy="276999"/>
          </a:xfrm>
          <a:prstGeom prst="rect">
            <a:avLst/>
          </a:prstGeom>
          <a:noFill/>
        </p:spPr>
        <p:txBody>
          <a:bodyPr wrap="square" rtlCol="0">
            <a:spAutoFit/>
          </a:bodyPr>
          <a:lstStyle/>
          <a:p>
            <a:pPr algn="ctr"/>
            <a:r>
              <a:rPr lang="en-US" sz="1200" dirty="0" smtClean="0">
                <a:solidFill>
                  <a:schemeClr val="accent6"/>
                </a:solidFill>
                <a:latin typeface="Arial Rounded MT Bold" panose="020F0704030504030204" pitchFamily="34" charset="0"/>
                <a:cs typeface="Aharoni" panose="02010803020104030203" pitchFamily="2" charset="-79"/>
              </a:rPr>
              <a:t>Outcomes</a:t>
            </a:r>
            <a:endParaRPr lang="en-US" sz="1200" dirty="0">
              <a:solidFill>
                <a:schemeClr val="accent6"/>
              </a:solidFill>
              <a:latin typeface="Arial Rounded MT Bold" panose="020F0704030504030204" pitchFamily="34" charset="0"/>
              <a:cs typeface="Aharoni" panose="02010803020104030203" pitchFamily="2" charset="-79"/>
            </a:endParaRPr>
          </a:p>
        </p:txBody>
      </p:sp>
      <p:pic>
        <p:nvPicPr>
          <p:cNvPr id="6" name="Picture 5"/>
          <p:cNvPicPr/>
          <p:nvPr/>
        </p:nvPicPr>
        <p:blipFill>
          <a:blip r:embed="rId3"/>
          <a:stretch>
            <a:fillRect/>
          </a:stretch>
        </p:blipFill>
        <p:spPr>
          <a:xfrm>
            <a:off x="1288747" y="4677873"/>
            <a:ext cx="6414662" cy="672056"/>
          </a:xfrm>
          <a:prstGeom prst="rect">
            <a:avLst/>
          </a:prstGeom>
        </p:spPr>
      </p:pic>
    </p:spTree>
    <p:extLst>
      <p:ext uri="{BB962C8B-B14F-4D97-AF65-F5344CB8AC3E}">
        <p14:creationId xmlns:p14="http://schemas.microsoft.com/office/powerpoint/2010/main" val="234012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develop a logic model?</a:t>
            </a:r>
            <a:endParaRPr lang="en-US" dirty="0"/>
          </a:p>
        </p:txBody>
      </p:sp>
      <p:sp>
        <p:nvSpPr>
          <p:cNvPr id="3" name="Content Placeholder 2"/>
          <p:cNvSpPr>
            <a:spLocks noGrp="1"/>
          </p:cNvSpPr>
          <p:nvPr>
            <p:ph idx="1"/>
          </p:nvPr>
        </p:nvSpPr>
        <p:spPr>
          <a:xfrm>
            <a:off x="457200" y="1654628"/>
            <a:ext cx="8229600" cy="3021875"/>
          </a:xfrm>
        </p:spPr>
        <p:txBody>
          <a:bodyPr>
            <a:normAutofit/>
          </a:bodyPr>
          <a:lstStyle/>
          <a:p>
            <a:pPr>
              <a:spcAft>
                <a:spcPts val="1200"/>
              </a:spcAft>
            </a:pPr>
            <a:r>
              <a:rPr lang="en-US" sz="2400" dirty="0"/>
              <a:t>Generate </a:t>
            </a:r>
            <a:r>
              <a:rPr lang="en-US" sz="2400" dirty="0" smtClean="0"/>
              <a:t>a clear </a:t>
            </a:r>
            <a:r>
              <a:rPr lang="en-US" sz="2400" dirty="0"/>
              <a:t>and shared understanding of how </a:t>
            </a:r>
            <a:r>
              <a:rPr lang="en-US" sz="2400" dirty="0" smtClean="0"/>
              <a:t>a program </a:t>
            </a:r>
            <a:r>
              <a:rPr lang="en-US" sz="2400" dirty="0"/>
              <a:t>works</a:t>
            </a:r>
          </a:p>
          <a:p>
            <a:pPr>
              <a:spcAft>
                <a:spcPts val="1200"/>
              </a:spcAft>
            </a:pPr>
            <a:r>
              <a:rPr lang="en-US" sz="2400" dirty="0" smtClean="0"/>
              <a:t>Support </a:t>
            </a:r>
            <a:r>
              <a:rPr lang="en-US" sz="2400" dirty="0"/>
              <a:t>program </a:t>
            </a:r>
            <a:r>
              <a:rPr lang="en-US" sz="2400" dirty="0" smtClean="0"/>
              <a:t>planning and improvement</a:t>
            </a:r>
          </a:p>
          <a:p>
            <a:pPr>
              <a:spcAft>
                <a:spcPts val="1200"/>
              </a:spcAft>
            </a:pPr>
            <a:r>
              <a:rPr lang="en-US" sz="2400" dirty="0" smtClean="0"/>
              <a:t>Serve </a:t>
            </a:r>
            <a:r>
              <a:rPr lang="en-US" sz="2400" dirty="0"/>
              <a:t>as foundation for evaluation </a:t>
            </a:r>
          </a:p>
          <a:p>
            <a:pPr marL="0" indent="0">
              <a:buNone/>
            </a:pPr>
            <a:endParaRPr lang="en-US" sz="2400" dirty="0"/>
          </a:p>
          <a:p>
            <a:endParaRPr lang="en-US" dirty="0"/>
          </a:p>
        </p:txBody>
      </p:sp>
    </p:spTree>
    <p:extLst>
      <p:ext uri="{BB962C8B-B14F-4D97-AF65-F5344CB8AC3E}">
        <p14:creationId xmlns:p14="http://schemas.microsoft.com/office/powerpoint/2010/main" val="247520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components of a logic model</a:t>
            </a:r>
            <a:endParaRPr lang="en-US" dirty="0"/>
          </a:p>
        </p:txBody>
      </p:sp>
      <p:sp>
        <p:nvSpPr>
          <p:cNvPr id="3" name="Content Placeholder 2"/>
          <p:cNvSpPr>
            <a:spLocks noGrp="1"/>
          </p:cNvSpPr>
          <p:nvPr>
            <p:ph idx="1"/>
          </p:nvPr>
        </p:nvSpPr>
        <p:spPr>
          <a:xfrm>
            <a:off x="457200" y="1665027"/>
            <a:ext cx="8229600" cy="3705260"/>
          </a:xfrm>
        </p:spPr>
        <p:txBody>
          <a:bodyPr/>
          <a:lstStyle/>
          <a:p>
            <a:r>
              <a:rPr lang="en-US" sz="2400" dirty="0" smtClean="0"/>
              <a:t>Inputs or resources</a:t>
            </a:r>
            <a:endParaRPr lang="en-US" sz="2400" dirty="0"/>
          </a:p>
          <a:p>
            <a:r>
              <a:rPr lang="en-US" sz="2400" dirty="0" smtClean="0"/>
              <a:t>Activities </a:t>
            </a:r>
          </a:p>
          <a:p>
            <a:r>
              <a:rPr lang="en-US" sz="2400" dirty="0" smtClean="0"/>
              <a:t>Outputs </a:t>
            </a:r>
            <a:endParaRPr lang="en-US" sz="2400" dirty="0"/>
          </a:p>
          <a:p>
            <a:r>
              <a:rPr lang="en-US" sz="2400" dirty="0" smtClean="0"/>
              <a:t>Outcomes (short-, medium- and long-term)</a:t>
            </a:r>
          </a:p>
          <a:p>
            <a:pPr marL="0" indent="0">
              <a:buNone/>
            </a:pPr>
            <a:endParaRPr lang="en-US" dirty="0"/>
          </a:p>
        </p:txBody>
      </p:sp>
      <p:pic>
        <p:nvPicPr>
          <p:cNvPr id="6" name="Picture 5"/>
          <p:cNvPicPr/>
          <p:nvPr/>
        </p:nvPicPr>
        <p:blipFill>
          <a:blip r:embed="rId3"/>
          <a:stretch>
            <a:fillRect/>
          </a:stretch>
        </p:blipFill>
        <p:spPr>
          <a:xfrm>
            <a:off x="783771" y="4077361"/>
            <a:ext cx="7276012" cy="753942"/>
          </a:xfrm>
          <a:prstGeom prst="rect">
            <a:avLst/>
          </a:prstGeom>
        </p:spPr>
      </p:pic>
      <p:sp>
        <p:nvSpPr>
          <p:cNvPr id="7" name="TextBox 6"/>
          <p:cNvSpPr txBox="1"/>
          <p:nvPr/>
        </p:nvSpPr>
        <p:spPr>
          <a:xfrm>
            <a:off x="5308979" y="3844761"/>
            <a:ext cx="2025934" cy="338554"/>
          </a:xfrm>
          <a:prstGeom prst="rect">
            <a:avLst/>
          </a:prstGeom>
          <a:noFill/>
        </p:spPr>
        <p:txBody>
          <a:bodyPr wrap="square" rtlCol="0">
            <a:spAutoFit/>
          </a:bodyPr>
          <a:lstStyle/>
          <a:p>
            <a:pPr algn="ctr"/>
            <a:r>
              <a:rPr lang="en-US" sz="1600" dirty="0" smtClean="0">
                <a:solidFill>
                  <a:schemeClr val="accent6"/>
                </a:solidFill>
                <a:latin typeface="Arial Rounded MT Bold" panose="020F0704030504030204" pitchFamily="34" charset="0"/>
                <a:cs typeface="Aharoni" panose="02010803020104030203" pitchFamily="2" charset="-79"/>
              </a:rPr>
              <a:t>Outcomes</a:t>
            </a:r>
            <a:endParaRPr lang="en-US" sz="1600" dirty="0">
              <a:solidFill>
                <a:schemeClr val="accent6"/>
              </a:solidFill>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169721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components of a logic </a:t>
            </a:r>
            <a:r>
              <a:rPr lang="en-US" dirty="0" smtClean="0"/>
              <a:t>model</a:t>
            </a:r>
            <a:endParaRPr lang="en-US" dirty="0"/>
          </a:p>
        </p:txBody>
      </p:sp>
      <p:sp>
        <p:nvSpPr>
          <p:cNvPr id="3" name="Content Placeholder 2"/>
          <p:cNvSpPr>
            <a:spLocks noGrp="1"/>
          </p:cNvSpPr>
          <p:nvPr>
            <p:ph idx="1"/>
          </p:nvPr>
        </p:nvSpPr>
        <p:spPr>
          <a:xfrm>
            <a:off x="457200" y="1173707"/>
            <a:ext cx="8229600" cy="5431809"/>
          </a:xfrm>
        </p:spPr>
        <p:txBody>
          <a:bodyPr>
            <a:normAutofit fontScale="77500" lnSpcReduction="20000"/>
          </a:bodyPr>
          <a:lstStyle/>
          <a:p>
            <a:endParaRPr lang="en-US" sz="2400" b="1" dirty="0" smtClean="0">
              <a:solidFill>
                <a:schemeClr val="accent4">
                  <a:lumMod val="90000"/>
                  <a:lumOff val="10000"/>
                </a:schemeClr>
              </a:solidFill>
            </a:endParaRPr>
          </a:p>
          <a:p>
            <a:endParaRPr lang="en-US" sz="2400" b="1" dirty="0">
              <a:solidFill>
                <a:schemeClr val="accent4">
                  <a:lumMod val="90000"/>
                  <a:lumOff val="10000"/>
                </a:schemeClr>
              </a:solidFill>
            </a:endParaRPr>
          </a:p>
          <a:p>
            <a:endParaRPr lang="en-US" sz="2400" b="1" dirty="0" smtClean="0">
              <a:solidFill>
                <a:schemeClr val="accent4">
                  <a:lumMod val="90000"/>
                  <a:lumOff val="10000"/>
                </a:schemeClr>
              </a:solidFill>
            </a:endParaRPr>
          </a:p>
          <a:p>
            <a:pPr>
              <a:lnSpc>
                <a:spcPct val="110000"/>
              </a:lnSpc>
              <a:spcAft>
                <a:spcPts val="1200"/>
              </a:spcAft>
            </a:pPr>
            <a:r>
              <a:rPr lang="en-US" sz="3100" b="1" dirty="0" smtClean="0">
                <a:solidFill>
                  <a:schemeClr val="accent4">
                    <a:lumMod val="90000"/>
                    <a:lumOff val="10000"/>
                  </a:schemeClr>
                </a:solidFill>
              </a:rPr>
              <a:t>Inputs or resources </a:t>
            </a:r>
            <a:r>
              <a:rPr lang="en-US" sz="3100" dirty="0" smtClean="0"/>
              <a:t>include the human, financial, organizational, and community resources available for carrying out a </a:t>
            </a:r>
            <a:r>
              <a:rPr lang="en-US" sz="3100" dirty="0"/>
              <a:t>program’s </a:t>
            </a:r>
            <a:r>
              <a:rPr lang="en-US" sz="3100" dirty="0" smtClean="0"/>
              <a:t>activities. </a:t>
            </a:r>
          </a:p>
          <a:p>
            <a:pPr>
              <a:lnSpc>
                <a:spcPct val="110000"/>
              </a:lnSpc>
              <a:spcAft>
                <a:spcPts val="1200"/>
              </a:spcAft>
            </a:pPr>
            <a:r>
              <a:rPr lang="en-US" sz="3100" dirty="0" smtClean="0"/>
              <a:t>Examples:</a:t>
            </a:r>
          </a:p>
          <a:p>
            <a:pPr lvl="1">
              <a:lnSpc>
                <a:spcPct val="110000"/>
              </a:lnSpc>
              <a:spcAft>
                <a:spcPts val="1200"/>
              </a:spcAft>
            </a:pPr>
            <a:r>
              <a:rPr lang="en-US" sz="2600" dirty="0" smtClean="0"/>
              <a:t>Funding</a:t>
            </a:r>
          </a:p>
          <a:p>
            <a:pPr lvl="1">
              <a:lnSpc>
                <a:spcPct val="110000"/>
              </a:lnSpc>
              <a:spcAft>
                <a:spcPts val="1200"/>
              </a:spcAft>
            </a:pPr>
            <a:r>
              <a:rPr lang="en-US" sz="2600" dirty="0" smtClean="0"/>
              <a:t>Program staff </a:t>
            </a:r>
          </a:p>
          <a:p>
            <a:pPr lvl="1">
              <a:lnSpc>
                <a:spcPct val="110000"/>
              </a:lnSpc>
              <a:spcAft>
                <a:spcPts val="1200"/>
              </a:spcAft>
            </a:pPr>
            <a:r>
              <a:rPr lang="en-US" sz="2600" dirty="0" smtClean="0"/>
              <a:t>AmeriCorps members</a:t>
            </a:r>
          </a:p>
          <a:p>
            <a:pPr lvl="1">
              <a:lnSpc>
                <a:spcPct val="110000"/>
              </a:lnSpc>
              <a:spcAft>
                <a:spcPts val="1200"/>
              </a:spcAft>
            </a:pPr>
            <a:r>
              <a:rPr lang="en-US" sz="2600" dirty="0" smtClean="0"/>
              <a:t>Volunteers</a:t>
            </a:r>
          </a:p>
          <a:p>
            <a:pPr lvl="1">
              <a:lnSpc>
                <a:spcPct val="110000"/>
              </a:lnSpc>
              <a:spcAft>
                <a:spcPts val="1200"/>
              </a:spcAft>
            </a:pPr>
            <a:r>
              <a:rPr lang="en-US" sz="2600" dirty="0" smtClean="0"/>
              <a:t>Research</a:t>
            </a:r>
          </a:p>
          <a:p>
            <a:pPr marL="0" indent="0">
              <a:buNone/>
            </a:pPr>
            <a:endParaRPr lang="en-US" sz="2400" dirty="0" smtClean="0"/>
          </a:p>
          <a:p>
            <a:pPr marL="0" indent="0">
              <a:buNone/>
            </a:pPr>
            <a:r>
              <a:rPr lang="en-US" sz="1900" dirty="0" smtClean="0"/>
              <a:t>     Source</a:t>
            </a:r>
            <a:r>
              <a:rPr lang="en-US" sz="1900" dirty="0"/>
              <a:t>: W.K. Kellogg Foundation Evaluation Handbook (2004)</a:t>
            </a:r>
          </a:p>
          <a:p>
            <a:endParaRPr lang="en-US" dirty="0"/>
          </a:p>
        </p:txBody>
      </p:sp>
      <p:pic>
        <p:nvPicPr>
          <p:cNvPr id="4" name="Picture 3"/>
          <p:cNvPicPr/>
          <p:nvPr/>
        </p:nvPicPr>
        <p:blipFill>
          <a:blip r:embed="rId3"/>
          <a:stretch>
            <a:fillRect/>
          </a:stretch>
        </p:blipFill>
        <p:spPr>
          <a:xfrm>
            <a:off x="1219472" y="1419565"/>
            <a:ext cx="6496050" cy="590550"/>
          </a:xfrm>
          <a:prstGeom prst="rect">
            <a:avLst/>
          </a:prstGeom>
        </p:spPr>
      </p:pic>
    </p:spTree>
    <p:extLst>
      <p:ext uri="{BB962C8B-B14F-4D97-AF65-F5344CB8AC3E}">
        <p14:creationId xmlns:p14="http://schemas.microsoft.com/office/powerpoint/2010/main" val="1556494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10861</TotalTime>
  <Words>7898</Words>
  <Application>Microsoft Office PowerPoint</Application>
  <PresentationFormat>On-screen Show (4:3)</PresentationFormat>
  <Paragraphs>690</Paragraphs>
  <Slides>36</Slides>
  <Notes>36</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Office Theme</vt:lpstr>
      <vt:lpstr>1_Office Theme</vt:lpstr>
      <vt:lpstr>2_Office Theme</vt:lpstr>
      <vt:lpstr>3_Office Theme</vt:lpstr>
      <vt:lpstr>4_Office Theme</vt:lpstr>
      <vt:lpstr>How to Develop a Program Logic Model</vt:lpstr>
      <vt:lpstr>Learning objectives</vt:lpstr>
      <vt:lpstr>Overview of presentation</vt:lpstr>
      <vt:lpstr>What is a program’s theory of change?</vt:lpstr>
      <vt:lpstr>Example of a program’s theory of change</vt:lpstr>
      <vt:lpstr>What is a logic model?</vt:lpstr>
      <vt:lpstr>Why develop a logic model?</vt:lpstr>
      <vt:lpstr>Key components of a logic model</vt:lpstr>
      <vt:lpstr>Key components of a logic model</vt:lpstr>
      <vt:lpstr>Key components of a logic model</vt:lpstr>
      <vt:lpstr>Key components of a logic model</vt:lpstr>
      <vt:lpstr>Key components of a logic model</vt:lpstr>
      <vt:lpstr>Difference between outputs and outcomes</vt:lpstr>
      <vt:lpstr>How to read a logic model </vt:lpstr>
      <vt:lpstr>How to create a logic model</vt:lpstr>
      <vt:lpstr>How to create a logic model using forward logic</vt:lpstr>
      <vt:lpstr>How to create a logic model using reverse logic</vt:lpstr>
      <vt:lpstr>Group exercise: Develop a logic model for a wildlife conservation program</vt:lpstr>
      <vt:lpstr>Example logic model for wildlife conservation program</vt:lpstr>
      <vt:lpstr>Example logic model for wildlife conservation program </vt:lpstr>
      <vt:lpstr>Developing a logic model</vt:lpstr>
      <vt:lpstr>Questions to consider as you create a logic model</vt:lpstr>
      <vt:lpstr>Verify your logic model</vt:lpstr>
      <vt:lpstr>Performance Measurement and Program Evaluation</vt:lpstr>
      <vt:lpstr>Logic models as a performance measurement tool</vt:lpstr>
      <vt:lpstr>Logic models as an evaluation tool</vt:lpstr>
      <vt:lpstr>Determining what to evaluate</vt:lpstr>
      <vt:lpstr>Determining what to evaluate</vt:lpstr>
      <vt:lpstr>Determining what to evaluate</vt:lpstr>
      <vt:lpstr>Determining what to evaluate</vt:lpstr>
      <vt:lpstr>Examples of outcome measures and data sources</vt:lpstr>
      <vt:lpstr>Things to remember</vt:lpstr>
      <vt:lpstr>Resources for logic model development</vt:lpstr>
      <vt:lpstr>Resources for logic model development</vt:lpstr>
      <vt:lpstr>Questions?</vt:lpstr>
      <vt:lpstr>CNCS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Epstein, Diana</cp:lastModifiedBy>
  <cp:revision>523</cp:revision>
  <cp:lastPrinted>2014-05-27T18:47:34Z</cp:lastPrinted>
  <dcterms:created xsi:type="dcterms:W3CDTF">2013-02-08T15:06:34Z</dcterms:created>
  <dcterms:modified xsi:type="dcterms:W3CDTF">2014-05-27T20:28:53Z</dcterms:modified>
</cp:coreProperties>
</file>