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5.xml" ContentType="application/vnd.openxmlformats-officedocument.presentationml.slideLayout+xml"/>
  <Override PartName="/ppt/slideLayouts/slideLayout55.xml" ContentType="application/vnd.openxmlformats-officedocument.presentationml.slideLayout+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8.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notesSlides/notesSlide28.xml" ContentType="application/vnd.openxmlformats-officedocument.presentationml.notesSlide+xml"/>
  <Override PartName="/ppt/slideLayouts/slideLayout73.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notesSlides/notesSlide29.xml" ContentType="application/vnd.openxmlformats-officedocument.presentationml.notesSlide+xml"/>
  <Override PartName="/ppt/notesSlides/notesSlide6.xml" ContentType="application/vnd.openxmlformats-officedocument.presentationml.notesSlide+xml"/>
  <Override PartName="/ppt/slideLayouts/slideLayout74.xml" ContentType="application/vnd.openxmlformats-officedocument.presentationml.slideLayout+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75.xml" ContentType="application/vnd.openxmlformats-officedocument.presentationml.slideLayout+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 id="2147483721" r:id="rId7"/>
    <p:sldMasterId id="2147483732" r:id="rId8"/>
  </p:sldMasterIdLst>
  <p:notesMasterIdLst>
    <p:notesMasterId r:id="rId46"/>
  </p:notesMasterIdLst>
  <p:handoutMasterIdLst>
    <p:handoutMasterId r:id="rId47"/>
  </p:handoutMasterIdLst>
  <p:sldIdLst>
    <p:sldId id="267" r:id="rId9"/>
    <p:sldId id="475" r:id="rId10"/>
    <p:sldId id="280" r:id="rId11"/>
    <p:sldId id="428" r:id="rId12"/>
    <p:sldId id="372" r:id="rId13"/>
    <p:sldId id="387" r:id="rId14"/>
    <p:sldId id="409" r:id="rId15"/>
    <p:sldId id="365" r:id="rId16"/>
    <p:sldId id="355" r:id="rId17"/>
    <p:sldId id="406" r:id="rId18"/>
    <p:sldId id="354" r:id="rId19"/>
    <p:sldId id="455" r:id="rId20"/>
    <p:sldId id="472" r:id="rId21"/>
    <p:sldId id="436" r:id="rId22"/>
    <p:sldId id="458" r:id="rId23"/>
    <p:sldId id="459" r:id="rId24"/>
    <p:sldId id="460" r:id="rId25"/>
    <p:sldId id="461" r:id="rId26"/>
    <p:sldId id="463" r:id="rId27"/>
    <p:sldId id="464" r:id="rId28"/>
    <p:sldId id="465" r:id="rId29"/>
    <p:sldId id="466" r:id="rId30"/>
    <p:sldId id="467" r:id="rId31"/>
    <p:sldId id="474" r:id="rId32"/>
    <p:sldId id="468" r:id="rId33"/>
    <p:sldId id="447" r:id="rId34"/>
    <p:sldId id="469" r:id="rId35"/>
    <p:sldId id="470" r:id="rId36"/>
    <p:sldId id="471" r:id="rId37"/>
    <p:sldId id="452" r:id="rId38"/>
    <p:sldId id="456" r:id="rId39"/>
    <p:sldId id="426" r:id="rId40"/>
    <p:sldId id="427" r:id="rId41"/>
    <p:sldId id="453" r:id="rId42"/>
    <p:sldId id="422" r:id="rId43"/>
    <p:sldId id="291" r:id="rId44"/>
    <p:sldId id="292" r:id="rId4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49">
          <p15:clr>
            <a:srgbClr val="A4A3A4"/>
          </p15:clr>
        </p15:guide>
        <p15:guide id="2" pos="344">
          <p15:clr>
            <a:srgbClr val="A4A3A4"/>
          </p15:clr>
        </p15:guide>
      </p15:sldGuideLst>
    </p:ext>
    <p:ext uri="{2D200454-40CA-4A62-9FC3-DE9A4176ACB9}">
      <p15:notesGuideLst xmlns:p15="http://schemas.microsoft.com/office/powerpoint/2012/main" xmlns="">
        <p15:guide id="1" orient="horz" pos="2890" userDrawn="1">
          <p15:clr>
            <a:srgbClr val="A4A3A4"/>
          </p15:clr>
        </p15:guide>
        <p15:guide id="2" pos="2212" userDrawn="1">
          <p15:clr>
            <a:srgbClr val="A4A3A4"/>
          </p15:clr>
        </p15:guide>
        <p15:guide id="3" orient="horz" pos="2909" userDrawn="1">
          <p15:clr>
            <a:srgbClr val="A4A3A4"/>
          </p15:clr>
        </p15:guide>
        <p15:guide id="4" pos="2190" userDrawn="1">
          <p15:clr>
            <a:srgbClr val="A4A3A4"/>
          </p15:clr>
        </p15:guide>
        <p15:guide id="5" pos="2253" userDrawn="1">
          <p15:clr>
            <a:srgbClr val="A4A3A4"/>
          </p15:clr>
        </p15:guide>
        <p15:guide id="6" pos="2231" userDrawn="1">
          <p15:clr>
            <a:srgbClr val="A4A3A4"/>
          </p15:clr>
        </p15:guide>
        <p15:guide id="7" pos="2171" userDrawn="1">
          <p15:clr>
            <a:srgbClr val="A4A3A4"/>
          </p15:clr>
        </p15:guide>
        <p15:guide id="8"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60" clrIdx="0"/>
  <p:cmAuthor id="1" name="Epstein, Diana" initials="DE" lastIdx="67" clrIdx="1"/>
  <p:cmAuthor id="2" name="DiTommaso, Adrienne (Guest)" initials="DA(" lastIdx="18" clrIdx="2"/>
  <p:cmAuthor id="3" name="NORC" initials="N" lastIdx="45" clrIdx="3"/>
  <p:cmAuthor id="4" name="Robles, Andrea" initials="RA" lastIdx="84" clrIdx="4">
    <p:extLst/>
  </p:cmAuthor>
  <p:cmAuthor id="5" name="DiTommaso, Adrienne" initials="DA" lastIdx="30" clrIdx="5">
    <p:extLst/>
  </p:cmAuthor>
  <p:cmAuthor id="6" name="Epstein, Diana" initials="ED" lastIdx="5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58164" autoAdjust="0"/>
  </p:normalViewPr>
  <p:slideViewPr>
    <p:cSldViewPr snapToGrid="0">
      <p:cViewPr varScale="1">
        <p:scale>
          <a:sx n="17" d="100"/>
          <a:sy n="17" d="100"/>
        </p:scale>
        <p:origin x="-1382" y="-91"/>
      </p:cViewPr>
      <p:guideLst>
        <p:guide orient="horz" pos="4249"/>
        <p:guide pos="344"/>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890"/>
        <p:guide orient="horz" pos="2909"/>
        <p:guide pos="2212"/>
        <p:guide pos="2190"/>
        <p:guide pos="2253"/>
        <p:guide pos="2231"/>
        <p:guide pos="2171"/>
        <p:guide pos="21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11699" cy="461804"/>
          </a:xfrm>
          <a:prstGeom prst="rect">
            <a:avLst/>
          </a:prstGeom>
        </p:spPr>
        <p:txBody>
          <a:bodyPr vert="horz" lIns="93119" tIns="46559" rIns="93119" bIns="46559" rtlCol="0"/>
          <a:lstStyle>
            <a:lvl1pPr algn="l">
              <a:defRPr sz="1200"/>
            </a:lvl1pPr>
          </a:lstStyle>
          <a:p>
            <a:endParaRPr lang="en-US"/>
          </a:p>
        </p:txBody>
      </p:sp>
      <p:sp>
        <p:nvSpPr>
          <p:cNvPr id="3" name="Date Placeholder 2"/>
          <p:cNvSpPr>
            <a:spLocks noGrp="1"/>
          </p:cNvSpPr>
          <p:nvPr>
            <p:ph type="dt" sz="quarter" idx="1"/>
          </p:nvPr>
        </p:nvSpPr>
        <p:spPr>
          <a:xfrm>
            <a:off x="3936775" y="0"/>
            <a:ext cx="3011699" cy="461804"/>
          </a:xfrm>
          <a:prstGeom prst="rect">
            <a:avLst/>
          </a:prstGeom>
        </p:spPr>
        <p:txBody>
          <a:bodyPr vert="horz" lIns="93119" tIns="46559" rIns="93119" bIns="46559" rtlCol="0"/>
          <a:lstStyle>
            <a:lvl1pPr algn="r">
              <a:defRPr sz="1200"/>
            </a:lvl1pPr>
          </a:lstStyle>
          <a:p>
            <a:fld id="{95051657-A195-C741-98D3-F193726ADD88}" type="datetime1">
              <a:rPr lang="en-US" smtClean="0"/>
              <a:t>5/28/2015</a:t>
            </a:fld>
            <a:endParaRPr lang="en-US"/>
          </a:p>
        </p:txBody>
      </p:sp>
      <p:sp>
        <p:nvSpPr>
          <p:cNvPr id="4" name="Footer Placeholder 3"/>
          <p:cNvSpPr>
            <a:spLocks noGrp="1"/>
          </p:cNvSpPr>
          <p:nvPr>
            <p:ph type="ftr" sz="quarter" idx="2"/>
          </p:nvPr>
        </p:nvSpPr>
        <p:spPr>
          <a:xfrm>
            <a:off x="5" y="8772669"/>
            <a:ext cx="3011699" cy="461804"/>
          </a:xfrm>
          <a:prstGeom prst="rect">
            <a:avLst/>
          </a:prstGeom>
        </p:spPr>
        <p:txBody>
          <a:bodyPr vert="horz" lIns="93119" tIns="46559" rIns="93119" bIns="46559"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36775" y="8772669"/>
            <a:ext cx="3011699" cy="461804"/>
          </a:xfrm>
          <a:prstGeom prst="rect">
            <a:avLst/>
          </a:prstGeom>
        </p:spPr>
        <p:txBody>
          <a:bodyPr vert="horz" lIns="93119" tIns="46559" rIns="93119" bIns="46559"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11699" cy="461804"/>
          </a:xfrm>
          <a:prstGeom prst="rect">
            <a:avLst/>
          </a:prstGeom>
        </p:spPr>
        <p:txBody>
          <a:bodyPr vert="horz" lIns="93119" tIns="46559" rIns="93119" bIns="46559" rtlCol="0"/>
          <a:lstStyle>
            <a:lvl1pPr algn="l">
              <a:defRPr sz="1200"/>
            </a:lvl1pPr>
          </a:lstStyle>
          <a:p>
            <a:endParaRPr lang="en-US"/>
          </a:p>
        </p:txBody>
      </p:sp>
      <p:sp>
        <p:nvSpPr>
          <p:cNvPr id="3" name="Date Placeholder 2"/>
          <p:cNvSpPr>
            <a:spLocks noGrp="1"/>
          </p:cNvSpPr>
          <p:nvPr>
            <p:ph type="dt" idx="1"/>
          </p:nvPr>
        </p:nvSpPr>
        <p:spPr>
          <a:xfrm>
            <a:off x="3936775" y="0"/>
            <a:ext cx="3011699" cy="461804"/>
          </a:xfrm>
          <a:prstGeom prst="rect">
            <a:avLst/>
          </a:prstGeom>
        </p:spPr>
        <p:txBody>
          <a:bodyPr vert="horz" lIns="93119" tIns="46559" rIns="93119" bIns="46559" rtlCol="0"/>
          <a:lstStyle>
            <a:lvl1pPr algn="r">
              <a:defRPr sz="1200"/>
            </a:lvl1pPr>
          </a:lstStyle>
          <a:p>
            <a:fld id="{9DFB3D17-1147-6647-8C78-7959D1AD69A9}" type="datetime1">
              <a:rPr lang="en-US" smtClean="0"/>
              <a:t>5/28/2015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19" tIns="46559" rIns="93119" bIns="4655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19" tIns="46559" rIns="93119" bIns="465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772669"/>
            <a:ext cx="3011699" cy="461804"/>
          </a:xfrm>
          <a:prstGeom prst="rect">
            <a:avLst/>
          </a:prstGeom>
        </p:spPr>
        <p:txBody>
          <a:bodyPr vert="horz" lIns="93119" tIns="46559" rIns="93119" bIns="46559"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36775" y="8772669"/>
            <a:ext cx="3011699" cy="461804"/>
          </a:xfrm>
          <a:prstGeom prst="rect">
            <a:avLst/>
          </a:prstGeom>
        </p:spPr>
        <p:txBody>
          <a:bodyPr vert="horz" lIns="93119" tIns="46559" rIns="93119" bIns="46559"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afternoon everyone</a:t>
            </a:r>
            <a:r>
              <a:rPr lang="en-US" baseline="0" dirty="0" smtClean="0"/>
              <a:t> and thank you for joining us.</a:t>
            </a:r>
            <a:r>
              <a:rPr lang="en-US" dirty="0" smtClean="0"/>
              <a:t> The</a:t>
            </a:r>
            <a:r>
              <a:rPr lang="en-US" baseline="0" dirty="0" smtClean="0"/>
              <a:t> </a:t>
            </a:r>
            <a:r>
              <a:rPr lang="en-US" dirty="0" smtClean="0"/>
              <a:t>presentation today addresses data collection for</a:t>
            </a:r>
            <a:r>
              <a:rPr lang="en-US" baseline="0" dirty="0" smtClean="0"/>
              <a:t> </a:t>
            </a:r>
            <a:r>
              <a:rPr lang="en-US" dirty="0" smtClean="0"/>
              <a:t>program evaluation. This webinar</a:t>
            </a:r>
            <a:r>
              <a:rPr lang="en-US" baseline="0" dirty="0" smtClean="0"/>
              <a:t> is about one hour long and I will stop a few times to take clarifying questions and hear a bit more about some of your experiences with data collection. In addition, we will have about 30 minutes at the end of the webinar to get into more in-depth questions you may have.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268679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u="sng" dirty="0" smtClean="0"/>
              <a:t>Facilitator Notes</a:t>
            </a:r>
            <a:r>
              <a:rPr lang="en-US" altLang="en-US" dirty="0" smtClean="0"/>
              <a:t>: I</a:t>
            </a:r>
            <a:r>
              <a:rPr lang="en-US" altLang="en-US" baseline="0" dirty="0" smtClean="0"/>
              <a:t>t</a:t>
            </a:r>
            <a:r>
              <a:rPr lang="en-US" altLang="en-US" dirty="0" smtClean="0"/>
              <a:t> is important to remember that CNCS</a:t>
            </a:r>
            <a:r>
              <a:rPr lang="en-US" altLang="en-US" baseline="0" dirty="0" smtClean="0"/>
              <a:t> has different evaluation requirements for large and small </a:t>
            </a:r>
            <a:r>
              <a:rPr lang="en-US" altLang="en-US" baseline="0" dirty="0" err="1" smtClean="0"/>
              <a:t>recompeting</a:t>
            </a:r>
            <a:r>
              <a:rPr lang="en-US" altLang="en-US" baseline="0" dirty="0" smtClean="0"/>
              <a:t> grantees in terms of which evaluation design they </a:t>
            </a:r>
            <a:r>
              <a:rPr lang="en-US" altLang="en-US" strike="noStrike" baseline="0" dirty="0" smtClean="0"/>
              <a:t>may </a:t>
            </a:r>
            <a:r>
              <a:rPr lang="en-US" altLang="en-US" baseline="0" dirty="0" smtClean="0"/>
              <a:t>use to assess their programs. Large grantees are those receiving annual CNCS funds of $500,000 or more. Small grantees are those receiving annual CNCS funds of less than $500,000. You should note which type of design is required for your program. The required design will drive the types of data collection methods available to you. For more information on evaluation requirements, grantees may refer to the Evaluation FAQs located on the Knowledge Network. </a:t>
            </a:r>
          </a:p>
          <a:p>
            <a:endParaRPr lang="en-US" altLang="en-US" baseline="0" dirty="0" smtClean="0"/>
          </a:p>
        </p:txBody>
      </p:sp>
      <p:sp>
        <p:nvSpPr>
          <p:cNvPr id="4" name="Slide Number Placeholder 3"/>
          <p:cNvSpPr>
            <a:spLocks noGrp="1"/>
          </p:cNvSpPr>
          <p:nvPr>
            <p:ph type="sldNum" sz="quarter" idx="5"/>
          </p:nvPr>
        </p:nvSpPr>
        <p:spPr/>
        <p:txBody>
          <a:bodyPr/>
          <a:lstStyle/>
          <a:p>
            <a:pPr>
              <a:defRPr/>
            </a:pPr>
            <a:fld id="{DB1A338A-902C-4C8A-BE34-E6F1B3D09874}"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2275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462177">
              <a:defRPr/>
            </a:pPr>
            <a:r>
              <a:rPr lang="en-US" u="sng" dirty="0" smtClean="0"/>
              <a:t>Facilitator Notes</a:t>
            </a:r>
            <a:r>
              <a:rPr lang="en-US" dirty="0" smtClean="0"/>
              <a:t>: An important </a:t>
            </a:r>
            <a:r>
              <a:rPr lang="en-US" baseline="0" dirty="0" smtClean="0"/>
              <a:t>consideration </a:t>
            </a:r>
            <a:r>
              <a:rPr lang="en-US" dirty="0" smtClean="0"/>
              <a:t>in </a:t>
            </a:r>
            <a:r>
              <a:rPr lang="en-US" baseline="0" dirty="0" smtClean="0"/>
              <a:t>selecting a data collection method is</a:t>
            </a:r>
            <a:r>
              <a:rPr lang="en-US" dirty="0" smtClean="0"/>
              <a:t> the</a:t>
            </a:r>
            <a:r>
              <a:rPr lang="en-US" baseline="0" dirty="0" smtClean="0"/>
              <a:t> available </a:t>
            </a:r>
            <a:r>
              <a:rPr lang="en-US" dirty="0" smtClean="0"/>
              <a:t>resources (funding, staff time, evaluation expertise) for carrying out the evaluation. </a:t>
            </a:r>
          </a:p>
          <a:p>
            <a:pPr defTabSz="462177">
              <a:defRPr/>
            </a:pPr>
            <a:endParaRPr lang="en-US" baseline="0" dirty="0" smtClean="0">
              <a:solidFill>
                <a:schemeClr val="tx1"/>
              </a:solidFill>
            </a:endParaRPr>
          </a:p>
          <a:p>
            <a:r>
              <a:rPr lang="en-US" baseline="0" dirty="0" smtClean="0"/>
              <a:t>A program’s budget for evaluation is always a consideration in selecting any form of data collection, as some methods can be more expensive than others. It’s important to note, however, that virtually any form of data collection can be more or less expensive depending on several factors, including the length or complexity of the data collection instrument or protocol, the number of respondents from which you plan to collect data, and whether data collection can be administered to groups of respondents at one time or have to be administered to individuals one at a time. Using existing data (which I will discuss in just a few slides), helps decrease the amount of new data that must be collected and by extension, evaluation costs. </a:t>
            </a:r>
          </a:p>
          <a:p>
            <a:pPr defTabSz="462177">
              <a:defRPr/>
            </a:pPr>
            <a:endParaRPr lang="en-US" baseline="0" dirty="0" smtClean="0"/>
          </a:p>
          <a:p>
            <a:pPr defTabSz="462177">
              <a:defRPr/>
            </a:pPr>
            <a:r>
              <a:rPr lang="en-US" baseline="0" dirty="0" smtClean="0"/>
              <a:t>In addition to considering the costs of data collection, it is also important to consider whether staff and/or volunteers have the time and expertise to assist in the data collection for the evaluation. Including staff in evaluation activities will not only help defray costs, but also help build evaluation capacity by involving staff in key evaluation processes. </a:t>
            </a:r>
          </a:p>
          <a:p>
            <a:pPr defTabSz="462177">
              <a:defRPr/>
            </a:pPr>
            <a:endParaRPr lang="en-US" dirty="0" smtClean="0"/>
          </a:p>
          <a:p>
            <a:pPr defTabSz="462177">
              <a:defRPr/>
            </a:pPr>
            <a:r>
              <a:rPr lang="en-US" baseline="0" dirty="0" smtClean="0"/>
              <a:t>When thinking about resources to invest in an evaluation, also consider whether outside expertise is required. It may be useful to consult an external evaluator to advise on data collection practices or have the evaluator design the data collection instrument (survey, interview protocols, etc.), while program staff may conduct the bulk of the actual data collection. Grantees that are required to conduct external evaluations, however, may need to negotiate this carefully to ensure objectivity. </a:t>
            </a:r>
          </a:p>
          <a:p>
            <a:pPr defTabSz="462177">
              <a:defRPr/>
            </a:pPr>
            <a:endParaRPr lang="en-US" dirty="0" smtClean="0"/>
          </a:p>
          <a:p>
            <a:pPr defTabSz="462177">
              <a:defRPr/>
            </a:pPr>
            <a:r>
              <a:rPr lang="en-US" dirty="0" smtClean="0"/>
              <a:t>Because most programs have limited resources that can be put towards an evaluation, it is important to remember that </a:t>
            </a:r>
            <a:r>
              <a:rPr lang="en-US" baseline="0" dirty="0" smtClean="0">
                <a:solidFill>
                  <a:schemeClr val="tx1"/>
                </a:solidFill>
              </a:rPr>
              <a:t>it is not necessary to evaluate every aspect of your program all at once as depicted in your logic model. Y</a:t>
            </a:r>
            <a:r>
              <a:rPr lang="en-US" dirty="0" smtClean="0">
                <a:solidFill>
                  <a:schemeClr val="tx1"/>
                </a:solidFill>
              </a:rPr>
              <a:t>our evaluation can</a:t>
            </a:r>
            <a:r>
              <a:rPr lang="en-US" baseline="0" dirty="0" smtClean="0">
                <a:solidFill>
                  <a:schemeClr val="tx1"/>
                </a:solidFill>
              </a:rPr>
              <a:t> have a narrow focus (such as only addressing questions about ONE of your program’s service activities and desired outcomes) or it can have a broader focus (such as addressing questions about EACH of your program’s service activities and desired outcomes), depending on the information you hope to gain from your evaluation and the resources you have available. </a:t>
            </a:r>
          </a:p>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379210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177">
              <a:defRPr/>
            </a:pPr>
            <a:r>
              <a:rPr lang="en-US" u="sng" dirty="0" smtClean="0"/>
              <a:t>Facilitator Notes</a:t>
            </a:r>
            <a:r>
              <a:rPr lang="en-US" dirty="0" smtClean="0"/>
              <a:t>: </a:t>
            </a:r>
            <a:r>
              <a:rPr lang="en-US" baseline="0" dirty="0" smtClean="0">
                <a:solidFill>
                  <a:schemeClr val="tx1"/>
                </a:solidFill>
              </a:rPr>
              <a:t>In addition to considering available resources with respect to funding, staff time and external expertise, it is also important to identify whether data that you are currently collecting as part of routine program operations can be used for the evaluation.</a:t>
            </a:r>
            <a:r>
              <a:rPr lang="en-US" dirty="0"/>
              <a:t> Grantees already engaged in performance measurement activities can build on that work as they plan for a program evaluation. </a:t>
            </a:r>
            <a:endParaRPr lang="en-US" dirty="0" smtClean="0"/>
          </a:p>
          <a:p>
            <a:pPr defTabSz="462177">
              <a:defRPr/>
            </a:pPr>
            <a:endParaRPr lang="en-US" baseline="0" dirty="0" smtClean="0">
              <a:solidFill>
                <a:schemeClr val="tx1"/>
              </a:solidFill>
            </a:endParaRPr>
          </a:p>
          <a:p>
            <a:pPr defTabSz="462177">
              <a:defRPr/>
            </a:pPr>
            <a:r>
              <a:rPr lang="en-US" baseline="0" dirty="0" smtClean="0">
                <a:solidFill>
                  <a:schemeClr val="tx1"/>
                </a:solidFill>
              </a:rPr>
              <a:t>In the long-term, it is also important to consider how you can continue building on your data collection efforts for program evaluation over time. Think about building data collection into routine program operations from the start, if you have not already, rather than viewing it as one-time exercise for a specific evaluation only. Rather than a one-time activity, program evaluation should be thought of as part of a series of questions and answers that build upon one another over time that align with the life cycle of your program. This stepwise approach to evaluation is intended to generate more knowledge and evidence of your program’s effectiveness over time. </a:t>
            </a:r>
          </a:p>
          <a:p>
            <a:pPr defTabSz="462177">
              <a:defRPr/>
            </a:pPr>
            <a:endParaRPr lang="en-US" baseline="0" dirty="0" smtClean="0">
              <a:solidFill>
                <a:schemeClr val="tx1"/>
              </a:solidFill>
            </a:endParaRPr>
          </a:p>
          <a:p>
            <a:pPr defTabSz="462177">
              <a:defRPr/>
            </a:pPr>
            <a:r>
              <a:rPr lang="en-US" baseline="0" dirty="0" smtClean="0">
                <a:solidFill>
                  <a:schemeClr val="tx1"/>
                </a:solidFill>
              </a:rPr>
              <a:t>We are now developing a webinar to describe a long term research strategy for you program but bottom line:  collecting data regularly will pay dividends for years to come, for both performance measurement and evaluation and for continuous program improvement. Being a true learning organization means regularly collecting data and using it to inform decision-making.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379210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smtClean="0"/>
              <a:t>Facilitator notes</a:t>
            </a:r>
            <a:r>
              <a:rPr lang="en-US" dirty="0" smtClean="0"/>
              <a:t>: There are four key</a:t>
            </a:r>
            <a:r>
              <a:rPr lang="en-US" baseline="0" dirty="0" smtClean="0"/>
              <a:t> questions to consider prior to selecting a data collection method for your evaluation. These include:</a:t>
            </a:r>
          </a:p>
          <a:p>
            <a:pPr defTabSz="457175">
              <a:defRPr/>
            </a:pPr>
            <a:endParaRPr lang="en-US" baseline="0" dirty="0" smtClean="0"/>
          </a:p>
          <a:p>
            <a:pPr marL="228587" indent="-228587" defTabSz="457175">
              <a:buFontTx/>
              <a:buAutoNum type="arabicParenR"/>
              <a:defRPr/>
            </a:pPr>
            <a:r>
              <a:rPr lang="en-US" baseline="0" dirty="0" smtClean="0"/>
              <a:t>What is the purpose/objective of the evaluation?</a:t>
            </a:r>
          </a:p>
          <a:p>
            <a:pPr marL="228587" indent="-228587" defTabSz="457175">
              <a:buFontTx/>
              <a:buAutoNum type="arabicParenR"/>
              <a:defRPr/>
            </a:pPr>
            <a:r>
              <a:rPr lang="en-US" baseline="0" dirty="0" smtClean="0"/>
              <a:t>What are the research questions?</a:t>
            </a:r>
          </a:p>
          <a:p>
            <a:pPr marL="228587" indent="-228587" defTabSz="457175">
              <a:buFontTx/>
              <a:buAutoNum type="arabicParenR"/>
              <a:defRPr/>
            </a:pPr>
            <a:r>
              <a:rPr lang="en-US" baseline="0" dirty="0" smtClean="0"/>
              <a:t>What is the type of evaluation design?</a:t>
            </a:r>
          </a:p>
          <a:p>
            <a:pPr marL="228587" indent="-228587" defTabSz="457175">
              <a:buFontTx/>
              <a:buAutoNum type="arabicParenR"/>
              <a:defRPr/>
            </a:pPr>
            <a:r>
              <a:rPr lang="en-US" baseline="0" dirty="0" smtClean="0"/>
              <a:t>What resources are available for the evaluation?</a:t>
            </a:r>
          </a:p>
          <a:p>
            <a:pPr marL="228587" indent="-228587" defTabSz="457175">
              <a:buFontTx/>
              <a:buAutoNum type="arabicParenR"/>
              <a:defRPr/>
            </a:pPr>
            <a:endParaRPr lang="en-US" baseline="0" dirty="0" smtClean="0"/>
          </a:p>
          <a:p>
            <a:pPr defTabSz="457175">
              <a:defRPr/>
            </a:pPr>
            <a:r>
              <a:rPr lang="en-US" baseline="0" dirty="0" smtClean="0"/>
              <a:t>We will discuss each of these questions in the following slides.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262135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In</a:t>
            </a:r>
            <a:r>
              <a:rPr lang="en-US" baseline="0" dirty="0" smtClean="0"/>
              <a:t> the second part of this presentation, </a:t>
            </a:r>
            <a:r>
              <a:rPr lang="en-US" dirty="0" smtClean="0"/>
              <a:t>we will review specific types</a:t>
            </a:r>
            <a:r>
              <a:rPr lang="en-US" baseline="0" dirty="0" smtClean="0"/>
              <a:t> of data collection methods and discuss their advantages and disadvantages.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dirty="0"/>
          </a:p>
        </p:txBody>
      </p:sp>
    </p:spTree>
    <p:extLst>
      <p:ext uri="{BB962C8B-B14F-4D97-AF65-F5344CB8AC3E}">
        <p14:creationId xmlns:p14="http://schemas.microsoft.com/office/powerpoint/2010/main" val="189450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u="sng" dirty="0" smtClean="0"/>
              <a:t>Facilitator notes</a:t>
            </a:r>
            <a:r>
              <a:rPr lang="en-US" dirty="0" smtClean="0"/>
              <a:t>: Data can</a:t>
            </a:r>
            <a:r>
              <a:rPr lang="en-US" baseline="0" dirty="0" smtClean="0"/>
              <a:t> be obtained in many different ways to address your evaluation needs. Programs often begin by first looking at the data already being collected to understand if existing data can adequately answer the evaluation’s research questions. Existing data (sometimes referred to as secondary data) may pertain to data already collected by the program itself such as performance measures or data that are gathered by external sources, such as administrative data. Administrative data may include student records, test scores, medical records, and Census data.</a:t>
            </a:r>
          </a:p>
          <a:p>
            <a:endParaRPr lang="en-US" dirty="0"/>
          </a:p>
          <a:p>
            <a:r>
              <a:rPr lang="en-US" baseline="0" dirty="0" smtClean="0"/>
              <a:t>When existing data are not available to answer research questions, programs need to collect new data (sometimes referred to as primary data). Depending on the research questions being asked, there are several different types of </a:t>
            </a:r>
            <a:r>
              <a:rPr lang="en-US" dirty="0" smtClean="0"/>
              <a:t>data collection instruments that can be developed</a:t>
            </a:r>
            <a:r>
              <a:rPr lang="en-US" baseline="0" dirty="0" smtClean="0"/>
              <a:t> and administered to collect new data such as </a:t>
            </a:r>
            <a:r>
              <a:rPr lang="en-US" dirty="0" smtClean="0"/>
              <a:t>surveys and interviews.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advantages</a:t>
            </a:r>
            <a:r>
              <a:rPr lang="en-US" baseline="0" dirty="0" smtClean="0"/>
              <a:t> and disadvantages to both existing and new data. </a:t>
            </a:r>
            <a:r>
              <a:rPr lang="en-US" dirty="0" smtClean="0"/>
              <a:t>Existing data can</a:t>
            </a:r>
            <a:r>
              <a:rPr lang="en-US" baseline="0" dirty="0" smtClean="0"/>
              <a:t> save resources</a:t>
            </a:r>
            <a:r>
              <a:rPr lang="en-US" dirty="0" smtClean="0"/>
              <a:t> because time, effort, and financial resources are not spent on collecting new data. The disadvantage, however, is that existing data may be difficult to access, and there may not be a perfect fit between what the evaluation is trying to measure and the purposes for which the existing data were collected. Moreover, it is often difficult to assess how reliable the data are, and how reliably they were recorded and documented. Although</a:t>
            </a:r>
            <a:r>
              <a:rPr lang="en-US" baseline="0" dirty="0" smtClean="0"/>
              <a:t> more costly, t</a:t>
            </a:r>
            <a:r>
              <a:rPr lang="en-US" dirty="0" smtClean="0"/>
              <a:t>he </a:t>
            </a:r>
            <a:r>
              <a:rPr lang="en-US" dirty="0"/>
              <a:t>advantage of using new data is that the evaluator has greater control over the measures, procedures, and </a:t>
            </a:r>
            <a:r>
              <a:rPr lang="en-US" dirty="0" smtClean="0"/>
              <a:t>implementation and documentation</a:t>
            </a:r>
            <a:r>
              <a:rPr lang="en-US" baseline="0" dirty="0" smtClean="0"/>
              <a:t>, </a:t>
            </a:r>
            <a:r>
              <a:rPr lang="en-US" dirty="0" smtClean="0"/>
              <a:t>which </a:t>
            </a:r>
            <a:r>
              <a:rPr lang="en-US" dirty="0"/>
              <a:t>can contribute to higher data quality.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As described earlier, grantees can build on data that are collected as part of routine program operations, such as performance measures, for their evaluation. Y</a:t>
            </a:r>
            <a:r>
              <a:rPr lang="en-US" dirty="0" smtClean="0"/>
              <a:t>our program may already be collecting data to monitor and report on your program’s progress toward achieving its expected outcomes for program beneficiaries. </a:t>
            </a:r>
            <a:r>
              <a:rPr lang="en-US" baseline="0" dirty="0" smtClean="0">
                <a:solidFill>
                  <a:schemeClr val="tx1"/>
                </a:solidFill>
              </a:rPr>
              <a:t>An </a:t>
            </a:r>
            <a:r>
              <a:rPr lang="en-US" dirty="0" smtClean="0"/>
              <a:t>example</a:t>
            </a:r>
            <a:r>
              <a:rPr lang="en-US" baseline="0" dirty="0" smtClean="0"/>
              <a:t> of </a:t>
            </a:r>
            <a:r>
              <a:rPr lang="en-US" dirty="0" smtClean="0"/>
              <a:t>a routine program activity</a:t>
            </a:r>
            <a:r>
              <a:rPr lang="en-US" baseline="0" dirty="0" smtClean="0"/>
              <a:t> from which you can gather data is the use of a sign-in log for any member trainings or workshops that are offered. You can use the sign-in log to track members’ attendance in training to measure consistency of attendance as an indicator of members’ commitment to development and learning</a:t>
            </a:r>
            <a:r>
              <a:rPr lang="en-US" baseline="0" dirty="0" smtClean="0">
                <a:solidFill>
                  <a:schemeClr val="tx1"/>
                </a:solidFill>
              </a:rPr>
              <a:t>.</a:t>
            </a:r>
            <a:r>
              <a:rPr lang="en-US" dirty="0" smtClean="0"/>
              <a:t> If your program decides to conduct an impact evaluation to learn whether your progress on outcomes is caused by your intervention, it may be that you continue to collect the SAME outcomes data, but also include a matched comparison group. Including this comparison group enables you to answer specific questions related to causality – in this case, what </a:t>
            </a:r>
            <a:r>
              <a:rPr lang="en-US" baseline="0" dirty="0" smtClean="0"/>
              <a:t>would have happened to people if they did not receive the intervention (i.e., </a:t>
            </a:r>
            <a:r>
              <a:rPr lang="en-US" dirty="0" smtClean="0"/>
              <a:t>whether the observed changes can be attributed to your intervention)</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Slide Number Placeholder 4"/>
          <p:cNvSpPr>
            <a:spLocks noGrp="1"/>
          </p:cNvSpPr>
          <p:nvPr>
            <p:ph type="sldNum" sz="quarter" idx="5"/>
          </p:nvPr>
        </p:nvSpPr>
        <p:spPr/>
        <p:txBody>
          <a:bodyPr/>
          <a:lstStyle/>
          <a:p>
            <a:pPr>
              <a:defRPr/>
            </a:pPr>
            <a:fld id="{384AC932-EEF9-4B32-8781-2130000F3467}" type="slidenum">
              <a:rPr lang="en-US" smtClean="0"/>
              <a:pPr>
                <a:defRPr/>
              </a:pPr>
              <a:t>15</a:t>
            </a:fld>
            <a:endParaRPr lang="en-US" dirty="0"/>
          </a:p>
        </p:txBody>
      </p:sp>
    </p:spTree>
    <p:extLst>
      <p:ext uri="{BB962C8B-B14F-4D97-AF65-F5344CB8AC3E}">
        <p14:creationId xmlns:p14="http://schemas.microsoft.com/office/powerpoint/2010/main" val="294156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u="sng" dirty="0" smtClean="0"/>
              <a:t>Facilitator notes</a:t>
            </a:r>
            <a:r>
              <a:rPr lang="en-US" dirty="0" smtClean="0"/>
              <a:t>:  Besides thinking</a:t>
            </a:r>
            <a:r>
              <a:rPr lang="en-US" baseline="0" dirty="0" smtClean="0"/>
              <a:t> about existing and new data, t</a:t>
            </a:r>
            <a:r>
              <a:rPr lang="en-US" dirty="0" smtClean="0"/>
              <a:t>here are two</a:t>
            </a:r>
            <a:r>
              <a:rPr lang="en-US" baseline="0" dirty="0" smtClean="0"/>
              <a:t> general types of data you can collect. </a:t>
            </a:r>
          </a:p>
          <a:p>
            <a:endParaRPr lang="en-US" altLang="en-US" i="1" baseline="0" dirty="0" smtClean="0"/>
          </a:p>
          <a:p>
            <a:r>
              <a:rPr lang="en-US" altLang="en-US" i="0" dirty="0" smtClean="0"/>
              <a:t>The</a:t>
            </a:r>
            <a:r>
              <a:rPr lang="en-US" altLang="en-US" i="0" baseline="0" dirty="0" smtClean="0"/>
              <a:t> first is </a:t>
            </a:r>
            <a:r>
              <a:rPr lang="en-US" altLang="en-US" i="0" dirty="0" smtClean="0"/>
              <a:t>Quantitative data.  These</a:t>
            </a:r>
            <a:r>
              <a:rPr lang="en-US" altLang="en-US" i="0" baseline="0" dirty="0" smtClean="0"/>
              <a:t> data</a:t>
            </a:r>
            <a:r>
              <a:rPr lang="en-US" altLang="en-US" dirty="0" smtClean="0"/>
              <a:t> are numerical and can be counted, quantified, and mathematically analyzed. </a:t>
            </a:r>
            <a:r>
              <a:rPr lang="en-US" dirty="0"/>
              <a:t>Examples of quantitative data are scores on achievement </a:t>
            </a:r>
            <a:r>
              <a:rPr lang="en-US" dirty="0" smtClean="0"/>
              <a:t>tests, </a:t>
            </a:r>
            <a:r>
              <a:rPr lang="en-US" dirty="0"/>
              <a:t>number of program beneficiaries, or satisfaction ratings of AmeriCorps members. </a:t>
            </a:r>
            <a:r>
              <a:rPr lang="en-US" altLang="en-US" dirty="0" smtClean="0"/>
              <a:t>Surveys and assessments/tests are two</a:t>
            </a:r>
            <a:r>
              <a:rPr lang="en-US" altLang="en-US" baseline="0" dirty="0" smtClean="0"/>
              <a:t> of </a:t>
            </a:r>
            <a:r>
              <a:rPr lang="en-US" altLang="en-US" dirty="0" smtClean="0"/>
              <a:t>the most common ways of obtaining quantitative data. Because</a:t>
            </a:r>
            <a:r>
              <a:rPr lang="en-US" altLang="en-US" baseline="0" dirty="0" smtClean="0"/>
              <a:t> </a:t>
            </a:r>
            <a:r>
              <a:rPr lang="en-US" dirty="0"/>
              <a:t>quantitative data are numeric, they can be easily ordered and summarized. </a:t>
            </a:r>
          </a:p>
          <a:p>
            <a:endParaRPr lang="en-US" dirty="0"/>
          </a:p>
          <a:p>
            <a:pPr>
              <a:spcBef>
                <a:spcPct val="0"/>
              </a:spcBef>
            </a:pPr>
            <a:r>
              <a:rPr lang="en-US" altLang="en-US" i="0" dirty="0" smtClean="0"/>
              <a:t>The second type is Qualitative data.</a:t>
            </a:r>
            <a:r>
              <a:rPr lang="en-US" altLang="en-US" i="0" baseline="0" dirty="0" smtClean="0"/>
              <a:t> These </a:t>
            </a:r>
            <a:r>
              <a:rPr lang="en-US" altLang="en-US" i="0" dirty="0" smtClean="0"/>
              <a:t>data are not easily</a:t>
            </a:r>
            <a:r>
              <a:rPr lang="en-US" altLang="en-US" i="0" baseline="0" dirty="0" smtClean="0"/>
              <a:t> reduced to numbers but rather </a:t>
            </a:r>
            <a:r>
              <a:rPr lang="en-US" altLang="en-US" dirty="0" smtClean="0"/>
              <a:t>narrative information that describes the study subject(s) and context. </a:t>
            </a:r>
            <a:r>
              <a:rPr lang="en-US" altLang="en-US" baseline="0" dirty="0" smtClean="0"/>
              <a:t>Some examples of qualitative data include transcripts of interviews and focus groups and field notes from observation of certain program activities.</a:t>
            </a:r>
            <a:r>
              <a:rPr lang="en-US" altLang="en-US" dirty="0" smtClean="0"/>
              <a:t> Qualitative data provide</a:t>
            </a:r>
            <a:r>
              <a:rPr lang="en-US" altLang="en-US" baseline="0" dirty="0" smtClean="0"/>
              <a:t> </a:t>
            </a:r>
            <a:r>
              <a:rPr lang="en-US" altLang="en-US" dirty="0" smtClean="0"/>
              <a:t>insight and context such as attitudes, characteristics, and perspectives</a:t>
            </a:r>
            <a:r>
              <a:rPr lang="en-US" altLang="en-US" baseline="0" dirty="0" smtClean="0"/>
              <a:t> of program stakeholders</a:t>
            </a:r>
            <a:r>
              <a:rPr lang="en-US" altLang="en-US" dirty="0" smtClean="0"/>
              <a:t>. Although</a:t>
            </a:r>
            <a:r>
              <a:rPr lang="en-US" altLang="en-US" baseline="0" dirty="0" smtClean="0"/>
              <a:t> there are many ways to collect qualitative data, i</a:t>
            </a:r>
            <a:r>
              <a:rPr lang="en-US" altLang="en-US" dirty="0" smtClean="0"/>
              <a:t>nterviews and focus groups are two of the most common ways of collecting these</a:t>
            </a:r>
            <a:r>
              <a:rPr lang="en-US" altLang="en-US" baseline="0" dirty="0" smtClean="0"/>
              <a:t> </a:t>
            </a:r>
            <a:r>
              <a:rPr lang="en-US" altLang="en-US" dirty="0" smtClean="0"/>
              <a:t>data. </a:t>
            </a:r>
          </a:p>
          <a:p>
            <a:pPr>
              <a:spcBef>
                <a:spcPct val="0"/>
              </a:spcBef>
            </a:pPr>
            <a:endParaRPr lang="en-US" altLang="en-US" dirty="0" smtClean="0"/>
          </a:p>
          <a:p>
            <a:pPr>
              <a:spcBef>
                <a:spcPct val="0"/>
              </a:spcBef>
            </a:pPr>
            <a:r>
              <a:rPr lang="en-US" altLang="en-US" dirty="0" smtClean="0">
                <a:solidFill>
                  <a:schemeClr val="tx1"/>
                </a:solidFill>
              </a:rPr>
              <a:t>Also, I want to highlight </a:t>
            </a:r>
            <a:r>
              <a:rPr lang="en-US" altLang="en-US" baseline="0" dirty="0" smtClean="0">
                <a:solidFill>
                  <a:schemeClr val="tx1"/>
                </a:solidFill>
              </a:rPr>
              <a:t>both quantitative and q</a:t>
            </a:r>
            <a:r>
              <a:rPr lang="en-US" dirty="0" smtClean="0">
                <a:solidFill>
                  <a:schemeClr val="tx1"/>
                </a:solidFill>
              </a:rPr>
              <a:t>ualitative data are systematically collected, recorded, and analyzed.</a:t>
            </a:r>
            <a:r>
              <a:rPr lang="en-US" baseline="0" dirty="0" smtClean="0">
                <a:solidFill>
                  <a:schemeClr val="tx1"/>
                </a:solidFill>
              </a:rPr>
              <a:t> Thus,</a:t>
            </a:r>
            <a:r>
              <a:rPr lang="en-US" dirty="0" smtClean="0">
                <a:solidFill>
                  <a:schemeClr val="tx1"/>
                </a:solidFill>
              </a:rPr>
              <a:t> while individual anecdotes and testimonials may be useful for describing your program to outside stakeholders, they should only be used to highlight evaluation findings if they are systematically collected, recorded, and analyzed</a:t>
            </a:r>
            <a:r>
              <a:rPr lang="en-US" baseline="0" dirty="0" smtClean="0">
                <a:solidFill>
                  <a:schemeClr val="tx1"/>
                </a:solidFill>
              </a:rPr>
              <a:t> for the evaluation itself</a:t>
            </a:r>
            <a:r>
              <a:rPr lang="en-US" dirty="0" smtClean="0">
                <a:solidFill>
                  <a:schemeClr val="tx1"/>
                </a:solidFill>
              </a:rPr>
              <a:t>. </a:t>
            </a:r>
          </a:p>
          <a:p>
            <a:pPr>
              <a:spcBef>
                <a:spcPct val="0"/>
              </a:spcBef>
            </a:pPr>
            <a:endParaRPr lang="en-US" altLang="en-US" dirty="0" smtClean="0"/>
          </a:p>
          <a:p>
            <a:pPr>
              <a:spcBef>
                <a:spcPct val="0"/>
              </a:spcBef>
            </a:pPr>
            <a:endParaRPr lang="en-US" altLang="en-US" dirty="0"/>
          </a:p>
        </p:txBody>
      </p:sp>
      <p:sp>
        <p:nvSpPr>
          <p:cNvPr id="5" name="Slide Number Placeholder 4"/>
          <p:cNvSpPr>
            <a:spLocks noGrp="1"/>
          </p:cNvSpPr>
          <p:nvPr>
            <p:ph type="sldNum" sz="quarter" idx="5"/>
          </p:nvPr>
        </p:nvSpPr>
        <p:spPr/>
        <p:txBody>
          <a:bodyPr/>
          <a:lstStyle/>
          <a:p>
            <a:pPr>
              <a:defRPr/>
            </a:pPr>
            <a:fld id="{384AC932-EEF9-4B32-8781-2130000F3467}" type="slidenum">
              <a:rPr lang="en-US" smtClean="0"/>
              <a:pPr>
                <a:defRPr/>
              </a:pPr>
              <a:t>16</a:t>
            </a:fld>
            <a:endParaRPr lang="en-US" dirty="0"/>
          </a:p>
        </p:txBody>
      </p:sp>
    </p:spTree>
    <p:extLst>
      <p:ext uri="{BB962C8B-B14F-4D97-AF65-F5344CB8AC3E}">
        <p14:creationId xmlns:p14="http://schemas.microsoft.com/office/powerpoint/2010/main" val="26195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spcBef>
                <a:spcPct val="0"/>
              </a:spcBef>
            </a:pPr>
            <a:r>
              <a:rPr lang="en-US" altLang="en-US" u="sng" dirty="0" smtClean="0"/>
              <a:t>Facilitator notes</a:t>
            </a:r>
            <a:r>
              <a:rPr lang="en-US" altLang="en-US" dirty="0" smtClean="0"/>
              <a:t>: </a:t>
            </a:r>
            <a:r>
              <a:rPr lang="en-US" altLang="en-US" dirty="0" smtClean="0">
                <a:cs typeface="Arial" charset="0"/>
              </a:rPr>
              <a:t>As</a:t>
            </a:r>
            <a:r>
              <a:rPr lang="en-US" altLang="en-US" baseline="0" dirty="0" smtClean="0">
                <a:cs typeface="Arial" charset="0"/>
              </a:rPr>
              <a:t> we discussed, d</a:t>
            </a:r>
            <a:r>
              <a:rPr lang="en-US" altLang="en-US" dirty="0" smtClean="0">
                <a:cs typeface="Arial" charset="0"/>
              </a:rPr>
              <a:t>ata collection methods can be either quantitative or qualitative. The table that you see here provides an overview of these two types of methods, highlighting their key differences with regard to the following:</a:t>
            </a:r>
          </a:p>
          <a:p>
            <a:pPr>
              <a:spcBef>
                <a:spcPct val="0"/>
              </a:spcBef>
            </a:pPr>
            <a:endParaRPr lang="en-US" altLang="en-US" dirty="0" smtClean="0">
              <a:cs typeface="Arial" charset="0"/>
            </a:endParaRPr>
          </a:p>
          <a:p>
            <a:pPr>
              <a:spcBef>
                <a:spcPct val="0"/>
              </a:spcBef>
            </a:pPr>
            <a:r>
              <a:rPr lang="en-US" altLang="en-US" b="1" dirty="0" smtClean="0">
                <a:cs typeface="Arial" charset="0"/>
              </a:rPr>
              <a:t>Scope </a:t>
            </a:r>
            <a:r>
              <a:rPr lang="en-US" altLang="en-US" dirty="0" smtClean="0">
                <a:cs typeface="Arial" charset="0"/>
              </a:rPr>
              <a:t>– In general, quantitative methods capture less in-depth data on a larger number of study participants while qualitative methods generate more in-depth data on fewer study participants. This is because quantitative methods are often used to collect data that can be summarized across a larger number of cases (e.g., study participants, program sites) whereas qualitative methods are often used to explore or gain a deeper understanding of a particular subject or topic among a smaller number of cases. Qualitative methods tend to be more labor intensive and time-consuming than quantitative methods approaches, and thus concern fewer cases.</a:t>
            </a:r>
          </a:p>
          <a:p>
            <a:pPr>
              <a:spcBef>
                <a:spcPct val="0"/>
              </a:spcBef>
            </a:pPr>
            <a:endParaRPr lang="en-US" altLang="en-US" dirty="0" smtClean="0">
              <a:cs typeface="Arial" charset="0"/>
            </a:endParaRPr>
          </a:p>
          <a:p>
            <a:pPr>
              <a:spcBef>
                <a:spcPct val="0"/>
              </a:spcBef>
            </a:pPr>
            <a:r>
              <a:rPr lang="en-US" altLang="en-US" b="1" dirty="0" smtClean="0">
                <a:cs typeface="Arial" charset="0"/>
              </a:rPr>
              <a:t>Data collection </a:t>
            </a:r>
            <a:r>
              <a:rPr lang="en-US" altLang="en-US" dirty="0" smtClean="0">
                <a:cs typeface="Arial" charset="0"/>
              </a:rPr>
              <a:t>– Quantitative data collection methods are used to collect data using structured instruments such as a survey with closed-ended questions or items (e.g., questions with pre-defined response options or rating scales). Qualitative data collection methods are intended to collect narrative data using instruments such as surveys or interview protocols that contain open-ended items (e.g., questions that allow the respondent to provide a response in their own words). </a:t>
            </a:r>
          </a:p>
          <a:p>
            <a:pPr>
              <a:spcBef>
                <a:spcPct val="0"/>
              </a:spcBef>
            </a:pPr>
            <a:endParaRPr lang="en-US" altLang="en-US" dirty="0" smtClean="0">
              <a:cs typeface="Arial" charset="0"/>
            </a:endParaRPr>
          </a:p>
          <a:p>
            <a:pPr>
              <a:spcBef>
                <a:spcPct val="0"/>
              </a:spcBef>
            </a:pPr>
            <a:r>
              <a:rPr lang="en-US" altLang="en-US" b="1" dirty="0" smtClean="0">
                <a:cs typeface="Arial" charset="0"/>
              </a:rPr>
              <a:t>Data format – </a:t>
            </a:r>
            <a:r>
              <a:rPr lang="en-US" altLang="en-US" dirty="0" smtClean="0">
                <a:cs typeface="Arial" charset="0"/>
              </a:rPr>
              <a:t>Quantitative methods yield numeric information, that is, data that can be summed up or counted. Qualitative methods, on the other</a:t>
            </a:r>
            <a:r>
              <a:rPr lang="en-US" altLang="en-US" baseline="0" dirty="0" smtClean="0">
                <a:cs typeface="Arial" charset="0"/>
              </a:rPr>
              <a:t> hand,</a:t>
            </a:r>
            <a:r>
              <a:rPr lang="en-US" altLang="en-US" dirty="0" smtClean="0">
                <a:cs typeface="Arial" charset="0"/>
              </a:rPr>
              <a:t> yield narrative data</a:t>
            </a:r>
            <a:r>
              <a:rPr lang="en-US" altLang="en-US" baseline="0" dirty="0" smtClean="0">
                <a:cs typeface="Arial" charset="0"/>
              </a:rPr>
              <a:t> that</a:t>
            </a:r>
            <a:r>
              <a:rPr lang="en-US" altLang="en-US" dirty="0" smtClean="0">
                <a:cs typeface="Arial" charset="0"/>
              </a:rPr>
              <a:t> provide important insights and context such as a description</a:t>
            </a:r>
            <a:r>
              <a:rPr lang="en-US" altLang="en-US" baseline="0" dirty="0" smtClean="0">
                <a:cs typeface="Arial" charset="0"/>
              </a:rPr>
              <a:t> of the </a:t>
            </a:r>
            <a:r>
              <a:rPr lang="en-US" altLang="en-US" dirty="0" smtClean="0">
                <a:cs typeface="Arial" charset="0"/>
              </a:rPr>
              <a:t>attitudes and perspectives of program beneficiaries. </a:t>
            </a:r>
          </a:p>
          <a:p>
            <a:pPr>
              <a:spcBef>
                <a:spcPct val="0"/>
              </a:spcBef>
            </a:pPr>
            <a:endParaRPr lang="en-US" altLang="en-US" dirty="0" smtClean="0">
              <a:cs typeface="Arial" charset="0"/>
            </a:endParaRPr>
          </a:p>
          <a:p>
            <a:pPr>
              <a:spcBef>
                <a:spcPct val="0"/>
              </a:spcBef>
            </a:pPr>
            <a:r>
              <a:rPr lang="en-US" altLang="en-US" b="1" dirty="0" smtClean="0">
                <a:cs typeface="Arial" charset="0"/>
              </a:rPr>
              <a:t>Data analysis – </a:t>
            </a:r>
            <a:r>
              <a:rPr lang="en-US" altLang="en-US" dirty="0" smtClean="0">
                <a:cs typeface="Arial" charset="0"/>
              </a:rPr>
              <a:t>Quantitative methods rely on statistical approaches to analyzing the data, which may range from generating simple statistics, such as frequencies, means, ranges, and standard deviations, to more complex statistical techniques that should be handled by an evaluator with expertise in quantitative analysis. For qualitative data, content analysis is often used in which themes or patterns in the data are identified,</a:t>
            </a:r>
            <a:r>
              <a:rPr lang="en-US" altLang="en-US" baseline="0" dirty="0" smtClean="0">
                <a:cs typeface="Arial" charset="0"/>
              </a:rPr>
              <a:t> </a:t>
            </a:r>
            <a:r>
              <a:rPr lang="en-US" altLang="en-US" dirty="0" smtClean="0">
                <a:cs typeface="Arial" charset="0"/>
              </a:rPr>
              <a:t>categorized</a:t>
            </a:r>
            <a:r>
              <a:rPr lang="en-US" altLang="en-US" baseline="0" dirty="0" smtClean="0">
                <a:cs typeface="Arial" charset="0"/>
              </a:rPr>
              <a:t>, c</a:t>
            </a:r>
            <a:r>
              <a:rPr lang="en-US" altLang="en-US" dirty="0" smtClean="0">
                <a:cs typeface="Arial" charset="0"/>
              </a:rPr>
              <a:t>oded, and then summarized. </a:t>
            </a:r>
          </a:p>
          <a:p>
            <a:pPr>
              <a:spcBef>
                <a:spcPct val="0"/>
              </a:spcBef>
            </a:pPr>
            <a:endParaRPr lang="en-US" altLang="en-US" dirty="0" smtClean="0">
              <a:cs typeface="Arial" charset="0"/>
            </a:endParaRPr>
          </a:p>
          <a:p>
            <a:pPr>
              <a:spcBef>
                <a:spcPct val="0"/>
              </a:spcBef>
            </a:pPr>
            <a:r>
              <a:rPr lang="en-US" altLang="en-US" b="1" dirty="0" smtClean="0">
                <a:cs typeface="Arial" charset="0"/>
              </a:rPr>
              <a:t>Results – </a:t>
            </a:r>
            <a:r>
              <a:rPr lang="en-US" altLang="en-US" dirty="0" smtClean="0">
                <a:cs typeface="Arial" charset="0"/>
              </a:rPr>
              <a:t>Quantitative methods</a:t>
            </a:r>
            <a:r>
              <a:rPr lang="en-US" altLang="en-US" baseline="0" dirty="0" smtClean="0">
                <a:cs typeface="Arial" charset="0"/>
              </a:rPr>
              <a:t> </a:t>
            </a:r>
            <a:r>
              <a:rPr lang="en-US" altLang="en-US" dirty="0" smtClean="0">
                <a:cs typeface="Arial" charset="0"/>
              </a:rPr>
              <a:t>produce</a:t>
            </a:r>
            <a:r>
              <a:rPr lang="en-US" altLang="en-US" baseline="0" dirty="0" smtClean="0">
                <a:cs typeface="Arial" charset="0"/>
              </a:rPr>
              <a:t> </a:t>
            </a:r>
            <a:r>
              <a:rPr lang="en-US" altLang="en-US" dirty="0" smtClean="0">
                <a:cs typeface="Arial" charset="0"/>
              </a:rPr>
              <a:t>results that can be generalized to a larger population. </a:t>
            </a:r>
            <a:r>
              <a:rPr lang="en-US" altLang="en-US" dirty="0" smtClean="0"/>
              <a:t>In program evaluation, generalizability may be defined as the extent to which you are able to make conclusions about a larger population based on information you have collected from a sample or subset of that population. For example, let’s say the homelessness prevention program develops a new curriculum for its workshops and it first tests the curriculum on a sample of low-income families in the community that are assumed to be representative of other families in the community that would be served by the program. If this assumption is correct, the outcomes associated with using the new workshop curriculum on the small number of families can be generalized to estimate the outcomes of using the curriculum on other families in the community who did not participate in the workshop. Quantitative methods are generally the only way to provide statistical evidence of program impact. </a:t>
            </a:r>
            <a:r>
              <a:rPr lang="en-US" altLang="en-US" dirty="0" smtClean="0">
                <a:cs typeface="Arial" charset="0"/>
              </a:rPr>
              <a:t>Qualitative methods produce results that give meaning, illustrative explanation, and views of study</a:t>
            </a:r>
            <a:r>
              <a:rPr lang="en-US" altLang="en-US" baseline="0" dirty="0" smtClean="0">
                <a:cs typeface="Arial" charset="0"/>
              </a:rPr>
              <a:t> subject(s). Results are typically not </a:t>
            </a:r>
            <a:r>
              <a:rPr lang="en-US" altLang="en-US" dirty="0" smtClean="0">
                <a:cs typeface="Arial" charset="0"/>
              </a:rPr>
              <a:t>generalizable to a larger population</a:t>
            </a:r>
            <a:r>
              <a:rPr lang="en-US" altLang="en-US" baseline="0" dirty="0" smtClean="0">
                <a:cs typeface="Arial" charset="0"/>
              </a:rPr>
              <a:t> and cannot provide statistical evidence of program impact.</a:t>
            </a:r>
            <a:r>
              <a:rPr lang="en-US" altLang="en-US" dirty="0" smtClean="0">
                <a:cs typeface="Arial" charset="0"/>
              </a:rPr>
              <a:t> </a:t>
            </a:r>
          </a:p>
          <a:p>
            <a:pPr>
              <a:spcBef>
                <a:spcPct val="0"/>
              </a:spcBef>
            </a:pPr>
            <a:endParaRPr lang="en-US" altLang="en-US" dirty="0" smtClean="0">
              <a:cs typeface="Arial" charset="0"/>
            </a:endParaRPr>
          </a:p>
          <a:p>
            <a:pPr defTabSz="457175">
              <a:spcBef>
                <a:spcPct val="0"/>
              </a:spcBef>
              <a:defRPr/>
            </a:pPr>
            <a:r>
              <a:rPr lang="en-US" dirty="0"/>
              <a:t>Most program evaluations will collect both quantitative data (numbers) and qualitative data (text) in a mixed methods design to produce a more complete understanding of a </a:t>
            </a:r>
            <a:r>
              <a:rPr lang="en-US" dirty="0" smtClean="0"/>
              <a:t>program – which is called triangulation. </a:t>
            </a:r>
            <a:r>
              <a:rPr lang="en-US" dirty="0"/>
              <a:t>A combination of qualitative and quantitative data can improve a program evaluation by ensuring that the limitations of one type of data are balanced by the strengths of another. </a:t>
            </a:r>
            <a:endParaRPr lang="en-US" altLang="en-US" dirty="0" smtClean="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17</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u="sng" dirty="0" smtClean="0"/>
              <a:t>Facilitator notes</a:t>
            </a:r>
            <a:r>
              <a:rPr lang="en-US" altLang="en-US" dirty="0" smtClean="0"/>
              <a:t>: Common quantitative</a:t>
            </a:r>
            <a:r>
              <a:rPr lang="en-US" altLang="en-US" baseline="0" dirty="0" smtClean="0"/>
              <a:t> </a:t>
            </a:r>
            <a:r>
              <a:rPr lang="en-US" altLang="en-US" dirty="0" smtClean="0"/>
              <a:t>data collection methods include</a:t>
            </a:r>
            <a:r>
              <a:rPr lang="en-US" altLang="en-US" baseline="0" dirty="0" smtClean="0"/>
              <a:t> surveys and assessments/tests.  </a:t>
            </a:r>
            <a:endParaRPr lang="en-US" altLang="en-US" dirty="0" smtClean="0"/>
          </a:p>
          <a:p>
            <a:pPr>
              <a:defRPr/>
            </a:pPr>
            <a:endParaRPr lang="en-US" altLang="en-US" baseline="0" dirty="0" smtClean="0"/>
          </a:p>
          <a:p>
            <a:pPr>
              <a:defRPr/>
            </a:pPr>
            <a:r>
              <a:rPr lang="en-US" altLang="en-US" b="1" dirty="0" smtClean="0"/>
              <a:t>Surveys </a:t>
            </a:r>
            <a:r>
              <a:rPr lang="en-US" altLang="en-US" b="0" dirty="0" smtClean="0"/>
              <a:t>are standardized</a:t>
            </a:r>
            <a:r>
              <a:rPr lang="en-US" altLang="en-US" b="0" baseline="0" dirty="0" smtClean="0"/>
              <a:t> instruments that collect data from a targeted group of subjects. While surveys may be used to collect </a:t>
            </a:r>
            <a:r>
              <a:rPr lang="en-US" altLang="en-US" dirty="0" smtClean="0"/>
              <a:t>qualitative types of data,</a:t>
            </a:r>
            <a:r>
              <a:rPr lang="en-US" altLang="en-US" baseline="0" dirty="0" smtClean="0"/>
              <a:t> o</a:t>
            </a:r>
            <a:r>
              <a:rPr lang="en-US" altLang="en-US" dirty="0" smtClean="0"/>
              <a:t>n this slide we </a:t>
            </a:r>
            <a:r>
              <a:rPr lang="en-US" altLang="en-US" dirty="0"/>
              <a:t>discuss their use for </a:t>
            </a:r>
            <a:r>
              <a:rPr lang="en-US" altLang="en-US" dirty="0" smtClean="0"/>
              <a:t>collecting quantitative types of data. </a:t>
            </a:r>
          </a:p>
          <a:p>
            <a:pPr>
              <a:defRPr/>
            </a:pPr>
            <a:endParaRPr lang="en-US" dirty="0" smtClean="0"/>
          </a:p>
          <a:p>
            <a:pPr>
              <a:defRPr/>
            </a:pPr>
            <a:r>
              <a:rPr lang="en-US" altLang="en-US" baseline="0" dirty="0" smtClean="0"/>
              <a:t>Surveys designed to capture quantitative data </a:t>
            </a:r>
            <a:r>
              <a:rPr lang="en-US" altLang="en-US" dirty="0" smtClean="0"/>
              <a:t>are generally comprised of well-specified, closed-ended questions with a limited number of open-ended questions for clarifying some topics. A closed-ended</a:t>
            </a:r>
            <a:r>
              <a:rPr lang="en-US" altLang="en-US" baseline="0" dirty="0" smtClean="0"/>
              <a:t> question is a question format that limits respondents with a list of answer choices from which they must choose to answer the question. An open-ended question is a question format that allows respondents to provide an answer in their own words. </a:t>
            </a:r>
          </a:p>
          <a:p>
            <a:pPr>
              <a:defRPr/>
            </a:pPr>
            <a:endParaRPr lang="en-US" altLang="en-US" dirty="0" smtClean="0"/>
          </a:p>
          <a:p>
            <a:pPr>
              <a:defRPr/>
            </a:pPr>
            <a:r>
              <a:rPr lang="en-US" dirty="0" smtClean="0"/>
              <a:t>Surveys can be classified by their method of data collection.</a:t>
            </a:r>
            <a:r>
              <a:rPr lang="en-US" baseline="0" dirty="0" smtClean="0"/>
              <a:t> T</a:t>
            </a:r>
            <a:r>
              <a:rPr lang="en-US" dirty="0" smtClean="0"/>
              <a:t>he most common data collection methods are</a:t>
            </a:r>
            <a:r>
              <a:rPr lang="en-US" baseline="0" dirty="0" smtClean="0"/>
              <a:t> m</a:t>
            </a:r>
            <a:r>
              <a:rPr lang="en-US" dirty="0" smtClean="0"/>
              <a:t>ail, e-mail/online,</a:t>
            </a:r>
            <a:r>
              <a:rPr lang="en-US" baseline="0" dirty="0" smtClean="0"/>
              <a:t> </a:t>
            </a:r>
            <a:r>
              <a:rPr lang="en-US" dirty="0" smtClean="0"/>
              <a:t>telephone interview, and in-person interview surveys. </a:t>
            </a:r>
            <a:r>
              <a:rPr lang="en-US" altLang="en-US" dirty="0" smtClean="0"/>
              <a:t>In</a:t>
            </a:r>
            <a:r>
              <a:rPr lang="en-US" altLang="en-US" baseline="0" dirty="0" smtClean="0"/>
              <a:t> choosing which method is most appropriate for your survey, it is important to consider factors such as cost and which method will likely yield the highest number of responses. For example, e-mail and online surveys are typically less costly; however, they would not yield a high response rate if your targeted survey group consists of individuals who are retired and over the age of 65. If response rates are low, you may be excluding valuable information that may result in an inaccurate account of the topic(s)/subject(s) your survey intended to measure. Thus, regardless of the method you choose, it is important to </a:t>
            </a:r>
            <a:r>
              <a:rPr lang="en-US" altLang="en-US" dirty="0" smtClean="0"/>
              <a:t>include ways to encourage participation in surveys, whenever possible.</a:t>
            </a:r>
            <a:r>
              <a:rPr lang="en-US" altLang="en-US" baseline="0" dirty="0" smtClean="0"/>
              <a:t> One effective strategy is to offer multiple collection methods. For example, </a:t>
            </a:r>
            <a:r>
              <a:rPr lang="en-US" sz="1200" b="0" i="0" kern="1200" dirty="0" smtClean="0">
                <a:solidFill>
                  <a:schemeClr val="tx1"/>
                </a:solidFill>
                <a:effectLst/>
                <a:latin typeface="+mn-lt"/>
                <a:ea typeface="+mn-ea"/>
                <a:cs typeface="+mn-cs"/>
              </a:rPr>
              <a:t>offer the survey electronically, or mail the survey with a stamped envelope.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easier it is for an individual to complete the survey, the more response rates will increase.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1" dirty="0" smtClean="0">
              <a:latin typeface="+mn-lt"/>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mn-lt"/>
                <a:cs typeface="Arial" charset="0"/>
              </a:rPr>
              <a:t>Assessments or tests</a:t>
            </a:r>
            <a:r>
              <a:rPr lang="en-US" altLang="en-US" sz="1200" dirty="0" smtClean="0">
                <a:latin typeface="+mn-lt"/>
                <a:cs typeface="Arial" charset="0"/>
              </a:rPr>
              <a:t> </a:t>
            </a:r>
            <a:r>
              <a:rPr lang="en-US" sz="1200" dirty="0" smtClean="0">
                <a:latin typeface="+mn-lt"/>
              </a:rPr>
              <a:t>are the use of established standards to assess knowledge, skill, or performance. They may be administered on paper, electronically, or via observation. Assessment tests are generally commercially available and have been independently validated for accuracy at measuring a particular concept,</a:t>
            </a:r>
            <a:r>
              <a:rPr lang="en-US" sz="1200" baseline="0" dirty="0" smtClean="0">
                <a:latin typeface="+mn-lt"/>
              </a:rPr>
              <a:t> topic</a:t>
            </a:r>
            <a:r>
              <a:rPr lang="en-US" sz="1200" dirty="0" smtClean="0">
                <a:latin typeface="+mn-lt"/>
              </a:rPr>
              <a:t>, or subject such as math or reading ability, parenting capacity, job readiness, etc. Programs may also choose</a:t>
            </a:r>
            <a:r>
              <a:rPr lang="en-US" sz="1200" baseline="0" dirty="0" smtClean="0">
                <a:latin typeface="+mn-lt"/>
              </a:rPr>
              <a:t> to develop their own internal a</a:t>
            </a:r>
            <a:r>
              <a:rPr lang="en-US" sz="1200" dirty="0" smtClean="0">
                <a:latin typeface="+mn-lt"/>
              </a:rPr>
              <a:t>ssessments/tests</a:t>
            </a:r>
            <a:r>
              <a:rPr lang="en-US" sz="1200" baseline="0" dirty="0" smtClean="0">
                <a:latin typeface="+mn-lt"/>
              </a:rPr>
              <a:t> that are tailored to their program model. For example, an AmeriCorps program may work with their evaluator to develop an assessment that measures program participants’ knowledge of a particular topic/subject(s) that their workshops focus on. The program may choose to administer this assessment at two time points - before program beneficiaries participate in the workshop series and immediately after they complete the series - to measure their beneficiaries’ change in knowledge on the workshop’s topic.  </a:t>
            </a:r>
          </a:p>
          <a:p>
            <a:pPr>
              <a:defRPr/>
            </a:pPr>
            <a:endParaRPr lang="en-US" altLang="en-US" sz="1200" b="0" i="0" kern="1200" baseline="0" dirty="0" smtClean="0">
              <a:solidFill>
                <a:schemeClr val="tx1"/>
              </a:solidFill>
              <a:effectLst/>
              <a:latin typeface="+mn-lt"/>
              <a:ea typeface="+mn-ea"/>
              <a:cs typeface="+mn-cs"/>
            </a:endParaRPr>
          </a:p>
          <a:p>
            <a:pPr>
              <a:defRPr/>
            </a:pPr>
            <a:endParaRPr lang="en-US" altLang="en-US" sz="1200" b="0" i="1"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5"/>
          </p:nvPr>
        </p:nvSpPr>
        <p:spPr/>
        <p:txBody>
          <a:bodyPr/>
          <a:lstStyle/>
          <a:p>
            <a:pPr>
              <a:defRPr/>
            </a:pPr>
            <a:fld id="{6121ED1E-DC63-45CA-B0E0-5EB0FA314378}" type="slidenum">
              <a:rPr lang="en-US" smtClean="0"/>
              <a:pPr>
                <a:defRPr/>
              </a:pPr>
              <a:t>18</a:t>
            </a:fld>
            <a:endParaRPr lang="en-US" dirty="0"/>
          </a:p>
        </p:txBody>
      </p:sp>
    </p:spTree>
    <p:extLst>
      <p:ext uri="{BB962C8B-B14F-4D97-AF65-F5344CB8AC3E}">
        <p14:creationId xmlns:p14="http://schemas.microsoft.com/office/powerpoint/2010/main" val="77612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u="sng" dirty="0"/>
              <a:t>Facilitator notes</a:t>
            </a:r>
            <a:r>
              <a:rPr lang="en-US" altLang="en-US" dirty="0"/>
              <a:t>: </a:t>
            </a:r>
            <a:r>
              <a:rPr lang="en-US" altLang="en-US" dirty="0" smtClean="0"/>
              <a:t>We now turn our attention</a:t>
            </a:r>
            <a:r>
              <a:rPr lang="en-US" altLang="en-US" baseline="0" dirty="0" smtClean="0"/>
              <a:t> to common qualitative data collection methods.</a:t>
            </a:r>
            <a:endParaRPr lang="en-US" altLang="en-US" dirty="0"/>
          </a:p>
          <a:p>
            <a:pPr>
              <a:defRPr/>
            </a:pPr>
            <a:endParaRPr lang="en-US" altLang="en-US" dirty="0"/>
          </a:p>
          <a:p>
            <a:pPr>
              <a:defRPr/>
            </a:pPr>
            <a:r>
              <a:rPr lang="en-US" altLang="en-US" b="1" dirty="0"/>
              <a:t>Interviews</a:t>
            </a:r>
            <a:r>
              <a:rPr lang="en-US" altLang="en-US" dirty="0"/>
              <a:t> are a common form of data collection used to gather </a:t>
            </a:r>
            <a:r>
              <a:rPr lang="en-US" altLang="en-US" dirty="0" smtClean="0"/>
              <a:t>narrative</a:t>
            </a:r>
            <a:r>
              <a:rPr lang="en-US" altLang="en-US" baseline="0" dirty="0" smtClean="0"/>
              <a:t> </a:t>
            </a:r>
            <a:r>
              <a:rPr lang="en-US" altLang="en-US" dirty="0" smtClean="0"/>
              <a:t>data </a:t>
            </a:r>
            <a:r>
              <a:rPr lang="en-US" altLang="en-US" dirty="0"/>
              <a:t>on individuals’ thoughts, ideas, opinions, and </a:t>
            </a:r>
            <a:r>
              <a:rPr lang="en-US" altLang="en-US" dirty="0" smtClean="0"/>
              <a:t>perspectives,</a:t>
            </a:r>
            <a:r>
              <a:rPr lang="en-US" altLang="en-US" baseline="0" dirty="0" smtClean="0"/>
              <a:t> processes, and experiences</a:t>
            </a:r>
            <a:r>
              <a:rPr lang="en-US" altLang="en-US" dirty="0" smtClean="0"/>
              <a:t>. </a:t>
            </a:r>
            <a:r>
              <a:rPr lang="en-US" altLang="en-US" dirty="0"/>
              <a:t>Qualitative interviews </a:t>
            </a:r>
            <a:r>
              <a:rPr lang="en-US" altLang="en-US" dirty="0">
                <a:cs typeface="Arial" charset="0"/>
              </a:rPr>
              <a:t>c</a:t>
            </a:r>
            <a:r>
              <a:rPr lang="en-US" altLang="en-US" dirty="0"/>
              <a:t>ollect information </a:t>
            </a:r>
            <a:r>
              <a:rPr lang="en-US" dirty="0"/>
              <a:t>by talking with and listening to people. Interviews can be completed either face to-face or over the telephone using </a:t>
            </a:r>
            <a:r>
              <a:rPr lang="en-US" dirty="0" smtClean="0"/>
              <a:t>unstructured, semi-structured, or structured questions </a:t>
            </a:r>
            <a:r>
              <a:rPr lang="en-US" dirty="0"/>
              <a:t>to guide the discussion</a:t>
            </a:r>
            <a:r>
              <a:rPr lang="en-US" dirty="0" smtClean="0"/>
              <a:t>. It</a:t>
            </a:r>
            <a:r>
              <a:rPr lang="en-US" baseline="0" dirty="0" smtClean="0"/>
              <a:t> is common for interviews to involve audio-recording or a note-taker to ensure that respondents’ responses are captured accurately and fully. </a:t>
            </a:r>
            <a:endParaRPr lang="en-US" altLang="en-US" dirty="0"/>
          </a:p>
          <a:p>
            <a:pPr>
              <a:defRPr/>
            </a:pPr>
            <a:endParaRPr lang="en-US" dirty="0"/>
          </a:p>
          <a:p>
            <a:r>
              <a:rPr lang="en-US" altLang="en-US" b="1" dirty="0" smtClean="0">
                <a:cs typeface="Arial" charset="0"/>
              </a:rPr>
              <a:t>Focus </a:t>
            </a:r>
            <a:r>
              <a:rPr lang="en-US" altLang="en-US" b="1" dirty="0">
                <a:cs typeface="Arial" charset="0"/>
              </a:rPr>
              <a:t>Groups </a:t>
            </a:r>
            <a:r>
              <a:rPr lang="en-US" altLang="en-US" dirty="0">
                <a:cs typeface="Arial" charset="0"/>
              </a:rPr>
              <a:t>are another common qualitative data collection method. Focus groups</a:t>
            </a:r>
            <a:r>
              <a:rPr lang="en-US" altLang="en-US" b="1" dirty="0">
                <a:cs typeface="Arial" charset="0"/>
              </a:rPr>
              <a:t> </a:t>
            </a:r>
            <a:r>
              <a:rPr lang="en-US" altLang="en-US" dirty="0">
                <a:solidFill>
                  <a:schemeClr val="tx1">
                    <a:lumMod val="65000"/>
                    <a:lumOff val="35000"/>
                  </a:schemeClr>
                </a:solidFill>
                <a:cs typeface="Arial" charset="0"/>
              </a:rPr>
              <a:t>involve c</a:t>
            </a:r>
            <a:r>
              <a:rPr lang="en-US" dirty="0">
                <a:solidFill>
                  <a:schemeClr val="tx1">
                    <a:lumMod val="65000"/>
                    <a:lumOff val="35000"/>
                  </a:schemeClr>
                </a:solidFill>
              </a:rPr>
              <a:t>ollecting information through a guided small-group </a:t>
            </a:r>
            <a:r>
              <a:rPr lang="en-US" dirty="0" smtClean="0">
                <a:solidFill>
                  <a:schemeClr val="tx1">
                    <a:lumMod val="65000"/>
                    <a:lumOff val="35000"/>
                  </a:schemeClr>
                </a:solidFill>
              </a:rPr>
              <a:t>discussion.</a:t>
            </a:r>
            <a:r>
              <a:rPr lang="en-US" baseline="0" dirty="0" smtClean="0">
                <a:solidFill>
                  <a:schemeClr val="tx1">
                    <a:lumMod val="65000"/>
                    <a:lumOff val="35000"/>
                  </a:schemeClr>
                </a:solidFill>
              </a:rPr>
              <a:t> </a:t>
            </a:r>
            <a:r>
              <a:rPr lang="en-US" dirty="0" smtClean="0">
                <a:solidFill>
                  <a:schemeClr val="tx1">
                    <a:lumMod val="65000"/>
                    <a:lumOff val="35000"/>
                  </a:schemeClr>
                </a:solidFill>
              </a:rPr>
              <a:t>Focus </a:t>
            </a:r>
            <a:r>
              <a:rPr lang="en-US" dirty="0">
                <a:solidFill>
                  <a:schemeClr val="tx1">
                    <a:lumMod val="65000"/>
                    <a:lumOff val="35000"/>
                  </a:schemeClr>
                </a:solidFill>
              </a:rPr>
              <a:t>groups are often used to collect information on topics that benefit from a collective discussion in order to understand the circumstances, behavior or opinions of focus group participants. </a:t>
            </a:r>
            <a:r>
              <a:rPr lang="en-US" dirty="0"/>
              <a:t>When well executed, focus groups should create an environment that puts participants at ease, allowing them to thoughtfully answer questions in their own words and add meaning to </a:t>
            </a:r>
            <a:r>
              <a:rPr lang="en-US" dirty="0" smtClean="0"/>
              <a:t>their</a:t>
            </a:r>
            <a:r>
              <a:rPr lang="en-US" baseline="0" dirty="0" smtClean="0"/>
              <a:t> </a:t>
            </a:r>
            <a:r>
              <a:rPr lang="en-US" dirty="0" smtClean="0"/>
              <a:t>answers</a:t>
            </a:r>
            <a:r>
              <a:rPr lang="en-US" dirty="0"/>
              <a:t>. </a:t>
            </a:r>
            <a:r>
              <a:rPr lang="en-US" baseline="0" dirty="0" smtClean="0">
                <a:solidFill>
                  <a:schemeClr val="tx1">
                    <a:lumMod val="65000"/>
                    <a:lumOff val="35000"/>
                  </a:schemeClr>
                </a:solidFill>
              </a:rPr>
              <a:t>The number of focus group participants may vary based on the questions you intend to ask, the available resources, and other factors. </a:t>
            </a:r>
            <a:endParaRPr lang="en-US" dirty="0"/>
          </a:p>
          <a:p>
            <a:endParaRPr lang="en-US" altLang="en-US" dirty="0"/>
          </a:p>
        </p:txBody>
      </p:sp>
      <p:sp>
        <p:nvSpPr>
          <p:cNvPr id="5" name="Slide Number Placeholder 4"/>
          <p:cNvSpPr>
            <a:spLocks noGrp="1"/>
          </p:cNvSpPr>
          <p:nvPr>
            <p:ph type="sldNum" sz="quarter" idx="5"/>
          </p:nvPr>
        </p:nvSpPr>
        <p:spPr/>
        <p:txBody>
          <a:bodyPr/>
          <a:lstStyle/>
          <a:p>
            <a:pPr>
              <a:defRPr/>
            </a:pPr>
            <a:fld id="{6121ED1E-DC63-45CA-B0E0-5EB0FA314378}" type="slidenum">
              <a:rPr lang="en-US" smtClean="0"/>
              <a:pPr>
                <a:defRPr/>
              </a:pPr>
              <a:t>19</a:t>
            </a:fld>
            <a:endParaRPr lang="en-US" dirty="0"/>
          </a:p>
        </p:txBody>
      </p:sp>
    </p:spTree>
    <p:extLst>
      <p:ext uri="{BB962C8B-B14F-4D97-AF65-F5344CB8AC3E}">
        <p14:creationId xmlns:p14="http://schemas.microsoft.com/office/powerpoint/2010/main" val="262034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My name is Andrea Robles</a:t>
            </a:r>
            <a:r>
              <a:rPr lang="en-US" altLang="en-US" baseline="0" dirty="0" smtClean="0"/>
              <a:t> and I am a Research Analyst with the Office or Research and Evaluation at CNCS.</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641A69-2F71-4840-9692-4C0606AC39E2}" type="slidenum">
              <a:rPr lang="en-US" altLang="en-US" smtClean="0"/>
              <a:pPr/>
              <a:t>2</a:t>
            </a:fld>
            <a:endParaRPr lang="en-US" altLang="en-US" smtClean="0"/>
          </a:p>
        </p:txBody>
      </p:sp>
    </p:spTree>
    <p:extLst>
      <p:ext uri="{BB962C8B-B14F-4D97-AF65-F5344CB8AC3E}">
        <p14:creationId xmlns:p14="http://schemas.microsoft.com/office/powerpoint/2010/main" val="97659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altLang="en-US" u="sng" dirty="0"/>
              <a:t>Facilitator notes</a:t>
            </a:r>
            <a:r>
              <a:rPr lang="en-US" altLang="en-US" dirty="0"/>
              <a:t>: </a:t>
            </a:r>
          </a:p>
          <a:p>
            <a:pPr>
              <a:defRPr/>
            </a:pPr>
            <a:endParaRPr lang="en-US" altLang="en-US" dirty="0"/>
          </a:p>
          <a:p>
            <a:r>
              <a:rPr lang="en-US" altLang="en-US" b="1" dirty="0">
                <a:cs typeface="Arial" charset="0"/>
              </a:rPr>
              <a:t>Participant </a:t>
            </a:r>
            <a:r>
              <a:rPr lang="en-US" altLang="en-US" b="1" dirty="0" smtClean="0">
                <a:cs typeface="Arial" charset="0"/>
              </a:rPr>
              <a:t>observation/field </a:t>
            </a:r>
            <a:r>
              <a:rPr lang="en-US" altLang="en-US" b="1" dirty="0">
                <a:cs typeface="Arial" charset="0"/>
              </a:rPr>
              <a:t>notes </a:t>
            </a:r>
            <a:r>
              <a:rPr lang="en-US" altLang="en-US" dirty="0">
                <a:cs typeface="Arial" charset="0"/>
              </a:rPr>
              <a:t>involve c</a:t>
            </a:r>
            <a:r>
              <a:rPr lang="en-US" dirty="0"/>
              <a:t>ollecting information through observing </a:t>
            </a:r>
            <a:r>
              <a:rPr lang="en-US" dirty="0" smtClean="0"/>
              <a:t>program activities and study </a:t>
            </a:r>
            <a:r>
              <a:rPr lang="en-US" dirty="0"/>
              <a:t>participants in their “natural” settings. </a:t>
            </a:r>
            <a:r>
              <a:rPr lang="en-US" dirty="0" smtClean="0"/>
              <a:t>There are different levels of “structure” that observations take,</a:t>
            </a:r>
            <a:r>
              <a:rPr lang="en-US" baseline="0" dirty="0" smtClean="0"/>
              <a:t> ranging from structured to unstructured. </a:t>
            </a:r>
            <a:r>
              <a:rPr lang="en-US" sz="1200" b="0" i="0" kern="1200" dirty="0" smtClean="0">
                <a:solidFill>
                  <a:schemeClr val="tx1"/>
                </a:solidFill>
                <a:effectLst/>
                <a:latin typeface="+mn-lt"/>
                <a:ea typeface="+mn-ea"/>
                <a:cs typeface="+mn-cs"/>
              </a:rPr>
              <a:t>For example, in a highly structured observation,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evaluator will decide on the specific observation categories in advance.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a semi- structured observation, the researcher starts with an agenda of what will be observed and how, but collecting the data with observations is done in a less systematic or predetermined way. Unstructured observations would not be constrained by checklists and coding schemes; rather, the evaluator would report in narrative style about observations that are relevant to the research questions.</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Regardless of whether the observations are structured or unstructured, it</a:t>
            </a:r>
            <a:r>
              <a:rPr lang="en-US" dirty="0" smtClean="0">
                <a:solidFill>
                  <a:schemeClr val="tx1">
                    <a:lumMod val="65000"/>
                    <a:lumOff val="35000"/>
                  </a:schemeClr>
                </a:solidFill>
              </a:rPr>
              <a:t> </a:t>
            </a:r>
            <a:r>
              <a:rPr lang="en-US" dirty="0">
                <a:solidFill>
                  <a:schemeClr val="tx1">
                    <a:lumMod val="65000"/>
                    <a:lumOff val="35000"/>
                  </a:schemeClr>
                </a:solidFill>
              </a:rPr>
              <a:t>is generally advisable for a highly skilled qualitative researcher to conduct this type of data collection method. </a:t>
            </a:r>
            <a:r>
              <a:rPr lang="en-US" dirty="0" smtClean="0">
                <a:solidFill>
                  <a:schemeClr val="tx1">
                    <a:lumMod val="65000"/>
                    <a:lumOff val="35000"/>
                  </a:schemeClr>
                </a:solidFill>
              </a:rPr>
              <a:t>Also</a:t>
            </a:r>
            <a:r>
              <a:rPr lang="en-US" dirty="0">
                <a:solidFill>
                  <a:schemeClr val="tx1">
                    <a:lumMod val="65000"/>
                    <a:lumOff val="35000"/>
                  </a:schemeClr>
                </a:solidFill>
              </a:rPr>
              <a:t>, since </a:t>
            </a:r>
            <a:r>
              <a:rPr lang="en-US" dirty="0"/>
              <a:t>data obtained through participant observation often serves as a unbiased check against participants’ subjective reporting of what they believe and do, it is best to have this type of data collection conducted by an independent evaluator.  </a:t>
            </a:r>
            <a:endParaRPr lang="en-US" altLang="en-US" dirty="0">
              <a:solidFill>
                <a:schemeClr val="tx1">
                  <a:lumMod val="65000"/>
                  <a:lumOff val="35000"/>
                </a:schemeClr>
              </a:solidFill>
            </a:endParaRPr>
          </a:p>
          <a:p>
            <a:pPr>
              <a:defRPr/>
            </a:pPr>
            <a:endParaRPr lang="en-US" altLang="en-US" dirty="0"/>
          </a:p>
          <a:p>
            <a:pPr>
              <a:defRPr/>
            </a:pPr>
            <a:r>
              <a:rPr lang="en-US" altLang="en-US" b="1" dirty="0">
                <a:cs typeface="Arial" charset="0"/>
              </a:rPr>
              <a:t>Document review </a:t>
            </a:r>
            <a:r>
              <a:rPr lang="en-US" altLang="en-US" dirty="0">
                <a:cs typeface="Arial" charset="0"/>
              </a:rPr>
              <a:t>involves the u</a:t>
            </a:r>
            <a:r>
              <a:rPr lang="en-US" dirty="0"/>
              <a:t>se of content analysis and other techniques to analyze and summarize printed material and existing information. Researchers often supplement other forms of data collection with the gathering and analyzing of existing documents produced in the course of everyday program activities. Because these materials are easy to obtain and do not take much effort to review, they can be a useful and inexpensive source of historical information on the program. The review of documents is an unobtrusive source of information that can provide a useful portrait of the program and/or program participants. Meeting minutes, program logs, announcements, t</a:t>
            </a:r>
            <a:r>
              <a:rPr lang="en-US" altLang="en-US" dirty="0"/>
              <a:t>raining materials/manuals, </a:t>
            </a:r>
            <a:r>
              <a:rPr lang="en-US" dirty="0"/>
              <a:t>policy statements, annual performance reports, etc. are all useful in developing a greater understanding of the program, its goals, strategies, activities, and participants.  </a:t>
            </a:r>
            <a:endParaRPr lang="en-US" altLang="en-US" dirty="0"/>
          </a:p>
        </p:txBody>
      </p:sp>
      <p:sp>
        <p:nvSpPr>
          <p:cNvPr id="5" name="Slide Number Placeholder 4"/>
          <p:cNvSpPr>
            <a:spLocks noGrp="1"/>
          </p:cNvSpPr>
          <p:nvPr>
            <p:ph type="sldNum" sz="quarter" idx="5"/>
          </p:nvPr>
        </p:nvSpPr>
        <p:spPr/>
        <p:txBody>
          <a:bodyPr/>
          <a:lstStyle/>
          <a:p>
            <a:pPr>
              <a:defRPr/>
            </a:pPr>
            <a:fld id="{6121ED1E-DC63-45CA-B0E0-5EB0FA314378}" type="slidenum">
              <a:rPr lang="en-US" smtClean="0"/>
              <a:pPr>
                <a:defRPr/>
              </a:pPr>
              <a:t>20</a:t>
            </a:fld>
            <a:endParaRPr lang="en-US" dirty="0"/>
          </a:p>
        </p:txBody>
      </p:sp>
    </p:spTree>
    <p:extLst>
      <p:ext uri="{BB962C8B-B14F-4D97-AF65-F5344CB8AC3E}">
        <p14:creationId xmlns:p14="http://schemas.microsoft.com/office/powerpoint/2010/main" val="51233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smtClean="0"/>
              <a:t>Facilitator notes</a:t>
            </a:r>
            <a:r>
              <a:rPr lang="en-US" dirty="0" smtClean="0"/>
              <a:t>: </a:t>
            </a:r>
          </a:p>
          <a:p>
            <a:endParaRPr lang="en-US" dirty="0" smtClean="0"/>
          </a:p>
          <a:p>
            <a:r>
              <a:rPr lang="en-US" dirty="0" smtClean="0"/>
              <a:t>I</a:t>
            </a:r>
            <a:r>
              <a:rPr lang="en-US" baseline="0" dirty="0" smtClean="0"/>
              <a:t> have covered a lot of information, I just want to pause here and see if you have any questions?  </a:t>
            </a:r>
          </a:p>
          <a:p>
            <a:endParaRPr lang="en-US" baseline="0" dirty="0" smtClean="0"/>
          </a:p>
          <a:p>
            <a:r>
              <a:rPr lang="en-US" baseline="0" dirty="0" smtClean="0"/>
              <a:t>Before we continue, I want to ask you a few questions?  Has anyone on the line tried to collect either quantitative or qualitative information or worked with grantees who have?  Can you describe some of the advantages or disadvantages that you have personally experienced or have heard of others’ experiences?</a:t>
            </a:r>
            <a:endParaRPr lang="en-US" dirty="0" smtClean="0"/>
          </a:p>
        </p:txBody>
      </p:sp>
      <p:sp>
        <p:nvSpPr>
          <p:cNvPr id="5" name="Slide Number Placeholder 4"/>
          <p:cNvSpPr>
            <a:spLocks noGrp="1"/>
          </p:cNvSpPr>
          <p:nvPr>
            <p:ph type="sldNum" sz="quarter" idx="5"/>
          </p:nvPr>
        </p:nvSpPr>
        <p:spPr/>
        <p:txBody>
          <a:bodyPr/>
          <a:lstStyle/>
          <a:p>
            <a:pPr>
              <a:defRPr/>
            </a:pPr>
            <a:fld id="{384AC932-EEF9-4B32-8781-2130000F3467}" type="slidenum">
              <a:rPr lang="en-US" smtClean="0"/>
              <a:pPr>
                <a:defRPr/>
              </a:pPr>
              <a:t>21</a:t>
            </a:fld>
            <a:endParaRPr lang="en-US" dirty="0"/>
          </a:p>
        </p:txBody>
      </p:sp>
    </p:spTree>
    <p:extLst>
      <p:ext uri="{BB962C8B-B14F-4D97-AF65-F5344CB8AC3E}">
        <p14:creationId xmlns:p14="http://schemas.microsoft.com/office/powerpoint/2010/main" val="303173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t>Facilitator notes</a:t>
            </a:r>
            <a:r>
              <a:rPr lang="en-US" dirty="0" smtClean="0"/>
              <a:t>: The</a:t>
            </a:r>
            <a:r>
              <a:rPr lang="en-US" baseline="0" dirty="0" smtClean="0"/>
              <a:t> next two slides highlight the advantages and disadvantages of each type of data collection method. </a:t>
            </a:r>
          </a:p>
          <a:p>
            <a:endParaRPr lang="en-US" baseline="0" dirty="0" smtClean="0"/>
          </a:p>
          <a:p>
            <a:r>
              <a:rPr lang="en-US" baseline="0" dirty="0" smtClean="0"/>
              <a:t>Starting with </a:t>
            </a:r>
            <a:r>
              <a:rPr lang="en-US" b="1" baseline="0" dirty="0" smtClean="0"/>
              <a:t>Surveys</a:t>
            </a:r>
            <a:r>
              <a:rPr lang="en-US" baseline="0" dirty="0" smtClean="0"/>
              <a:t>, the advantages of surveys for data collection are that they are:</a:t>
            </a:r>
          </a:p>
          <a:p>
            <a:pPr marL="285734" indent="-285734">
              <a:buFont typeface="Arial" panose="020B0604020202020204" pitchFamily="34" charset="0"/>
              <a:buChar char="•"/>
            </a:pPr>
            <a:r>
              <a:rPr lang="en-US" baseline="0" dirty="0" smtClean="0">
                <a:latin typeface="+mn-lt"/>
              </a:rPr>
              <a:t>A </a:t>
            </a:r>
            <a:r>
              <a:rPr lang="en-US" dirty="0" smtClean="0">
                <a:latin typeface="+mn-lt"/>
              </a:rPr>
              <a:t>quick and efficient way of getting information;	</a:t>
            </a:r>
            <a:endParaRPr lang="en-US" baseline="0" dirty="0" smtClean="0">
              <a:latin typeface="+mn-lt"/>
            </a:endParaRPr>
          </a:p>
          <a:p>
            <a:pPr marL="285734" indent="-285734">
              <a:buFont typeface="Arial" panose="020B0604020202020204" pitchFamily="34" charset="0"/>
              <a:buChar char="•"/>
            </a:pPr>
            <a:r>
              <a:rPr lang="en-US" baseline="0" dirty="0" smtClean="0">
                <a:latin typeface="+mn-lt"/>
              </a:rPr>
              <a:t>Can cover a wide range of topics;</a:t>
            </a:r>
          </a:p>
          <a:p>
            <a:pPr marL="285734" indent="-285734">
              <a:buFont typeface="Arial" panose="020B0604020202020204" pitchFamily="34" charset="0"/>
              <a:buChar char="•"/>
            </a:pPr>
            <a:r>
              <a:rPr lang="en-US" baseline="0" dirty="0" smtClean="0"/>
              <a:t>Allow for the ability to obtain responses from a large number of people at once;</a:t>
            </a:r>
          </a:p>
          <a:p>
            <a:pPr marL="285734" indent="-285734">
              <a:buFont typeface="Arial" panose="020B0604020202020204" pitchFamily="34" charset="0"/>
              <a:buChar char="•"/>
            </a:pPr>
            <a:r>
              <a:rPr lang="en-US" baseline="0" dirty="0" smtClean="0"/>
              <a:t>Can be completed anonymously, if necessary, so respondents tend to be more comfortable completing them;</a:t>
            </a:r>
          </a:p>
          <a:p>
            <a:pPr marL="285734" indent="-285734">
              <a:buFont typeface="Arial" panose="020B0604020202020204" pitchFamily="34" charset="0"/>
              <a:buChar char="•"/>
            </a:pPr>
            <a:r>
              <a:rPr lang="en-US" baseline="0" dirty="0" smtClean="0"/>
              <a:t>Can be easy to compare and analyze responses using simple statistics such as </a:t>
            </a:r>
            <a:r>
              <a:rPr lang="en-US" altLang="en-US" dirty="0" smtClean="0">
                <a:cs typeface="Arial" charset="0"/>
              </a:rPr>
              <a:t>frequencies, means, ranges, and standard deviations</a:t>
            </a:r>
          </a:p>
          <a:p>
            <a:pPr marL="0" indent="0">
              <a:buFont typeface="Arial" panose="020B0604020202020204" pitchFamily="34" charset="0"/>
              <a:buNone/>
            </a:pPr>
            <a:endParaRPr lang="en-US" baseline="0" dirty="0" smtClean="0"/>
          </a:p>
          <a:p>
            <a:r>
              <a:rPr lang="en-US" dirty="0" smtClean="0"/>
              <a:t>On the other hand, surveys also:</a:t>
            </a:r>
          </a:p>
          <a:p>
            <a:pPr marL="285734" indent="-285734">
              <a:buFont typeface="Arial" panose="020B0604020202020204" pitchFamily="34" charset="0"/>
              <a:buChar char="•"/>
            </a:pPr>
            <a:r>
              <a:rPr lang="en-US" sz="1200" kern="1200" dirty="0" smtClean="0">
                <a:solidFill>
                  <a:schemeClr val="tx1"/>
                </a:solidFill>
                <a:effectLst/>
                <a:latin typeface="+mn-lt"/>
                <a:ea typeface="+mn-ea"/>
                <a:cs typeface="+mn-cs"/>
              </a:rPr>
              <a:t>High response rates may</a:t>
            </a:r>
            <a:r>
              <a:rPr lang="en-US" sz="1200" kern="1200" baseline="0" dirty="0" smtClean="0">
                <a:solidFill>
                  <a:schemeClr val="tx1"/>
                </a:solidFill>
                <a:effectLst/>
                <a:latin typeface="+mn-lt"/>
                <a:ea typeface="+mn-ea"/>
                <a:cs typeface="+mn-cs"/>
              </a:rPr>
              <a:t> also be difficult achieve but are important for ensuring quality data are used in analyses;</a:t>
            </a:r>
            <a:r>
              <a:rPr lang="en-US" sz="1200" kern="1200" dirty="0" smtClean="0">
                <a:solidFill>
                  <a:schemeClr val="tx1"/>
                </a:solidFill>
                <a:effectLst/>
                <a:latin typeface="+mn-lt"/>
                <a:ea typeface="+mn-ea"/>
                <a:cs typeface="+mn-cs"/>
              </a:rPr>
              <a:t> </a:t>
            </a:r>
          </a:p>
          <a:p>
            <a:pPr marL="285734" indent="-285734">
              <a:buFont typeface="Arial" panose="020B0604020202020204" pitchFamily="34" charset="0"/>
              <a:buChar char="•"/>
            </a:pPr>
            <a:r>
              <a:rPr lang="en-US" sz="1200" kern="1200" dirty="0" smtClean="0">
                <a:solidFill>
                  <a:schemeClr val="tx1"/>
                </a:solidFill>
                <a:effectLst/>
                <a:latin typeface="+mn-lt"/>
                <a:ea typeface="+mn-ea"/>
                <a:cs typeface="+mn-cs"/>
              </a:rPr>
              <a:t>Surveys that rely on closed-ended questions, where the respondent has to choose between provided response options, may lack in-depth information on a topic</a:t>
            </a:r>
            <a:r>
              <a:rPr lang="en-US" sz="1200" kern="1200" baseline="0" dirty="0" smtClean="0">
                <a:solidFill>
                  <a:schemeClr val="tx1"/>
                </a:solidFill>
                <a:effectLst/>
                <a:latin typeface="+mn-lt"/>
                <a:ea typeface="+mn-ea"/>
                <a:cs typeface="+mn-cs"/>
              </a:rPr>
              <a:t> or subject. Analyses are then limited to response options that may not capture the nuances involved or the full range of experience on an issue</a:t>
            </a:r>
            <a:r>
              <a:rPr lang="en-US" baseline="0" dirty="0" smtClean="0"/>
              <a:t>; </a:t>
            </a:r>
          </a:p>
          <a:p>
            <a:pPr marL="285734" marR="0" indent="-28573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Can be unreliable</a:t>
            </a:r>
            <a:r>
              <a:rPr lang="en-US" baseline="0" dirty="0" smtClean="0"/>
              <a:t> if respondents misunderstand questions or choose not to answer and if not worded correctly, can produce biased responses;</a:t>
            </a:r>
          </a:p>
          <a:p>
            <a:pPr marL="285734" indent="-285734" defTabSz="457175">
              <a:buFont typeface="Arial" panose="020B0604020202020204" pitchFamily="34" charset="0"/>
              <a:buChar char="•"/>
              <a:defRPr/>
            </a:pPr>
            <a:r>
              <a:rPr lang="en-US" baseline="0" dirty="0" smtClean="0"/>
              <a:t>If face-to-face or telephone interviews are conducted, there can be the potential for respondents to answer questions a certain way in an attempt to please the interviewer. For example, if the respondent is asked a question about their satisfaction with the program, they may not want to admit to the interviewer if they had an unsatisfactory experience.</a:t>
            </a:r>
            <a:endParaRPr lang="en-US" dirty="0" smtClean="0"/>
          </a:p>
          <a:p>
            <a:endParaRPr lang="en-US" dirty="0" smtClean="0"/>
          </a:p>
          <a:p>
            <a:r>
              <a:rPr lang="en-US" dirty="0" smtClean="0"/>
              <a:t>The advantages of </a:t>
            </a:r>
            <a:r>
              <a:rPr lang="en-US" b="1" baseline="0" dirty="0" smtClean="0"/>
              <a:t>Assessments/Tests </a:t>
            </a:r>
            <a:r>
              <a:rPr lang="en-US" baseline="0" dirty="0" smtClean="0"/>
              <a:t>are that they:</a:t>
            </a:r>
          </a:p>
          <a:p>
            <a:pPr marL="285734" indent="-285734">
              <a:buFont typeface="Arial" panose="020B0604020202020204" pitchFamily="34" charset="0"/>
              <a:buChar char="•"/>
            </a:pPr>
            <a:r>
              <a:rPr lang="en-US" baseline="0" dirty="0" smtClean="0"/>
              <a:t>Provide objective information on knowledge and skills of participants;</a:t>
            </a:r>
          </a:p>
          <a:p>
            <a:pPr marL="285734" indent="-285734">
              <a:buFont typeface="Arial" panose="020B0604020202020204" pitchFamily="34" charset="0"/>
              <a:buChar char="•"/>
            </a:pPr>
            <a:r>
              <a:rPr lang="en-US" baseline="0" dirty="0" smtClean="0"/>
              <a:t>Because they tend to be standardized, assessment tests are easy to compare and analyze across respondents.</a:t>
            </a:r>
          </a:p>
          <a:p>
            <a:endParaRPr lang="en-US" dirty="0" smtClean="0"/>
          </a:p>
          <a:p>
            <a:pPr defTabSz="457175">
              <a:defRPr/>
            </a:pPr>
            <a:r>
              <a:rPr lang="en-US" dirty="0" smtClean="0"/>
              <a:t>On the other hand, some disadvantages of </a:t>
            </a:r>
            <a:r>
              <a:rPr lang="en-US" baseline="0" dirty="0" smtClean="0"/>
              <a:t>assessment tests are that they:</a:t>
            </a:r>
          </a:p>
          <a:p>
            <a:pPr marL="285734" indent="-285734">
              <a:buFont typeface="Arial" panose="020B0604020202020204" pitchFamily="34" charset="0"/>
              <a:buChar char="•"/>
            </a:pPr>
            <a:r>
              <a:rPr lang="en-US" dirty="0" smtClean="0"/>
              <a:t>May be oversimplified</a:t>
            </a:r>
            <a:r>
              <a:rPr lang="en-US" baseline="0" dirty="0" smtClean="0"/>
              <a:t> and measure only a single, narrow construct</a:t>
            </a:r>
            <a:r>
              <a:rPr lang="en-US" dirty="0" smtClean="0"/>
              <a:t>;</a:t>
            </a:r>
          </a:p>
          <a:p>
            <a:pPr marL="285734" indent="-285734">
              <a:buFont typeface="Arial" panose="020B0604020202020204" pitchFamily="34" charset="0"/>
              <a:buChar char="•"/>
            </a:pPr>
            <a:r>
              <a:rPr lang="en-US" dirty="0" smtClean="0"/>
              <a:t>Also, assessment tests have been criticized for being biased</a:t>
            </a:r>
            <a:r>
              <a:rPr lang="en-US" baseline="0" dirty="0" smtClean="0"/>
              <a:t> against some subgroups of test takers, including low-income or minority populations.</a:t>
            </a:r>
            <a:endParaRPr lang="en-US" dirty="0" smtClean="0"/>
          </a:p>
          <a:p>
            <a:endParaRPr lang="en-US" dirty="0" smtClean="0"/>
          </a:p>
          <a:p>
            <a:pPr marL="285734" indent="-285734">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dirty="0"/>
          </a:p>
        </p:txBody>
      </p:sp>
    </p:spTree>
    <p:extLst>
      <p:ext uri="{BB962C8B-B14F-4D97-AF65-F5344CB8AC3E}">
        <p14:creationId xmlns:p14="http://schemas.microsoft.com/office/powerpoint/2010/main" val="407883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457175">
              <a:defRPr/>
            </a:pPr>
            <a:r>
              <a:rPr lang="en-US" u="sng" dirty="0"/>
              <a:t>Facilitator notes</a:t>
            </a:r>
            <a:r>
              <a:rPr lang="en-US" dirty="0"/>
              <a:t>:</a:t>
            </a:r>
          </a:p>
          <a:p>
            <a:endParaRPr lang="en-US" dirty="0"/>
          </a:p>
          <a:p>
            <a:r>
              <a:rPr lang="en-US" b="1" dirty="0" smtClean="0"/>
              <a:t>Qualitative</a:t>
            </a:r>
            <a:r>
              <a:rPr lang="en-US" b="1" baseline="0" dirty="0" smtClean="0"/>
              <a:t> </a:t>
            </a:r>
            <a:r>
              <a:rPr lang="en-US" b="1" dirty="0" smtClean="0"/>
              <a:t>Interviews </a:t>
            </a:r>
            <a:r>
              <a:rPr lang="en-US" dirty="0" smtClean="0"/>
              <a:t>have several advantages, including:</a:t>
            </a:r>
          </a:p>
          <a:p>
            <a:pPr marL="285734" indent="-285734">
              <a:buFont typeface="Arial" panose="020B0604020202020204" pitchFamily="34" charset="0"/>
              <a:buChar char="•"/>
            </a:pPr>
            <a:r>
              <a:rPr lang="en-US" dirty="0" smtClean="0"/>
              <a:t>The</a:t>
            </a:r>
            <a:r>
              <a:rPr lang="en-US" baseline="0" dirty="0" smtClean="0"/>
              <a:t> a</a:t>
            </a:r>
            <a:r>
              <a:rPr lang="en-US" dirty="0" smtClean="0"/>
              <a:t>bility</a:t>
            </a:r>
            <a:r>
              <a:rPr lang="en-US" baseline="0" dirty="0" smtClean="0"/>
              <a:t> to explore a range and depth of topics with respondents;</a:t>
            </a:r>
          </a:p>
          <a:p>
            <a:pPr marL="285734" indent="-285734">
              <a:buFont typeface="Arial" panose="020B0604020202020204" pitchFamily="34" charset="0"/>
              <a:buChar char="•"/>
            </a:pPr>
            <a:r>
              <a:rPr lang="en-US" baseline="0" dirty="0" smtClean="0"/>
              <a:t>Because of this ability to explore topics in-depth, interviews can yield rich data that can be highly useful and informative to programs;</a:t>
            </a:r>
          </a:p>
          <a:p>
            <a:pPr marL="285734" indent="-285734">
              <a:buFont typeface="Arial" panose="020B0604020202020204" pitchFamily="34" charset="0"/>
              <a:buChar char="•"/>
            </a:pPr>
            <a:r>
              <a:rPr lang="en-US" baseline="0" dirty="0" smtClean="0"/>
              <a:t>Qualitative interviews also provide an opportunity for the interviewer to explain or clarify questions that respondents may not completely understand.</a:t>
            </a:r>
            <a:endParaRPr lang="en-US" dirty="0" smtClean="0"/>
          </a:p>
          <a:p>
            <a:endParaRPr lang="en-US" dirty="0" smtClean="0"/>
          </a:p>
          <a:p>
            <a:r>
              <a:rPr lang="en-US" dirty="0" smtClean="0"/>
              <a:t>On the other hand,</a:t>
            </a:r>
            <a:r>
              <a:rPr lang="en-US" baseline="0" dirty="0" smtClean="0"/>
              <a:t> the disadvantages of qualitative interviews are:</a:t>
            </a:r>
          </a:p>
          <a:p>
            <a:pPr marL="285734" indent="-285734">
              <a:buFont typeface="Arial" panose="020B0604020202020204" pitchFamily="34" charset="0"/>
              <a:buChar char="•"/>
            </a:pPr>
            <a:r>
              <a:rPr lang="en-US" dirty="0" smtClean="0"/>
              <a:t>They</a:t>
            </a:r>
            <a:r>
              <a:rPr lang="en-US" baseline="0" dirty="0" smtClean="0"/>
              <a:t> m</a:t>
            </a:r>
            <a:r>
              <a:rPr lang="en-US" dirty="0" smtClean="0"/>
              <a:t>ay be difficult to analyze and compare data depending on how structured</a:t>
            </a:r>
            <a:r>
              <a:rPr lang="en-US" baseline="0" dirty="0" smtClean="0"/>
              <a:t> the questions are;</a:t>
            </a:r>
            <a:endParaRPr lang="en-US" dirty="0" smtClean="0"/>
          </a:p>
          <a:p>
            <a:pPr marL="285734" indent="-285734">
              <a:buFont typeface="Arial" panose="020B0604020202020204" pitchFamily="34" charset="0"/>
              <a:buChar char="•"/>
            </a:pPr>
            <a:r>
              <a:rPr lang="en-US" dirty="0" smtClean="0"/>
              <a:t>They usually</a:t>
            </a:r>
            <a:r>
              <a:rPr lang="en-US" baseline="0" dirty="0" smtClean="0"/>
              <a:t> </a:t>
            </a:r>
            <a:r>
              <a:rPr lang="en-US" dirty="0" smtClean="0"/>
              <a:t>require trained interviewers to complete them;</a:t>
            </a:r>
            <a:endParaRPr lang="en-US" baseline="0" dirty="0" smtClean="0"/>
          </a:p>
          <a:p>
            <a:pPr marL="285734" indent="-285734" defTabSz="457175">
              <a:buFont typeface="Arial" panose="020B0604020202020204" pitchFamily="34" charset="0"/>
              <a:buChar char="•"/>
              <a:defRPr/>
            </a:pPr>
            <a:r>
              <a:rPr lang="en-US" baseline="0" dirty="0" smtClean="0"/>
              <a:t>Just as with face-to-face or telephone surveys, there is the potential desire of respondents to please the interviewer by answering questions in a way that they think the interviewer would agree.</a:t>
            </a:r>
            <a:endParaRPr lang="en-US" dirty="0" smtClean="0"/>
          </a:p>
          <a:p>
            <a:endParaRPr lang="en-US" dirty="0" smtClean="0"/>
          </a:p>
          <a:p>
            <a:r>
              <a:rPr lang="en-US" dirty="0" smtClean="0"/>
              <a:t>The </a:t>
            </a:r>
            <a:r>
              <a:rPr lang="en-US" dirty="0"/>
              <a:t>advantages of </a:t>
            </a:r>
            <a:r>
              <a:rPr lang="en-US" b="1" dirty="0"/>
              <a:t>Focus groups </a:t>
            </a:r>
            <a:r>
              <a:rPr lang="en-US" dirty="0"/>
              <a:t>include:</a:t>
            </a:r>
          </a:p>
          <a:p>
            <a:pPr marL="171440" indent="-171440" defTabSz="457175">
              <a:buFont typeface="Arial" panose="020B0604020202020204" pitchFamily="34" charset="0"/>
              <a:buChar char="•"/>
              <a:defRPr/>
            </a:pPr>
            <a:r>
              <a:rPr lang="en-US" dirty="0"/>
              <a:t>The ability to efficiently obtain varying opinions and perspectives in a short period of time;</a:t>
            </a:r>
          </a:p>
          <a:p>
            <a:pPr marL="171440" indent="-171440" defTabSz="457175">
              <a:buFont typeface="Arial" panose="020B0604020202020204" pitchFamily="34" charset="0"/>
              <a:buChar char="•"/>
              <a:defRPr/>
            </a:pPr>
            <a:r>
              <a:rPr lang="en-US" dirty="0"/>
              <a:t>Also, respondents can benefit from hearing the ideas provided by others in the group and building on these thoughts. </a:t>
            </a:r>
          </a:p>
          <a:p>
            <a:pPr marL="171440" indent="-171440">
              <a:buFont typeface="Arial" panose="020B0604020202020204" pitchFamily="34" charset="0"/>
              <a:buChar char="•"/>
            </a:pPr>
            <a:endParaRPr lang="en-US" dirty="0"/>
          </a:p>
          <a:p>
            <a:pPr defTabSz="457175">
              <a:defRPr/>
            </a:pPr>
            <a:r>
              <a:rPr lang="en-US" dirty="0"/>
              <a:t>Disadvantages of Focus groups include that they:</a:t>
            </a:r>
          </a:p>
          <a:p>
            <a:pPr marL="285734" indent="-285734">
              <a:buFont typeface="Arial" panose="020B0604020202020204" pitchFamily="34" charset="0"/>
              <a:buChar char="•"/>
            </a:pPr>
            <a:r>
              <a:rPr lang="en-US" dirty="0"/>
              <a:t>Require a skilled facilitator;</a:t>
            </a:r>
          </a:p>
          <a:p>
            <a:pPr marL="285734" indent="-285734">
              <a:buFont typeface="Arial" panose="020B0604020202020204" pitchFamily="34" charset="0"/>
              <a:buChar char="•"/>
            </a:pPr>
            <a:r>
              <a:rPr lang="en-US" dirty="0"/>
              <a:t>It can be </a:t>
            </a:r>
            <a:r>
              <a:rPr lang="en-US" dirty="0" smtClean="0"/>
              <a:t>time</a:t>
            </a:r>
            <a:r>
              <a:rPr lang="en-US" baseline="0" dirty="0" smtClean="0"/>
              <a:t> consuming </a:t>
            </a:r>
            <a:r>
              <a:rPr lang="en-US" dirty="0" smtClean="0"/>
              <a:t>to </a:t>
            </a:r>
            <a:r>
              <a:rPr lang="en-US" dirty="0"/>
              <a:t>analyze responses across multiple respondents and draw </a:t>
            </a:r>
            <a:r>
              <a:rPr lang="en-US" dirty="0" smtClean="0"/>
              <a:t>conclusions as this often involves</a:t>
            </a:r>
            <a:r>
              <a:rPr lang="en-US" baseline="0" dirty="0" smtClean="0"/>
              <a:t> transcribing audio recordings and coding transcript or interview notes </a:t>
            </a:r>
            <a:r>
              <a:rPr lang="en-US" dirty="0" smtClean="0"/>
              <a:t>to identify themes in the data.</a:t>
            </a:r>
          </a:p>
          <a:p>
            <a:pPr marL="285734" indent="-285734">
              <a:buFont typeface="Arial" panose="020B0604020202020204" pitchFamily="34" charset="0"/>
              <a:buChar char="•"/>
            </a:pPr>
            <a:r>
              <a:rPr lang="en-US" dirty="0" smtClean="0"/>
              <a:t>Finally</a:t>
            </a:r>
            <a:r>
              <a:rPr lang="en-US" dirty="0"/>
              <a:t>, a common difficulty is scheduling a time and place to meet with many respondents at once.</a:t>
            </a:r>
          </a:p>
          <a:p>
            <a:pPr marL="285734" indent="-2857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dirty="0"/>
          </a:p>
        </p:txBody>
      </p:sp>
    </p:spTree>
    <p:extLst>
      <p:ext uri="{BB962C8B-B14F-4D97-AF65-F5344CB8AC3E}">
        <p14:creationId xmlns:p14="http://schemas.microsoft.com/office/powerpoint/2010/main" val="3217307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457175">
              <a:defRPr/>
            </a:pPr>
            <a:r>
              <a:rPr lang="en-US" u="sng" dirty="0"/>
              <a:t>Facilitator notes</a:t>
            </a:r>
            <a:r>
              <a:rPr lang="en-US" dirty="0"/>
              <a:t>:</a:t>
            </a:r>
          </a:p>
          <a:p>
            <a:endParaRPr lang="en-US" dirty="0"/>
          </a:p>
          <a:p>
            <a:pPr defTabSz="457175">
              <a:defRPr/>
            </a:pPr>
            <a:r>
              <a:rPr lang="en-US" dirty="0" smtClean="0"/>
              <a:t>The </a:t>
            </a:r>
            <a:r>
              <a:rPr lang="en-US" dirty="0"/>
              <a:t>advantages of </a:t>
            </a:r>
            <a:r>
              <a:rPr lang="en-US" b="1" dirty="0"/>
              <a:t>Participant observation/ Field notes</a:t>
            </a:r>
            <a:r>
              <a:rPr lang="en-US" dirty="0"/>
              <a:t> include:</a:t>
            </a:r>
          </a:p>
          <a:p>
            <a:pPr marL="285734" indent="-285734">
              <a:buFont typeface="Arial" panose="020B0604020202020204" pitchFamily="34" charset="0"/>
              <a:buChar char="•"/>
            </a:pPr>
            <a:r>
              <a:rPr lang="en-US" dirty="0"/>
              <a:t>The opportunity to view program operations in action;</a:t>
            </a:r>
          </a:p>
          <a:p>
            <a:pPr marL="285734" indent="-285734">
              <a:buFont typeface="Arial" panose="020B0604020202020204" pitchFamily="34" charset="0"/>
              <a:buChar char="•"/>
            </a:pPr>
            <a:r>
              <a:rPr lang="en-US" dirty="0"/>
              <a:t>Participant observation provides direct information about behavior of individuals and groups that may contradict how individuals report and perceive their own behavior;</a:t>
            </a:r>
          </a:p>
          <a:p>
            <a:pPr marL="285734" indent="-285734">
              <a:buFont typeface="Arial" panose="020B0604020202020204" pitchFamily="34" charset="0"/>
              <a:buChar char="•"/>
            </a:pPr>
            <a:r>
              <a:rPr lang="en-US" dirty="0"/>
              <a:t>Because the data collection occurs in a natural setting, there is generally little prep work that needs to occur prior to conducting this form of data collection</a:t>
            </a:r>
            <a:r>
              <a:rPr lang="en-US" dirty="0" smtClean="0"/>
              <a:t>. Observation</a:t>
            </a:r>
            <a:r>
              <a:rPr lang="en-US" baseline="0" dirty="0" smtClean="0"/>
              <a:t> also provides unbiased confirmation of participant behavior, unlike self-reported sources which are inherently biased because you are asking participants to report on their own actions.</a:t>
            </a:r>
            <a:endParaRPr lang="en-US" dirty="0"/>
          </a:p>
          <a:p>
            <a:pPr marL="285734" indent="-285734">
              <a:buFont typeface="Arial" panose="020B0604020202020204" pitchFamily="34" charset="0"/>
              <a:buChar char="•"/>
            </a:pPr>
            <a:endParaRPr lang="en-US" dirty="0"/>
          </a:p>
          <a:p>
            <a:pPr defTabSz="457175">
              <a:defRPr/>
            </a:pPr>
            <a:r>
              <a:rPr lang="en-US" dirty="0"/>
              <a:t>Important disadvantages of Participant observation/ Field notes include:</a:t>
            </a:r>
          </a:p>
          <a:p>
            <a:pPr marL="285734" indent="-285734">
              <a:buFont typeface="Arial" panose="020B0604020202020204" pitchFamily="34" charset="0"/>
              <a:buChar char="•"/>
            </a:pPr>
            <a:r>
              <a:rPr lang="en-US" dirty="0"/>
              <a:t>It generally can only be conducted by experienced and well-trained observers;</a:t>
            </a:r>
          </a:p>
          <a:p>
            <a:pPr marL="285734" indent="-285734">
              <a:buFont typeface="Arial" panose="020B0604020202020204" pitchFamily="34" charset="0"/>
              <a:buChar char="•"/>
            </a:pPr>
            <a:r>
              <a:rPr lang="en-US" dirty="0"/>
              <a:t>It is always possible that the individual observer’s selective perception may influence information collected;</a:t>
            </a:r>
          </a:p>
          <a:p>
            <a:pPr marL="285734" indent="-285734">
              <a:buFont typeface="Arial" panose="020B0604020202020204" pitchFamily="34" charset="0"/>
              <a:buChar char="•"/>
            </a:pPr>
            <a:r>
              <a:rPr lang="en-US" dirty="0"/>
              <a:t>If the observers are not familiar enough with the setting, they may misinterpret certain behaviors observed. For example, they may observe teenage youth play-fighting with their friends and interpret their behavior as threatening to one another. </a:t>
            </a:r>
          </a:p>
          <a:p>
            <a:endParaRPr lang="en-US" dirty="0"/>
          </a:p>
          <a:p>
            <a:pPr defTabSz="457175">
              <a:defRPr/>
            </a:pPr>
            <a:r>
              <a:rPr lang="en-US" dirty="0"/>
              <a:t>Some advantages of </a:t>
            </a:r>
            <a:r>
              <a:rPr lang="en-US" b="1" dirty="0"/>
              <a:t>Document Review </a:t>
            </a:r>
            <a:r>
              <a:rPr lang="en-US" dirty="0"/>
              <a:t>include:</a:t>
            </a:r>
          </a:p>
          <a:p>
            <a:pPr marL="285734" indent="-285734" defTabSz="457175">
              <a:buFont typeface="Arial" panose="020B0604020202020204" pitchFamily="34" charset="0"/>
              <a:buChar char="•"/>
              <a:defRPr/>
            </a:pPr>
            <a:r>
              <a:rPr lang="en-US" dirty="0"/>
              <a:t>The information is generally easy to access;</a:t>
            </a:r>
          </a:p>
          <a:p>
            <a:pPr marL="285734" indent="-285734">
              <a:buFont typeface="Arial" panose="020B0604020202020204" pitchFamily="34" charset="0"/>
              <a:buChar char="•"/>
            </a:pPr>
            <a:r>
              <a:rPr lang="en-US" dirty="0"/>
              <a:t>It can provide documentation of a program’s history and development;</a:t>
            </a:r>
          </a:p>
          <a:p>
            <a:pPr marL="285734" indent="-285734">
              <a:buFont typeface="Arial" panose="020B0604020202020204" pitchFamily="34" charset="0"/>
              <a:buChar char="•"/>
            </a:pPr>
            <a:r>
              <a:rPr lang="en-US" dirty="0"/>
              <a:t>Because documents may record occurrences over a long period of time, they can provide an opportunity to study historical trends, too.</a:t>
            </a:r>
          </a:p>
          <a:p>
            <a:pPr marL="285734" indent="-285734">
              <a:buFont typeface="Arial" panose="020B0604020202020204" pitchFamily="34" charset="0"/>
              <a:buChar char="•"/>
            </a:pPr>
            <a:endParaRPr lang="en-US" dirty="0"/>
          </a:p>
          <a:p>
            <a:pPr defTabSz="457175">
              <a:defRPr/>
            </a:pPr>
            <a:r>
              <a:rPr lang="en-US" dirty="0"/>
              <a:t>Disadvantages of Document Review include:</a:t>
            </a:r>
          </a:p>
          <a:p>
            <a:pPr marL="285734" indent="-285734">
              <a:buFont typeface="Arial" panose="020B0604020202020204" pitchFamily="34" charset="0"/>
              <a:buChar char="•"/>
            </a:pPr>
            <a:r>
              <a:rPr lang="en-US" dirty="0"/>
              <a:t>The reviewer is dependent upon the quality of the records, which may be incomplete or not available;</a:t>
            </a:r>
          </a:p>
          <a:p>
            <a:pPr marL="285734" indent="-285734">
              <a:buFont typeface="Arial" panose="020B0604020202020204" pitchFamily="34" charset="0"/>
              <a:buChar char="•"/>
            </a:pPr>
            <a:r>
              <a:rPr lang="en-US" dirty="0"/>
              <a:t>Any analyses conducted would be limited to the data previously collected, so if the evaluator wanted additional information on a topic or area, another form of data collection would need to be used.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dirty="0"/>
          </a:p>
        </p:txBody>
      </p:sp>
    </p:spTree>
    <p:extLst>
      <p:ext uri="{BB962C8B-B14F-4D97-AF65-F5344CB8AC3E}">
        <p14:creationId xmlns:p14="http://schemas.microsoft.com/office/powerpoint/2010/main" val="81417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smtClean="0"/>
              <a:t>Facilitator notes</a:t>
            </a:r>
            <a:r>
              <a:rPr lang="en-US" dirty="0" smtClean="0"/>
              <a:t>: When </a:t>
            </a:r>
            <a:r>
              <a:rPr lang="en-US" baseline="0" dirty="0" smtClean="0"/>
              <a:t>identifying an appropriate data collection method for your evaluation, it is important to consider using more than one approach, resources permitting. </a:t>
            </a:r>
            <a:r>
              <a:rPr lang="en-US" altLang="en-US" dirty="0" smtClean="0">
                <a:cs typeface="Arial" charset="0"/>
              </a:rPr>
              <a:t>A mixed methods approach, whereby a combination of qualitative and quantitative data methods are used, may yield more in-depth answers to your research questions. </a:t>
            </a:r>
            <a:r>
              <a:rPr lang="en-US" dirty="0" smtClean="0"/>
              <a:t>As</a:t>
            </a:r>
            <a:r>
              <a:rPr lang="en-US" baseline="0" dirty="0" smtClean="0"/>
              <a:t> we described earlier, each data collection method has its advantages and disadvantages and uncovers different aspects of the program. Using multiple methods provides an opportunity to triangulate your data – in other words, validate your findings through cross verification from two or more sources – and offers a more thorough assessment of your program.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s</a:t>
            </a:r>
            <a:r>
              <a:rPr lang="en-US" dirty="0" smtClean="0"/>
              <a:t>ee the handout of</a:t>
            </a:r>
            <a:r>
              <a:rPr lang="en-US" baseline="0" dirty="0" smtClean="0"/>
              <a:t> an example of using </a:t>
            </a:r>
            <a:r>
              <a:rPr lang="en-US" baseline="0" dirty="0" err="1" smtClean="0"/>
              <a:t>mulit</a:t>
            </a:r>
            <a:r>
              <a:rPr lang="en-US" baseline="0" dirty="0" smtClean="0"/>
              <a:t>-methods</a:t>
            </a:r>
            <a:r>
              <a:rPr lang="en-US" dirty="0" smtClean="0"/>
              <a:t> data collection for the AmeriCorps homelessness program: </a:t>
            </a:r>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25</a:t>
            </a:fld>
            <a:endParaRPr lang="en-US" dirty="0"/>
          </a:p>
        </p:txBody>
      </p:sp>
    </p:spTree>
    <p:extLst>
      <p:ext uri="{BB962C8B-B14F-4D97-AF65-F5344CB8AC3E}">
        <p14:creationId xmlns:p14="http://schemas.microsoft.com/office/powerpoint/2010/main" val="43215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smtClean="0"/>
              <a:t>Facilitator notes</a:t>
            </a:r>
            <a:r>
              <a:rPr lang="en-US" dirty="0" smtClean="0"/>
              <a:t>: Now</a:t>
            </a:r>
            <a:r>
              <a:rPr lang="en-US" baseline="0" dirty="0" smtClean="0"/>
              <a:t> that we have reviewed each of the data collection methods, in the next part of the presentation, </a:t>
            </a:r>
            <a:r>
              <a:rPr lang="en-US" dirty="0" smtClean="0"/>
              <a:t>we will review con</a:t>
            </a:r>
            <a:r>
              <a:rPr lang="en-US" baseline="0" dirty="0" smtClean="0"/>
              <a:t>siderations in choosing a data collection method. </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dirty="0"/>
          </a:p>
        </p:txBody>
      </p:sp>
    </p:spTree>
    <p:extLst>
      <p:ext uri="{BB962C8B-B14F-4D97-AF65-F5344CB8AC3E}">
        <p14:creationId xmlns:p14="http://schemas.microsoft.com/office/powerpoint/2010/main" val="123367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460558">
              <a:defRPr/>
            </a:pPr>
            <a:r>
              <a:rPr lang="en-US" u="sng" dirty="0" smtClean="0"/>
              <a:t>Facilitator notes</a:t>
            </a:r>
            <a:r>
              <a:rPr lang="en-US" dirty="0" smtClean="0"/>
              <a:t>: In addition to considering the advantages and disadvantages associated</a:t>
            </a:r>
            <a:r>
              <a:rPr lang="en-US" baseline="0" dirty="0" smtClean="0"/>
              <a:t> with the </a:t>
            </a:r>
            <a:r>
              <a:rPr lang="en-US" dirty="0" smtClean="0"/>
              <a:t>various types of data collection</a:t>
            </a:r>
            <a:r>
              <a:rPr lang="en-US" baseline="0" dirty="0" smtClean="0"/>
              <a:t> methods, there are other issues to consider in selecting the right data collection method or methods for your evaluation. </a:t>
            </a:r>
          </a:p>
          <a:p>
            <a:pPr defTabSz="460558">
              <a:defRPr/>
            </a:pPr>
            <a:endParaRPr lang="en-US" dirty="0" smtClean="0"/>
          </a:p>
          <a:p>
            <a:pPr defTabSz="460558">
              <a:defRPr/>
            </a:pPr>
            <a:r>
              <a:rPr lang="en-US" b="1" dirty="0" smtClean="0"/>
              <a:t>Research Ethics–</a:t>
            </a:r>
            <a:r>
              <a:rPr lang="en-US" baseline="0" dirty="0" smtClean="0"/>
              <a:t>Just as ethics in general refers to </a:t>
            </a:r>
            <a:r>
              <a:rPr lang="en-US" dirty="0" smtClean="0">
                <a:effectLst/>
              </a:rPr>
              <a:t>rules of right and wrong, there are ethics in conducting research. Research e</a:t>
            </a:r>
            <a:r>
              <a:rPr lang="en-US" dirty="0" smtClean="0"/>
              <a:t>thics refers to respecting the rights of human subjects, including their right to privacy,</a:t>
            </a:r>
            <a:r>
              <a:rPr lang="en-US" baseline="0" dirty="0" smtClean="0"/>
              <a:t> confidentiality, and respectful treatment. The foundation of research ethics is based on trust– study participants trust that the individuals collecting data are being honest with them about the purpose of and use for the data they are collecting; study participants also trust that researchers will keep their responses confidential; and public </a:t>
            </a:r>
            <a:r>
              <a:rPr lang="en-US" dirty="0" smtClean="0"/>
              <a:t>trust that the results reported by the</a:t>
            </a:r>
            <a:r>
              <a:rPr lang="en-US" baseline="0" dirty="0" smtClean="0"/>
              <a:t> program and evaluators </a:t>
            </a:r>
            <a:r>
              <a:rPr lang="en-US" dirty="0" smtClean="0"/>
              <a:t>are sound. </a:t>
            </a:r>
            <a:endParaRPr lang="en-US" baseline="0" dirty="0" smtClean="0"/>
          </a:p>
          <a:p>
            <a:pPr defTabSz="460558">
              <a:defRPr/>
            </a:pPr>
            <a:endParaRPr lang="en-US" baseline="0" dirty="0" smtClean="0">
              <a:effectLst/>
            </a:endParaRPr>
          </a:p>
          <a:p>
            <a:pPr defTabSz="460558">
              <a:defRPr/>
            </a:pPr>
            <a:r>
              <a:rPr lang="en-US" b="1" dirty="0"/>
              <a:t>Institutional Review Board (IRB)-- </a:t>
            </a:r>
            <a:r>
              <a:rPr lang="en-US" baseline="0" dirty="0" smtClean="0">
                <a:effectLst/>
              </a:rPr>
              <a:t>M</a:t>
            </a:r>
            <a:r>
              <a:rPr lang="en-US" dirty="0" smtClean="0">
                <a:effectLst/>
              </a:rPr>
              <a:t>any different associations, government agencies, and universities have specific codes, rules, and policies relating to research ethics.</a:t>
            </a:r>
            <a:r>
              <a:rPr lang="en-US" baseline="0" dirty="0" smtClean="0">
                <a:effectLst/>
              </a:rPr>
              <a:t> The body that oversees and monitors these processes is known as </a:t>
            </a:r>
            <a:r>
              <a:rPr lang="en-US" dirty="0"/>
              <a:t>an institutional review board (IRB). An IRB is a committee that has been formally designated to approve, monitor, and review research involving human subjects.</a:t>
            </a:r>
            <a:r>
              <a:rPr lang="en-US" baseline="0" dirty="0" smtClean="0">
                <a:effectLst/>
              </a:rPr>
              <a:t> I</a:t>
            </a:r>
            <a:r>
              <a:rPr lang="en-US" dirty="0" smtClean="0">
                <a:effectLst/>
              </a:rPr>
              <a:t>t is important for you to be aware of any IRBs associated with your organization and/or your funders and what requirements they may</a:t>
            </a:r>
            <a:r>
              <a:rPr lang="en-US" baseline="0" dirty="0" smtClean="0">
                <a:effectLst/>
              </a:rPr>
              <a:t> have for approving and monitoring </a:t>
            </a:r>
            <a:r>
              <a:rPr lang="en-US" dirty="0" smtClean="0">
                <a:effectLst/>
              </a:rPr>
              <a:t>your evaluation activities</a:t>
            </a:r>
            <a:r>
              <a:rPr lang="en-US" baseline="0" dirty="0" smtClean="0">
                <a:effectLst/>
              </a:rPr>
              <a:t>. CNCS encourages grantees to submit their study research design and data collection methods to an IRB for review and approval.</a:t>
            </a:r>
          </a:p>
          <a:p>
            <a:pPr defTabSz="460558">
              <a:defRPr/>
            </a:pPr>
            <a:endParaRPr lang="en-US" baseline="0" dirty="0" smtClean="0">
              <a:effectLst/>
            </a:endParaRPr>
          </a:p>
          <a:p>
            <a:r>
              <a:rPr lang="en-US" b="1" baseline="0" dirty="0" smtClean="0"/>
              <a:t>Data Use Agreements-- </a:t>
            </a:r>
            <a:r>
              <a:rPr lang="en-US" dirty="0"/>
              <a:t>Data Use Agreements are contractual documents used for the transfer of non-public data that is subject to some restriction on its use.</a:t>
            </a:r>
            <a:r>
              <a:rPr lang="en-US" baseline="0" dirty="0" smtClean="0"/>
              <a:t> This is important to keep in mind if you intend to use administrative data for your evaluation. When obtaining confidential data, many </a:t>
            </a:r>
            <a:r>
              <a:rPr lang="en-US" dirty="0" smtClean="0">
                <a:effectLst/>
              </a:rPr>
              <a:t>associations, government agencies, or</a:t>
            </a:r>
            <a:r>
              <a:rPr lang="en-US" baseline="0" dirty="0" smtClean="0">
                <a:effectLst/>
              </a:rPr>
              <a:t> </a:t>
            </a:r>
            <a:r>
              <a:rPr lang="en-US" dirty="0" smtClean="0">
                <a:effectLst/>
              </a:rPr>
              <a:t>universities require the individuals who will</a:t>
            </a:r>
            <a:r>
              <a:rPr lang="en-US" baseline="0" dirty="0" smtClean="0">
                <a:effectLst/>
              </a:rPr>
              <a:t> have access to the data to sign an agreement prior to its transfer. These agreements </a:t>
            </a:r>
            <a:r>
              <a:rPr lang="en-US" dirty="0"/>
              <a:t>outline the terms and conditions of the transfer and address important issues such as limitations on </a:t>
            </a:r>
            <a:r>
              <a:rPr lang="en-US" dirty="0" smtClean="0"/>
              <a:t>use of </a:t>
            </a:r>
            <a:r>
              <a:rPr lang="en-US" dirty="0"/>
              <a:t>the data, obligations to safeguard the data, liability for harm arising from the use of the data, publication, and privacy rights that are associated with transfers of confidential or protected data. </a:t>
            </a:r>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dirty="0"/>
          </a:p>
        </p:txBody>
      </p:sp>
    </p:spTree>
    <p:extLst>
      <p:ext uri="{BB962C8B-B14F-4D97-AF65-F5344CB8AC3E}">
        <p14:creationId xmlns:p14="http://schemas.microsoft.com/office/powerpoint/2010/main" val="3792107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u="sng" dirty="0"/>
              <a:t>Facilitator notes</a:t>
            </a:r>
            <a:r>
              <a:rPr lang="en-US" dirty="0"/>
              <a:t>:</a:t>
            </a:r>
          </a:p>
          <a:p>
            <a:pPr>
              <a:defRPr/>
            </a:pPr>
            <a:endParaRPr lang="en-US" dirty="0" smtClean="0"/>
          </a:p>
          <a:p>
            <a:pPr>
              <a:defRPr/>
            </a:pPr>
            <a:r>
              <a:rPr lang="en-US" dirty="0" smtClean="0"/>
              <a:t>Given</a:t>
            </a:r>
            <a:r>
              <a:rPr lang="en-US" baseline="0" dirty="0" smtClean="0"/>
              <a:t> that many of you might be working towards outcome evaluations, I just want to review some additional considerations unique to outcome evaluations.  I have two slides that may not be relevant for everyone, but please stick with me – I am getting near the end of the webinar.</a:t>
            </a:r>
            <a:endParaRPr lang="en-US" dirty="0" smtClean="0"/>
          </a:p>
          <a:p>
            <a:pPr>
              <a:defRPr/>
            </a:pPr>
            <a:endParaRPr lang="en-US" dirty="0"/>
          </a:p>
          <a:p>
            <a:pPr>
              <a:defRPr/>
            </a:pPr>
            <a:r>
              <a:rPr lang="en-US" b="1" dirty="0"/>
              <a:t>Reliability--</a:t>
            </a:r>
            <a:r>
              <a:rPr lang="en-US" dirty="0"/>
              <a:t> Reliability is the ability to produce consistent results and indicates whether a study is likely to produce the same results if conducted again. While evaluation studies can be challenging to reproduce, t</a:t>
            </a:r>
            <a:r>
              <a:rPr lang="en-US" dirty="0" smtClean="0">
                <a:effectLst/>
                <a:latin typeface="+mn-lt"/>
              </a:rPr>
              <a:t>here are many methods available to determine and improve the reliability of evaluations. For example, the reliability of a survey</a:t>
            </a:r>
            <a:r>
              <a:rPr lang="en-US" baseline="0" dirty="0" smtClean="0">
                <a:effectLst/>
                <a:latin typeface="+mn-lt"/>
              </a:rPr>
              <a:t> instrument can be</a:t>
            </a:r>
            <a:r>
              <a:rPr lang="en-US" dirty="0" smtClean="0">
                <a:effectLst/>
                <a:latin typeface="+mn-lt"/>
              </a:rPr>
              <a:t> explored by asking the same group of respondents the same or similar questions at two different times under similar conditions and see if they provide the same answers.</a:t>
            </a:r>
            <a:endParaRPr lang="en-US" dirty="0"/>
          </a:p>
          <a:p>
            <a:pPr>
              <a:defRPr/>
            </a:pPr>
            <a:endParaRPr lang="en-US" dirty="0"/>
          </a:p>
          <a:p>
            <a:pPr>
              <a:defRPr/>
            </a:pPr>
            <a:r>
              <a:rPr lang="en-US" b="1" dirty="0"/>
              <a:t>Validity--</a:t>
            </a:r>
            <a:r>
              <a:rPr lang="en-US" dirty="0"/>
              <a:t> The concept of validity is related, yet different from reliability. While reliability is about being able to reproduce the same results, validity is about coming as close to </a:t>
            </a:r>
            <a:r>
              <a:rPr lang="en-US" dirty="0" smtClean="0"/>
              <a:t>accurately</a:t>
            </a:r>
            <a:r>
              <a:rPr lang="en-US" baseline="0" dirty="0" smtClean="0"/>
              <a:t> measuring something </a:t>
            </a:r>
            <a:r>
              <a:rPr lang="en-US" dirty="0" smtClean="0"/>
              <a:t>as possible.</a:t>
            </a:r>
            <a:r>
              <a:rPr lang="en-US" baseline="0" dirty="0" smtClean="0"/>
              <a:t> </a:t>
            </a:r>
            <a:r>
              <a:rPr lang="en-US" dirty="0" smtClean="0"/>
              <a:t>For </a:t>
            </a:r>
            <a:r>
              <a:rPr lang="en-US" dirty="0"/>
              <a:t>example, if you want to assess a child’s math skills, the math test you administer to them must be validated such that it is measuring the child’s </a:t>
            </a:r>
            <a:r>
              <a:rPr lang="en-US" dirty="0" smtClean="0"/>
              <a:t>actual </a:t>
            </a:r>
            <a:r>
              <a:rPr lang="en-US" dirty="0"/>
              <a:t>math ability and not something else, such as their test taking skills. </a:t>
            </a:r>
          </a:p>
          <a:p>
            <a:pPr>
              <a:defRPr/>
            </a:pPr>
            <a:endParaRPr lang="en-US" dirty="0"/>
          </a:p>
          <a:p>
            <a:pPr>
              <a:defRPr/>
            </a:pPr>
            <a:r>
              <a:rPr lang="en-US" dirty="0"/>
              <a:t>The diagram shown demonstrates with dart boards the differences between reliability and validity. </a:t>
            </a:r>
            <a:r>
              <a:rPr lang="en-US" dirty="0" smtClean="0"/>
              <a:t>If the goal of darts is to hit the bulls eye on the board as often as possible, moving from left to right, the first dart board shows a situation where we have high reliability, but low validity</a:t>
            </a:r>
            <a:r>
              <a:rPr lang="en-US" baseline="0" dirty="0" smtClean="0"/>
              <a:t>. Reliability is demonstrated by the fact that the darts are consistently hitting the same area of the board over and over again. However, the darts never hit the bulls eye, indicating low validity or accuracy. An example of this situation might be a survey question that is worded in such a way that individuals consistently misunderstand the question and answer similarly, but incorrectly. The second dart board shows low reliability and validity because the darts are not consistently hitting any one area of the board and the darts never hit the bulls eye, which both indicate a lack of consistency and accuracy. An example of this situation might be a survey question that is overly vague and, therefore, individuals interpret the question in different ways and provide a wide variety of responses that are also inaccurate. Finally, the third dart board shows high reliability and validity because the darts are consistently hitting the bulls eye, demonstrating both consistency and accuracy. A well-worded question that is clear in what information it is requesting from respondents and is interpreted in a consistent way by respondents should have both high reliability and validity.</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dirty="0"/>
          </a:p>
        </p:txBody>
      </p:sp>
    </p:spTree>
    <p:extLst>
      <p:ext uri="{BB962C8B-B14F-4D97-AF65-F5344CB8AC3E}">
        <p14:creationId xmlns:p14="http://schemas.microsoft.com/office/powerpoint/2010/main" val="2802243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u="sng" dirty="0"/>
              <a:t>Facilitator Notes</a:t>
            </a:r>
            <a:r>
              <a:rPr lang="en-US" dirty="0"/>
              <a:t>:</a:t>
            </a:r>
          </a:p>
          <a:p>
            <a:pPr>
              <a:defRPr/>
            </a:pPr>
            <a:endParaRPr lang="en-US" dirty="0" smtClean="0"/>
          </a:p>
          <a:p>
            <a:pPr>
              <a:defRPr/>
            </a:pPr>
            <a:endParaRPr lang="en-US" dirty="0"/>
          </a:p>
          <a:p>
            <a:pPr defTabSz="457175">
              <a:defRPr/>
            </a:pPr>
            <a:r>
              <a:rPr lang="en-US" b="1" dirty="0"/>
              <a:t>Sampling and generalizability–</a:t>
            </a:r>
            <a:r>
              <a:rPr lang="en-US" dirty="0"/>
              <a:t> It is not always possible to include all potential program participants, otherwise known as a “population,” in an evaluation. In these situations, studies often use statistical sampling to select a subset of individuals to </a:t>
            </a:r>
            <a:r>
              <a:rPr lang="en-US" dirty="0" smtClean="0"/>
              <a:t>participate </a:t>
            </a:r>
            <a:r>
              <a:rPr lang="en-US" dirty="0"/>
              <a:t>in an evaluation who are representative of the larger population. Whether the findings of an evaluation are generalizable to the larger population is directly related to the representativeness of the sample used for the data collection. </a:t>
            </a:r>
            <a:r>
              <a:rPr lang="en-US" dirty="0" smtClean="0">
                <a:latin typeface="+mn-lt"/>
              </a:rPr>
              <a:t>If done well, the results for the sample will reflect the results you would have gotten by surveying the </a:t>
            </a:r>
            <a:r>
              <a:rPr lang="en-US" sz="1200" dirty="0" smtClean="0">
                <a:latin typeface="+mn-lt"/>
              </a:rPr>
              <a:t>entire group. </a:t>
            </a:r>
            <a:r>
              <a:rPr lang="en-US" sz="1200" dirty="0">
                <a:latin typeface="+mn-lt"/>
              </a:rPr>
              <a:t>Therefore, sample selection is extremely important to the usefulness of study findings. </a:t>
            </a:r>
            <a:r>
              <a:rPr lang="en-US" sz="1200" dirty="0" smtClean="0">
                <a:latin typeface="+mn-lt"/>
              </a:rPr>
              <a:t>CNCS does NOT recommend</a:t>
            </a:r>
            <a:r>
              <a:rPr lang="en-US" sz="1200" baseline="0" dirty="0" smtClean="0">
                <a:latin typeface="+mn-lt"/>
              </a:rPr>
              <a:t> using</a:t>
            </a:r>
            <a:r>
              <a:rPr lang="en-US" sz="1200" dirty="0" smtClean="0">
                <a:latin typeface="+mn-lt"/>
              </a:rPr>
              <a:t> </a:t>
            </a:r>
            <a:r>
              <a:rPr lang="en-US" sz="1200" b="0" i="0" u="none" strike="noStrike" kern="1200" baseline="0" dirty="0" smtClean="0">
                <a:solidFill>
                  <a:schemeClr val="tx1"/>
                </a:solidFill>
                <a:latin typeface="+mn-lt"/>
                <a:ea typeface="+mn-ea"/>
                <a:cs typeface="+mn-cs"/>
              </a:rPr>
              <a:t>sampling for an evaluation if a grantee‘s sampling process will not result in a sample that is representative of the population they are studying. </a:t>
            </a:r>
            <a:r>
              <a:rPr lang="en-US" sz="1200" dirty="0" smtClean="0">
                <a:latin typeface="+mn-lt"/>
              </a:rPr>
              <a:t>It </a:t>
            </a:r>
            <a:r>
              <a:rPr lang="en-US" dirty="0"/>
              <a:t>is important to note that statistical sampling is a complicated process involving a number of considerations, and, therefore, it often requires the assistance of a professional evaluator. </a:t>
            </a:r>
          </a:p>
          <a:p>
            <a:pPr>
              <a:defRPr/>
            </a:pPr>
            <a:endParaRPr lang="en-US" dirty="0"/>
          </a:p>
          <a:p>
            <a:pPr>
              <a:defRPr/>
            </a:pPr>
            <a:r>
              <a:rPr lang="en-US" b="1" dirty="0"/>
              <a:t>Statistical Power–</a:t>
            </a:r>
            <a:r>
              <a:rPr lang="en-US" dirty="0"/>
              <a:t> An important consideration in determining the correct sample size is statistical power. Statistical power is one of several important considerations in determining the proper sample size for an evaluation. Statistical power helps determine how big a sample size is necessary to be able to detect a true effect of the program. In general (although it is not always the case), a larger sample size will provide more “power” to be able to detect a program’s effect on its beneficiaries. However, it is usually not preferable to have a very large sample because of concerns about costs in terms of time, effort and other resources. So an evaluation generally wants to select a sample that is large enough to provide the necessary amount of power, while also meeting other considerations for completing the evaluation. A statistical power analysis is typically computed before conducting an evaluation to identify the optimal sample size that would be necessary to ensure the analysis is powerful enough to identify effects and also keeps the sample size as small as possible.</a:t>
            </a:r>
          </a:p>
          <a:p>
            <a:pPr>
              <a:defRPr/>
            </a:pPr>
            <a:endParaRPr lang="en-US" dirty="0"/>
          </a:p>
          <a:p>
            <a:pPr>
              <a:defRPr/>
            </a:pPr>
            <a:r>
              <a:rPr lang="en-US" b="1" dirty="0" smtClean="0"/>
              <a:t>And lastly,</a:t>
            </a:r>
            <a:r>
              <a:rPr lang="en-US" b="1" baseline="0" dirty="0" smtClean="0"/>
              <a:t> c</a:t>
            </a:r>
            <a:r>
              <a:rPr lang="en-US" b="1" dirty="0" smtClean="0"/>
              <a:t>ovariates</a:t>
            </a:r>
            <a:r>
              <a:rPr lang="en-US" b="1" dirty="0"/>
              <a:t>–</a:t>
            </a:r>
            <a:r>
              <a:rPr lang="en-US" dirty="0"/>
              <a:t> Covariates are additional variables </a:t>
            </a:r>
            <a:r>
              <a:rPr lang="en-US" dirty="0" smtClean="0"/>
              <a:t>(other </a:t>
            </a:r>
            <a:r>
              <a:rPr lang="en-US" dirty="0"/>
              <a:t>than the program outcomes being </a:t>
            </a:r>
            <a:r>
              <a:rPr lang="en-US" dirty="0" smtClean="0"/>
              <a:t>measured) </a:t>
            </a:r>
            <a:r>
              <a:rPr lang="en-US" dirty="0"/>
              <a:t>that may affect </a:t>
            </a:r>
            <a:r>
              <a:rPr lang="en-US" dirty="0" smtClean="0"/>
              <a:t>evaluation</a:t>
            </a:r>
            <a:r>
              <a:rPr lang="en-US" baseline="0" dirty="0" smtClean="0"/>
              <a:t> </a:t>
            </a:r>
            <a:r>
              <a:rPr lang="en-US" dirty="0" smtClean="0"/>
              <a:t>findings. They are </a:t>
            </a:r>
            <a:r>
              <a:rPr lang="en-US" baseline="0" dirty="0" smtClean="0"/>
              <a:t>other factors that affect the relationship between the two main variables being studied (such as the program/intervention’s effect on program outcomes). </a:t>
            </a:r>
            <a:r>
              <a:rPr lang="en-US" dirty="0" smtClean="0"/>
              <a:t>Covariates </a:t>
            </a:r>
            <a:r>
              <a:rPr lang="en-US" dirty="0"/>
              <a:t>generally should be included in statistical analysis to eliminate the possibility that outcomes are due to other factors besides the program. </a:t>
            </a:r>
            <a:r>
              <a:rPr lang="en-US" dirty="0" smtClean="0"/>
              <a:t>A </a:t>
            </a:r>
            <a:r>
              <a:rPr lang="en-US" dirty="0"/>
              <a:t>simple example is a study looking at the effect of a training program on math </a:t>
            </a:r>
            <a:r>
              <a:rPr lang="en-US" dirty="0" smtClean="0"/>
              <a:t>scores. In this case, </a:t>
            </a:r>
            <a:r>
              <a:rPr lang="en-US" dirty="0"/>
              <a:t>it is reasonable to assume </a:t>
            </a:r>
            <a:r>
              <a:rPr lang="en-US" dirty="0" smtClean="0"/>
              <a:t>that</a:t>
            </a:r>
            <a:r>
              <a:rPr lang="en-US" baseline="0" dirty="0" smtClean="0"/>
              <a:t> </a:t>
            </a:r>
            <a:r>
              <a:rPr lang="en-US" dirty="0" smtClean="0"/>
              <a:t>there </a:t>
            </a:r>
            <a:r>
              <a:rPr lang="en-US" dirty="0"/>
              <a:t>is going to be a lot of variation in </a:t>
            </a:r>
            <a:r>
              <a:rPr lang="en-US" dirty="0" smtClean="0"/>
              <a:t>the </a:t>
            </a:r>
            <a:r>
              <a:rPr lang="en-US" dirty="0"/>
              <a:t>math </a:t>
            </a:r>
            <a:r>
              <a:rPr lang="en-US" dirty="0" smtClean="0"/>
              <a:t>ability of individuals enrolled in the training program– some individuals may have had more prior instruction in math than other individuals. </a:t>
            </a:r>
            <a:r>
              <a:rPr lang="en-US" dirty="0"/>
              <a:t>If the evaluation does not control for these </a:t>
            </a:r>
            <a:r>
              <a:rPr lang="en-US" dirty="0" smtClean="0"/>
              <a:t>differences that existed</a:t>
            </a:r>
            <a:r>
              <a:rPr lang="en-US" baseline="0" dirty="0" smtClean="0"/>
              <a:t> prior to the program start</a:t>
            </a:r>
            <a:r>
              <a:rPr lang="en-US" dirty="0" smtClean="0"/>
              <a:t>, </a:t>
            </a:r>
            <a:r>
              <a:rPr lang="en-US" dirty="0"/>
              <a:t>then it may be difficult to conclude if there is an actual effect of the </a:t>
            </a:r>
            <a:r>
              <a:rPr lang="en-US" dirty="0" smtClean="0"/>
              <a:t>training on people’s math scores.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dirty="0"/>
          </a:p>
        </p:txBody>
      </p:sp>
    </p:spTree>
    <p:extLst>
      <p:ext uri="{BB962C8B-B14F-4D97-AF65-F5344CB8AC3E}">
        <p14:creationId xmlns:p14="http://schemas.microsoft.com/office/powerpoint/2010/main" val="280224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0"/>
              </a:spcAft>
            </a:pPr>
            <a:r>
              <a:rPr lang="en-US" u="sng" dirty="0" smtClean="0"/>
              <a:t>Facilitator</a:t>
            </a:r>
            <a:r>
              <a:rPr lang="en-US" u="sng" baseline="0" dirty="0" smtClean="0"/>
              <a:t> notes</a:t>
            </a:r>
            <a:r>
              <a:rPr lang="en-US" baseline="0" dirty="0" smtClean="0"/>
              <a:t>: For this presentation, we have identified a number of learning objectives.</a:t>
            </a:r>
          </a:p>
          <a:p>
            <a:pPr>
              <a:spcAft>
                <a:spcPts val="0"/>
              </a:spcAft>
            </a:pPr>
            <a:endParaRPr lang="en-US" baseline="0" dirty="0" smtClean="0"/>
          </a:p>
          <a:p>
            <a:pPr>
              <a:spcAft>
                <a:spcPts val="0"/>
              </a:spcAft>
            </a:pPr>
            <a:r>
              <a:rPr lang="en-US" baseline="0" dirty="0" smtClean="0"/>
              <a:t>By the end of this presentation, you will be able to:</a:t>
            </a:r>
          </a:p>
          <a:p>
            <a:pPr marL="171440" indent="-171440">
              <a:spcAft>
                <a:spcPts val="0"/>
              </a:spcAft>
              <a:buFontTx/>
              <a:buChar char="-"/>
            </a:pPr>
            <a:r>
              <a:rPr lang="en-US" baseline="0" dirty="0" smtClean="0"/>
              <a:t>Understand key questions to consider prior to selecting a data collection method</a:t>
            </a:r>
          </a:p>
          <a:p>
            <a:pPr marL="171440" indent="-171440">
              <a:spcAft>
                <a:spcPts val="0"/>
              </a:spcAft>
              <a:buFontTx/>
              <a:buChar char="-"/>
            </a:pPr>
            <a:r>
              <a:rPr lang="en-US" baseline="0" dirty="0" smtClean="0"/>
              <a:t>Understand the importance of selecting appropriate data collection methods</a:t>
            </a:r>
          </a:p>
          <a:p>
            <a:pPr marL="171440" indent="-171440">
              <a:spcAft>
                <a:spcPts val="0"/>
              </a:spcAft>
              <a:buFontTx/>
              <a:buChar char="-"/>
            </a:pPr>
            <a:r>
              <a:rPr lang="en-US" baseline="0" dirty="0" smtClean="0"/>
              <a:t>Describe some of the advantages and disadvantages of data collection methods</a:t>
            </a:r>
          </a:p>
          <a:p>
            <a:pPr marL="171440" indent="-171440">
              <a:spcAft>
                <a:spcPts val="0"/>
              </a:spcAft>
              <a:buFontTx/>
              <a:buChar char="-"/>
            </a:pPr>
            <a:r>
              <a:rPr lang="en-US" baseline="0" dirty="0" smtClean="0"/>
              <a:t>Understand the difference between quantitative and qualitative methods and their roles in process and outcome evaluations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just want to point out that this webinar is more of a conceptual overview of data collection and it is not intended for you to become experts in how to collect data – so no worries there - but it will certainly give you an understanding of the components necessary to think about data collection methods and how they may be used in different types of evaluations.  Also, we know all of you are at different levels with your knowledge of evaluation including data collection, so I want to state in advance that we look forward to hearing from all of you and all questions and comments are welcome.</a:t>
            </a:r>
            <a:endParaRPr lang="en-US" dirty="0" smtClean="0"/>
          </a:p>
          <a:p>
            <a:pPr marL="171440" indent="-171440">
              <a:spcAft>
                <a:spcPts val="0"/>
              </a:spcAft>
              <a:buFontTx/>
              <a:buChar cha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smtClean="0"/>
              <a:t>Facilitator notes</a:t>
            </a:r>
            <a:r>
              <a:rPr lang="en-US" dirty="0" smtClean="0"/>
              <a:t>: Now that we have reviewed</a:t>
            </a:r>
            <a:r>
              <a:rPr lang="en-US" baseline="0" dirty="0" smtClean="0"/>
              <a:t> data collection methods and their considerations, i</a:t>
            </a:r>
            <a:r>
              <a:rPr lang="en-US" dirty="0" smtClean="0"/>
              <a:t>n this final part of the presentation, we provide</a:t>
            </a:r>
            <a:r>
              <a:rPr lang="en-US" baseline="0" dirty="0" smtClean="0"/>
              <a:t> </a:t>
            </a:r>
            <a:r>
              <a:rPr lang="en-US" dirty="0" smtClean="0"/>
              <a:t>examples of choosing data collection methods for different types of evaluation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30</a:t>
            </a:fld>
            <a:endParaRPr lang="en-US" dirty="0"/>
          </a:p>
        </p:txBody>
      </p:sp>
    </p:spTree>
    <p:extLst>
      <p:ext uri="{BB962C8B-B14F-4D97-AF65-F5344CB8AC3E}">
        <p14:creationId xmlns:p14="http://schemas.microsoft.com/office/powerpoint/2010/main" val="123367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u="sng" dirty="0"/>
              <a:t>Facilitator Notes</a:t>
            </a:r>
            <a:r>
              <a:rPr lang="en-US" dirty="0"/>
              <a:t>: Before providing some examples of data sources and data collection methods for different evaluation designs, we first review and summarize the various data commonly available for an evaluation. Both process and outcome evaluations may draw on either existing data or new data to meet their evaluation needs, or both. Existing data include internal program records as well as external datasets. New data collection include surveys, assessments, interviews, focus groups, and observations/field notes. Because a process evaluation often seeks to explore questions about fidelity of implementation and program processes, this type of evaluation typically draws on several data sources capturing both qualitative and quantitative information. An outcome evaluation, on the other hand, asks about program outcomes and program effectiveness. For this type of evaluation, quantitative data collection methods are generally required.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dirty="0"/>
          </a:p>
        </p:txBody>
      </p:sp>
    </p:spTree>
    <p:extLst>
      <p:ext uri="{BB962C8B-B14F-4D97-AF65-F5344CB8AC3E}">
        <p14:creationId xmlns:p14="http://schemas.microsoft.com/office/powerpoint/2010/main" val="2802243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u="sng" dirty="0" smtClean="0"/>
              <a:t>Facilitator notes</a:t>
            </a:r>
            <a:r>
              <a:rPr lang="en-US" dirty="0" smtClean="0"/>
              <a:t>: This table presents an example data collection process for the fictional homelessness prevention program for low-income families and we’ve identified that this is for a process evaluation of the program. The program is designed to prevent first-time homelessness in the county through a number of different activities. The main research question for the process evaluation concerns the series of workshops delivered by the program. Is the program’s service activity – educational workshops - being implemented as designed? </a:t>
            </a:r>
          </a:p>
          <a:p>
            <a:pPr>
              <a:defRPr/>
            </a:pPr>
            <a:endParaRPr lang="en-US" dirty="0" smtClean="0"/>
          </a:p>
          <a:p>
            <a:pPr>
              <a:defRPr/>
            </a:pPr>
            <a:r>
              <a:rPr lang="en-US" dirty="0" smtClean="0"/>
              <a:t>Potential indicators for assessing fidelity to the program model include the duration of the workshops, and participant attendance rates which could be collected through member logs or records. For example, after each workshop, AmeriCorps members may be responsible for recording how long the workshop lasted, how many individuals attended the workshop, and what topics were covered during the session. </a:t>
            </a:r>
          </a:p>
          <a:p>
            <a:pPr>
              <a:defRPr/>
            </a:pPr>
            <a:endParaRPr lang="en-US" dirty="0" smtClean="0"/>
          </a:p>
          <a:p>
            <a:pPr>
              <a:defRPr/>
            </a:pPr>
            <a:r>
              <a:rPr lang="en-US" dirty="0" smtClean="0"/>
              <a:t>The evaluator can compile the data from all member’s logs to assess whether the workshops are being implemented as designed and are consistent across members with regard to duration, attendance rate, and topics covered. Another potential indicator for assessing whether the workshops were implemented as designed are AmeriCorps members’ delivery of the program curriculum. </a:t>
            </a:r>
          </a:p>
          <a:p>
            <a:pPr>
              <a:defRPr/>
            </a:pPr>
            <a:endParaRPr lang="en-US" dirty="0" smtClean="0"/>
          </a:p>
          <a:p>
            <a:pPr>
              <a:defRPr/>
            </a:pPr>
            <a:r>
              <a:rPr lang="en-US" dirty="0" smtClean="0"/>
              <a:t>The evaluator may choose to use observations of the workshops on a quarterly basis to gather data on members’ delivery of the curriculum. For example, the evaluator could develop an observation guide that lists the interactions, processes, or behaviors to be observed with space to record open-ended narrative data. The evaluator may focus on documenting interactions between the AmeriCorps members who are leading the workshops and the workshop participants, and on the AmeriCorps members’ knowledge, skills, and behaviors. The evaluator will use the data to assess whether members are delivering the curriculum as intended and whether there is consistency across members in their delivery approach. </a:t>
            </a:r>
          </a:p>
          <a:p>
            <a:pPr>
              <a:defRPr/>
            </a:pPr>
            <a:endParaRPr lang="en-US" dirty="0" smtClean="0"/>
          </a:p>
          <a:p>
            <a:pPr>
              <a:defRPr/>
            </a:pPr>
            <a:r>
              <a:rPr lang="en-US" dirty="0" smtClean="0"/>
              <a:t>For </a:t>
            </a:r>
            <a:r>
              <a:rPr lang="en-US" baseline="0" dirty="0" smtClean="0"/>
              <a:t>continued discussion on reasons for selecting certain data collection methods for particular types of evaluation, grantees are encouraged to review the annotated sample evaluation plans that are posted on the Knowledge Network. </a:t>
            </a:r>
            <a:endParaRPr lang="en-US" dirty="0" smtClean="0"/>
          </a:p>
          <a:p>
            <a:pPr>
              <a:defRPr/>
            </a:pPr>
            <a:endParaRPr 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07EF2FB-F183-474D-919F-3F12F0C04BF6}" type="slidenum">
              <a:rPr lang="en-US" smtClean="0"/>
              <a:pPr>
                <a:defRPr/>
              </a:pPr>
              <a:t>32</a:t>
            </a:fld>
            <a:endParaRPr lang="en-US"/>
          </a:p>
        </p:txBody>
      </p:sp>
    </p:spTree>
    <p:extLst>
      <p:ext uri="{BB962C8B-B14F-4D97-AF65-F5344CB8AC3E}">
        <p14:creationId xmlns:p14="http://schemas.microsoft.com/office/powerpoint/2010/main" val="297279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u="sng" dirty="0" smtClean="0"/>
              <a:t>Facilitator notes</a:t>
            </a:r>
            <a:r>
              <a:rPr lang="en-US" dirty="0" smtClean="0"/>
              <a:t>: For this exercise, we ask that you identify</a:t>
            </a:r>
            <a:r>
              <a:rPr lang="en-US" baseline="0" dirty="0" smtClean="0"/>
              <a:t> appropriate data collection methods for an impact evaluation of the same fictional homelessness prevention program for low-income families.</a:t>
            </a:r>
            <a:r>
              <a:rPr lang="en-US" dirty="0" smtClean="0"/>
              <a:t> </a:t>
            </a:r>
          </a:p>
          <a:p>
            <a:pPr>
              <a:defRPr/>
            </a:pPr>
            <a:endParaRPr lang="en-US" dirty="0" smtClean="0"/>
          </a:p>
          <a:p>
            <a:pPr>
              <a:defRPr/>
            </a:pPr>
            <a:r>
              <a:rPr lang="en-US" dirty="0" smtClean="0"/>
              <a:t>The research question asks what impact the homelessness prevention program has on beneficiaries’ ability to secure and maintain a stable housing status relative to a comparison group. The outcome of interest is the housing stability of low-income families at risk of homelessness. </a:t>
            </a:r>
          </a:p>
          <a:p>
            <a:pPr>
              <a:defRPr/>
            </a:pPr>
            <a:endParaRPr lang="en-US" dirty="0" smtClean="0"/>
          </a:p>
          <a:p>
            <a:pPr>
              <a:defRPr/>
            </a:pPr>
            <a:r>
              <a:rPr lang="en-US" dirty="0" smtClean="0"/>
              <a:t>Looking at the </a:t>
            </a:r>
            <a:r>
              <a:rPr lang="en-US" baseline="0" dirty="0" smtClean="0"/>
              <a:t>third column, what data can be collected to answer the research question and how?  </a:t>
            </a:r>
          </a:p>
          <a:p>
            <a:pPr defTabSz="457175">
              <a:defRPr/>
            </a:pPr>
            <a:r>
              <a:rPr lang="en-US" dirty="0" smtClean="0"/>
              <a:t>[For</a:t>
            </a:r>
            <a:r>
              <a:rPr lang="en-US" baseline="0" dirty="0" smtClean="0"/>
              <a:t> facilitator: O</a:t>
            </a:r>
            <a:r>
              <a:rPr lang="en-US" dirty="0" smtClean="0"/>
              <a:t>ne way to collect this </a:t>
            </a:r>
            <a:r>
              <a:rPr lang="en-US" dirty="0">
                <a:solidFill>
                  <a:srgbClr val="595959"/>
                </a:solidFill>
                <a:latin typeface="Arial"/>
                <a:cs typeface="Times New Roman"/>
              </a:rPr>
              <a:t>l</a:t>
            </a:r>
            <a:r>
              <a:rPr lang="en-US" dirty="0">
                <a:solidFill>
                  <a:srgbClr val="595959"/>
                </a:solidFill>
                <a:latin typeface="Arial"/>
                <a:ea typeface="Calibri"/>
                <a:cs typeface="Times New Roman"/>
              </a:rPr>
              <a:t>ow income families’ housing stability </a:t>
            </a:r>
            <a:r>
              <a:rPr lang="en-US" dirty="0" smtClean="0"/>
              <a:t>is through surveys. Another</a:t>
            </a:r>
            <a:r>
              <a:rPr lang="en-US" baseline="0" dirty="0" smtClean="0"/>
              <a:t> possibility is to identify any existing data that may address the research question.] </a:t>
            </a:r>
            <a:endParaRPr lang="en-US" dirty="0" smtClean="0"/>
          </a:p>
          <a:p>
            <a:pPr>
              <a:defRPr/>
            </a:pPr>
            <a:endParaRPr lang="en-US" dirty="0" smtClean="0"/>
          </a:p>
          <a:p>
            <a:pPr>
              <a:defRPr/>
            </a:pPr>
            <a:r>
              <a:rPr lang="en-US" dirty="0" smtClean="0"/>
              <a:t>Moving to the fourth column, from whom would we collect this information?</a:t>
            </a:r>
          </a:p>
          <a:p>
            <a:pPr>
              <a:defRPr/>
            </a:pPr>
            <a:r>
              <a:rPr lang="en-US" dirty="0" smtClean="0"/>
              <a:t>For an impact evaluation, the information must be collected not only on program beneficiaries but also on an identified comparison group. Who might</a:t>
            </a:r>
            <a:r>
              <a:rPr lang="en-US" baseline="0" dirty="0" smtClean="0"/>
              <a:t> serve as a potential comparison group?</a:t>
            </a:r>
            <a:r>
              <a:rPr lang="en-US" dirty="0" smtClean="0"/>
              <a:t> </a:t>
            </a:r>
          </a:p>
          <a:p>
            <a:pPr>
              <a:defRPr/>
            </a:pPr>
            <a:r>
              <a:rPr lang="en-US" dirty="0" smtClean="0"/>
              <a:t>[For facilitator: In this example, the comparison group may be low-income families facing an imminent housing crisis who are receiving job assistance services through </a:t>
            </a:r>
            <a:r>
              <a:rPr lang="en-US" i="1" dirty="0" smtClean="0"/>
              <a:t>another</a:t>
            </a:r>
            <a:r>
              <a:rPr lang="en-US" dirty="0" smtClean="0"/>
              <a:t> program. Alternatively, programs may also look within their own program for a comparison group. For example, an impact evaluation may compare beneficiaries receiving core as well as supplemental services against participants receiving only core services.]  </a:t>
            </a:r>
          </a:p>
          <a:p>
            <a:pPr>
              <a:defRPr/>
            </a:pPr>
            <a:endParaRPr lang="en-US" dirty="0" smtClean="0"/>
          </a:p>
          <a:p>
            <a:pPr>
              <a:defRPr/>
            </a:pPr>
            <a:r>
              <a:rPr lang="en-US" dirty="0" smtClean="0"/>
              <a:t>In the last column, we want to know</a:t>
            </a:r>
            <a:r>
              <a:rPr lang="en-US" baseline="0" dirty="0" smtClean="0"/>
              <a:t> when the data should be collected and by whom. What is a reasonable data collection timeline for this evaluation?</a:t>
            </a:r>
            <a:endParaRPr lang="en-US" dirty="0" smtClean="0"/>
          </a:p>
          <a:p>
            <a:pPr>
              <a:defRPr/>
            </a:pPr>
            <a:r>
              <a:rPr lang="en-US" dirty="0" smtClean="0"/>
              <a:t>[For facilitator:</a:t>
            </a:r>
            <a:r>
              <a:rPr lang="en-US" baseline="0" dirty="0" smtClean="0"/>
              <a:t> </a:t>
            </a:r>
            <a:r>
              <a:rPr lang="en-US" dirty="0" smtClean="0"/>
              <a:t>Once the intervention and comparison groups have been identified, data will need to be collected at two time points. In this example, data will be collected both before the homelessness prevention program begins and a year after the program has been implemented for both the intervention and comparison groups. The evaluator may administer the survey or data may be</a:t>
            </a:r>
            <a:r>
              <a:rPr lang="en-US" baseline="0" dirty="0" smtClean="0"/>
              <a:t> collected by program staff, depending on the resources or particular arrangements made between the evaluator and the program.] </a:t>
            </a:r>
            <a:endParaRPr 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33FD0A-CE00-4C55-97D5-7F4ECCE571C4}" type="slidenum">
              <a:rPr lang="en-US" smtClean="0"/>
              <a:pPr>
                <a:defRPr/>
              </a:pPr>
              <a:t>33</a:t>
            </a:fld>
            <a:endParaRPr lang="en-US"/>
          </a:p>
        </p:txBody>
      </p:sp>
    </p:spTree>
    <p:extLst>
      <p:ext uri="{BB962C8B-B14F-4D97-AF65-F5344CB8AC3E}">
        <p14:creationId xmlns:p14="http://schemas.microsoft.com/office/powerpoint/2010/main" val="1861796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u="sng" dirty="0" smtClean="0"/>
              <a:t>Facilitator notes</a:t>
            </a:r>
            <a:r>
              <a:rPr lang="en-US" dirty="0" smtClean="0"/>
              <a:t>: In the table above,</a:t>
            </a:r>
            <a:r>
              <a:rPr lang="en-US" baseline="0" dirty="0" smtClean="0"/>
              <a:t> we present one solution to answering the research question. You or your group may have identified a similar or different approach. </a:t>
            </a:r>
          </a:p>
          <a:p>
            <a:pPr>
              <a:defRPr/>
            </a:pPr>
            <a:endParaRPr lang="en-US" baseline="0" dirty="0" smtClean="0"/>
          </a:p>
          <a:p>
            <a:pPr>
              <a:defRPr/>
            </a:pPr>
            <a:r>
              <a:rPr lang="en-US" dirty="0" smtClean="0"/>
              <a:t>For</a:t>
            </a:r>
            <a:r>
              <a:rPr lang="en-US" baseline="0" dirty="0" smtClean="0"/>
              <a:t> this example, we can </a:t>
            </a:r>
            <a:r>
              <a:rPr lang="en-US" dirty="0" smtClean="0"/>
              <a:t>collect the appropriate</a:t>
            </a:r>
            <a:r>
              <a:rPr lang="en-US" baseline="0" dirty="0" smtClean="0"/>
              <a:t> </a:t>
            </a:r>
            <a:r>
              <a:rPr lang="en-US" dirty="0" smtClean="0"/>
              <a:t>information through surveys. The information, furthermore, must be collected not only on program beneficiaries but also on an identified comparison group for an impact evaluation. In this example, the comparison group pertains to low-income families facing an imminent housing crisis who are receiving job assistance services through another program. Alternatively, programs may also look within their own program for a comparison group. For example, an impact evaluation may compare beneficiaries receiving core as well as supplemental services against participants receiving only core services.  </a:t>
            </a:r>
          </a:p>
          <a:p>
            <a:pPr>
              <a:defRPr/>
            </a:pPr>
            <a:endParaRPr lang="en-US" dirty="0" smtClean="0"/>
          </a:p>
          <a:p>
            <a:pPr>
              <a:defRPr/>
            </a:pPr>
            <a:r>
              <a:rPr lang="en-US" dirty="0" smtClean="0"/>
              <a:t>Once the intervention and comparison groups have been identified, the evaluator will collect the data at two time points. In this example, data will be collected both before the homelessness prevention program begins and a year after the program has been implemented for both the intervention and comparison groups.    </a:t>
            </a:r>
          </a:p>
          <a:p>
            <a:pPr>
              <a:defRPr/>
            </a:pPr>
            <a:endParaRPr lang="en-US" dirty="0" smtClean="0"/>
          </a:p>
          <a:p>
            <a:pPr>
              <a:defRPr/>
            </a:pPr>
            <a:endParaRPr 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33FD0A-CE00-4C55-97D5-7F4ECCE571C4}" type="slidenum">
              <a:rPr lang="en-US" smtClean="0"/>
              <a:pPr>
                <a:defRPr/>
              </a:pPr>
              <a:t>34</a:t>
            </a:fld>
            <a:endParaRPr lang="en-US"/>
          </a:p>
        </p:txBody>
      </p:sp>
    </p:spTree>
    <p:extLst>
      <p:ext uri="{BB962C8B-B14F-4D97-AF65-F5344CB8AC3E}">
        <p14:creationId xmlns:p14="http://schemas.microsoft.com/office/powerpoint/2010/main" val="1861796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457175">
              <a:defRPr/>
            </a:pPr>
            <a:r>
              <a:rPr lang="en-US" u="sng" dirty="0"/>
              <a:t>Facilitator notes:</a:t>
            </a:r>
            <a:r>
              <a:rPr lang="en-US" dirty="0"/>
              <a:t> There are a</a:t>
            </a:r>
            <a:r>
              <a:rPr lang="en-US" dirty="0" smtClean="0"/>
              <a:t> few points that are important to remember when identifying</a:t>
            </a:r>
            <a:r>
              <a:rPr lang="en-US" baseline="0" dirty="0" smtClean="0"/>
              <a:t> the appropriate data collection methods for your evaluation</a:t>
            </a:r>
            <a:r>
              <a:rPr lang="en-US" dirty="0" smtClean="0"/>
              <a:t>:</a:t>
            </a:r>
          </a:p>
          <a:p>
            <a:pPr defTabSz="457175">
              <a:defRPr/>
            </a:pPr>
            <a:endParaRPr lang="en-US" dirty="0" smtClean="0"/>
          </a:p>
          <a:p>
            <a:pPr marL="0" marR="0" indent="0" algn="l" defTabSz="457175" rtl="0" eaLnBrk="1" fontAlgn="auto" latinLnBrk="0" hangingPunct="1">
              <a:lnSpc>
                <a:spcPct val="100000"/>
              </a:lnSpc>
              <a:spcBef>
                <a:spcPts val="0"/>
              </a:spcBef>
              <a:spcAft>
                <a:spcPts val="0"/>
              </a:spcAft>
              <a:buClrTx/>
              <a:buSzTx/>
              <a:buFontTx/>
              <a:buNone/>
              <a:tabLst/>
              <a:defRPr/>
            </a:pPr>
            <a:r>
              <a:rPr lang="en-US" dirty="0" smtClean="0"/>
              <a:t>The data</a:t>
            </a:r>
            <a:r>
              <a:rPr lang="en-US" baseline="0" dirty="0" smtClean="0"/>
              <a:t> collection method(s) that is most appropriate for your evaluation is one that most aligns with your evaluation’s purpose, research questions, type of evaluation design and available resources. Also, keep in mind </a:t>
            </a:r>
            <a:r>
              <a:rPr lang="en-US" baseline="0" dirty="0" err="1" smtClean="0"/>
              <a:t>requriements</a:t>
            </a:r>
            <a:r>
              <a:rPr lang="en-US" baseline="0" dirty="0" smtClean="0"/>
              <a:t>. </a:t>
            </a:r>
            <a:r>
              <a:rPr lang="en-US" altLang="en-US" dirty="0" smtClean="0"/>
              <a:t>CNCS</a:t>
            </a:r>
            <a:r>
              <a:rPr lang="en-US" altLang="en-US" baseline="0" dirty="0" smtClean="0"/>
              <a:t> has different evaluation requirements for large and small </a:t>
            </a:r>
            <a:r>
              <a:rPr lang="en-US" altLang="en-US" baseline="0" dirty="0" err="1" smtClean="0"/>
              <a:t>recompeting</a:t>
            </a:r>
            <a:r>
              <a:rPr lang="en-US" altLang="en-US" baseline="0" dirty="0" smtClean="0"/>
              <a:t> grantees. </a:t>
            </a:r>
            <a:endParaRPr lang="en-US" dirty="0" smtClean="0"/>
          </a:p>
          <a:p>
            <a:pPr defTabSz="457175">
              <a:defRPr/>
            </a:pPr>
            <a:endParaRPr lang="en-US" dirty="0"/>
          </a:p>
          <a:p>
            <a:pPr defTabSz="457175">
              <a:defRPr/>
            </a:pPr>
            <a:r>
              <a:rPr lang="en-US" dirty="0" smtClean="0"/>
              <a:t>There are two general</a:t>
            </a:r>
            <a:r>
              <a:rPr lang="en-US" baseline="0" dirty="0" smtClean="0"/>
              <a:t> types of data collection methods – quantitative and qualitative – that can be used in any evaluation. </a:t>
            </a:r>
            <a:r>
              <a:rPr lang="en-US" dirty="0" smtClean="0"/>
              <a:t>Quantitative </a:t>
            </a:r>
            <a:r>
              <a:rPr lang="en-US" dirty="0"/>
              <a:t>methods systematically document the existence or absence of program outcomes (such as knowledge, skills, behavior, condition or other occurrences), often by using surveys or assessments. These methods aim to yield unbiased results that can be generalized to a larger population</a:t>
            </a:r>
            <a:r>
              <a:rPr lang="en-US" dirty="0" smtClean="0"/>
              <a:t>. Qualitative methods, on the other hand, </a:t>
            </a:r>
            <a:r>
              <a:rPr lang="en-US" dirty="0"/>
              <a:t>explore in detail the behavior of people and organizations and use observation, in-depth interviews, and focus groups and enrich quantitative findings. They help to understand the 'how and why' including explaining whether the program is likely to be the cause of any measured change. In cases where outcomes are not achieved, qualitative data can help understand whether this is a case of program failure or implementation failure.</a:t>
            </a:r>
          </a:p>
          <a:p>
            <a:pPr defTabSz="457175">
              <a:defRPr/>
            </a:pPr>
            <a:endParaRPr lang="en-US" dirty="0"/>
          </a:p>
          <a:p>
            <a:pPr defTabSz="457175">
              <a:defRPr/>
            </a:pPr>
            <a:r>
              <a:rPr lang="en-US" dirty="0" smtClean="0"/>
              <a:t>There are different types of data collection methods that can be used in any evaluation. Each has its advantages and disadvantages. Therefore, no one approach is always best, and a carefully selected mixture is likely to provide the most useful information.</a:t>
            </a:r>
          </a:p>
          <a:p>
            <a:pPr defTabSz="457175">
              <a:defRPr/>
            </a:pPr>
            <a:endParaRPr lang="en-US" dirty="0" smtClean="0"/>
          </a:p>
          <a:p>
            <a:pPr defTabSz="457175">
              <a:defRPr/>
            </a:pPr>
            <a:r>
              <a:rPr lang="en-US" dirty="0" smtClean="0"/>
              <a:t>Lastly, process</a:t>
            </a:r>
            <a:r>
              <a:rPr lang="en-US" baseline="0" dirty="0" smtClean="0"/>
              <a:t> and outcome evaluations focus on different types of research questions and as a consequence, often demand different types of data collection methods. Because process evaluations tend to ask questions about implementation and fidelity to a program model, qualitative and quantitative data are typically necessary.</a:t>
            </a:r>
            <a:r>
              <a:rPr lang="en-US" dirty="0" smtClean="0"/>
              <a:t> Outcome evaluations, on the other hand, ask about changes</a:t>
            </a:r>
            <a:r>
              <a:rPr lang="en-US" baseline="0" dirty="0" smtClean="0"/>
              <a:t> and effects on beneficiaries and generally require quantitative data collection to answer.</a:t>
            </a:r>
            <a:endParaRPr lang="en-US" dirty="0" smtClean="0"/>
          </a:p>
          <a:p>
            <a:pPr defTabSz="457175">
              <a:defRPr/>
            </a:pPr>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3147811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Here we provide a list of resources</a:t>
            </a:r>
            <a:r>
              <a:rPr lang="en-US" baseline="0" dirty="0" smtClean="0"/>
              <a:t> on program evaluation and developing research questions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We begin</a:t>
            </a:r>
            <a:r>
              <a:rPr lang="en-US" baseline="0" dirty="0" smtClean="0"/>
              <a:t> this presentation with key questions to consider prior to selecting an appropriate data collection method.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344135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smtClean="0"/>
              <a:t>Facilitator notes</a:t>
            </a:r>
            <a:r>
              <a:rPr lang="en-US" dirty="0" smtClean="0"/>
              <a:t>: There are four key</a:t>
            </a:r>
            <a:r>
              <a:rPr lang="en-US" baseline="0" dirty="0" smtClean="0"/>
              <a:t> questions to consider prior to selecting a data collection method for your evaluation. These include:</a:t>
            </a:r>
          </a:p>
          <a:p>
            <a:pPr defTabSz="457175">
              <a:defRPr/>
            </a:pPr>
            <a:endParaRPr lang="en-US" baseline="0" dirty="0" smtClean="0"/>
          </a:p>
          <a:p>
            <a:pPr marL="228587" indent="-228587" defTabSz="457175">
              <a:buFontTx/>
              <a:buAutoNum type="arabicParenR"/>
              <a:defRPr/>
            </a:pPr>
            <a:r>
              <a:rPr lang="en-US" baseline="0" dirty="0" smtClean="0"/>
              <a:t>What is the purpose/objective of the evaluation?</a:t>
            </a:r>
          </a:p>
          <a:p>
            <a:pPr marL="228587" indent="-228587" defTabSz="457175">
              <a:buFontTx/>
              <a:buAutoNum type="arabicParenR"/>
              <a:defRPr/>
            </a:pPr>
            <a:r>
              <a:rPr lang="en-US" baseline="0" dirty="0" smtClean="0"/>
              <a:t>What are the research questions?</a:t>
            </a:r>
          </a:p>
          <a:p>
            <a:pPr marL="228587" indent="-228587" defTabSz="457175">
              <a:buFontTx/>
              <a:buAutoNum type="arabicParenR"/>
              <a:defRPr/>
            </a:pPr>
            <a:r>
              <a:rPr lang="en-US" baseline="0" dirty="0" smtClean="0"/>
              <a:t>What is the type of evaluation design?</a:t>
            </a:r>
          </a:p>
          <a:p>
            <a:pPr marL="228587" indent="-228587" defTabSz="457175">
              <a:buFontTx/>
              <a:buAutoNum type="arabicParenR"/>
              <a:defRPr/>
            </a:pPr>
            <a:r>
              <a:rPr lang="en-US" baseline="0" dirty="0" smtClean="0"/>
              <a:t>What resources are available for the evaluation?</a:t>
            </a:r>
          </a:p>
          <a:p>
            <a:pPr marL="228587" indent="-228587" defTabSz="457175">
              <a:buFontTx/>
              <a:buAutoNum type="arabicParenR"/>
              <a:defRPr/>
            </a:pPr>
            <a:endParaRPr lang="en-US" baseline="0" dirty="0" smtClean="0"/>
          </a:p>
          <a:p>
            <a:pPr defTabSz="457175">
              <a:defRPr/>
            </a:pPr>
            <a:r>
              <a:rPr lang="en-US" baseline="0" dirty="0" smtClean="0"/>
              <a:t>We will discuss each of these questions in the following slides.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15280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152">
              <a:defRPr/>
            </a:pPr>
            <a:r>
              <a:rPr lang="en-US" u="sng" dirty="0" smtClean="0"/>
              <a:t>Facilitator notes</a:t>
            </a:r>
            <a:r>
              <a:rPr lang="en-US" dirty="0" smtClean="0"/>
              <a:t>: Each evaluation should have a </a:t>
            </a:r>
            <a:r>
              <a:rPr lang="en-US" i="1" dirty="0" smtClean="0"/>
              <a:t>primary</a:t>
            </a:r>
            <a:r>
              <a:rPr lang="en-US" dirty="0" smtClean="0"/>
              <a:t> purpose around which it can be designed and planned, although it may have several other purposes. The stated purpose of the evaluation drives the expectations and sets the boundaries for what the evaluation can and cannot deliver.</a:t>
            </a:r>
          </a:p>
          <a:p>
            <a:pPr defTabSz="462152">
              <a:defRPr/>
            </a:pPr>
            <a:endParaRPr lang="en-US" dirty="0" smtClean="0"/>
          </a:p>
          <a:p>
            <a:pPr defTabSz="462152">
              <a:defRPr/>
            </a:pPr>
            <a:r>
              <a:rPr lang="en-US" dirty="0" smtClean="0"/>
              <a:t>In defining the purpose of the study, it is helpful to identify why the evaluation is being done, what you want to learn from the evaluation findings, and how the information collected and reported by the study will actually be used and by whom. Examples</a:t>
            </a:r>
            <a:r>
              <a:rPr lang="en-US" baseline="0" dirty="0" smtClean="0"/>
              <a:t> include producing </a:t>
            </a:r>
            <a:r>
              <a:rPr lang="en-US" dirty="0" smtClean="0"/>
              <a:t>evidence that a program is meeting its intended outcomes or understanding how to operate the program more efficiently or identify barriers to implementation. </a:t>
            </a:r>
          </a:p>
          <a:p>
            <a:pPr defTabSz="462152">
              <a:defRPr/>
            </a:pPr>
            <a:endParaRPr lang="en-US" dirty="0" smtClean="0"/>
          </a:p>
          <a:p>
            <a:pPr defTabSz="462152">
              <a:defRPr/>
            </a:pPr>
            <a:r>
              <a:rPr lang="en-US" dirty="0" smtClean="0"/>
              <a:t>In general, defining a specific purpose for your evaluation will allow you to set parameters around the design you use, the data you collect and the methods you will use. </a:t>
            </a:r>
          </a:p>
          <a:p>
            <a:pPr defTabSz="462152">
              <a:defRPr/>
            </a:pPr>
            <a:endParaRPr lang="en-US" dirty="0" smtClean="0"/>
          </a:p>
          <a:p>
            <a:pPr defTabSz="462152">
              <a:defRPr/>
            </a:pPr>
            <a:r>
              <a:rPr lang="en-US" dirty="0" smtClean="0"/>
              <a:t>Questions about why your evaluation is being done and how the information will be used should be discussed among a variety of program staff, and any other individuals who may be involved in the evaluation to ensure there is consensus as to what the evaluation will accomplish.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427063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453533"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a:t>
            </a:r>
            <a:r>
              <a:rPr lang="en-US" baseline="0" dirty="0" smtClean="0"/>
              <a:t> </a:t>
            </a:r>
            <a:r>
              <a:rPr lang="en-US" dirty="0" smtClean="0"/>
              <a:t>As you begin to define the purpose and scope of your evaluation, it is helpful</a:t>
            </a:r>
            <a:r>
              <a:rPr lang="en-US" baseline="0" dirty="0" smtClean="0"/>
              <a:t> to refer to your program’s logic model </a:t>
            </a:r>
            <a:r>
              <a:rPr lang="en-US" dirty="0" smtClean="0"/>
              <a:t>to clarify and confirm your program’s operations or processes and intended outcomes.</a:t>
            </a:r>
            <a:r>
              <a:rPr lang="en-US" dirty="0" smtClean="0">
                <a:solidFill>
                  <a:schemeClr val="tx2"/>
                </a:solidFill>
                <a:latin typeface="Arial" panose="020B0604020202020204" pitchFamily="34" charset="0"/>
                <a:cs typeface="Arial" panose="020B0604020202020204" pitchFamily="34" charset="0"/>
              </a:rPr>
              <a:t> For an overview of logic models, CNCS grantees can refer to the module, “How to Develop a Program Logic Model” located on the Knowledge Network.</a:t>
            </a:r>
          </a:p>
          <a:p>
            <a:pPr marL="0" lvl="1" defTabSz="453533">
              <a:defRPr/>
            </a:pPr>
            <a:endParaRPr lang="en-US" dirty="0" smtClean="0"/>
          </a:p>
          <a:p>
            <a:pPr marL="0" lvl="1" defTabSz="453533">
              <a:defRPr/>
            </a:pPr>
            <a:r>
              <a:rPr lang="en-US" dirty="0" smtClean="0"/>
              <a:t>To briefly review, a program logic model is a detailed visual representation of your program and its </a:t>
            </a:r>
            <a:r>
              <a:rPr lang="en-US" dirty="0" smtClean="0">
                <a:solidFill>
                  <a:schemeClr val="tx2"/>
                </a:solidFill>
              </a:rPr>
              <a:t>theory of change </a:t>
            </a:r>
            <a:r>
              <a:rPr lang="en-US" dirty="0" smtClean="0"/>
              <a:t>that communicates how your program works, the resources you have to operate your program, the activities you carry out, and the outcomes you hope to achieve. It communicates how your program works by depicting the intended relationships among program components. Key program components consist of:</a:t>
            </a:r>
          </a:p>
          <a:p>
            <a:pPr marL="0" lvl="1" defTabSz="453533">
              <a:defRPr/>
            </a:pPr>
            <a:endParaRPr lang="en-US" dirty="0" smtClean="0"/>
          </a:p>
          <a:p>
            <a:pPr marL="170074" lvl="1" indent="-170074" defTabSz="453533">
              <a:buFontTx/>
              <a:buChar char="-"/>
              <a:defRPr/>
            </a:pPr>
            <a:r>
              <a:rPr lang="en-US" dirty="0" smtClean="0"/>
              <a:t>Inputs or resources - which are considered essential for a program’s activities to occur. </a:t>
            </a:r>
          </a:p>
          <a:p>
            <a:pPr marL="170074" lvl="1" indent="-170074" defTabSz="453533">
              <a:buFontTx/>
              <a:buChar char="-"/>
              <a:defRPr/>
            </a:pPr>
            <a:r>
              <a:rPr lang="en-US" dirty="0" smtClean="0"/>
              <a:t>Activities – which are the specific actions that make up your program or intervention. </a:t>
            </a:r>
          </a:p>
          <a:p>
            <a:pPr marL="170074" lvl="1" indent="-170074" defTabSz="453533">
              <a:buFontTx/>
              <a:buChar char="-"/>
              <a:defRPr/>
            </a:pPr>
            <a:r>
              <a:rPr lang="en-US" dirty="0" smtClean="0"/>
              <a:t>Outputs – what a program’s specific activities will create or produce, providing evidence of service delivery</a:t>
            </a:r>
            <a:r>
              <a:rPr lang="en-US" baseline="0" dirty="0" smtClean="0"/>
              <a:t> (e.g.,</a:t>
            </a:r>
            <a:r>
              <a:rPr lang="en-US" dirty="0" smtClean="0"/>
              <a:t> the</a:t>
            </a:r>
            <a:r>
              <a:rPr lang="en-US" baseline="0" dirty="0" smtClean="0"/>
              <a:t> </a:t>
            </a:r>
            <a:r>
              <a:rPr lang="en-US" dirty="0" smtClean="0"/>
              <a:t>number of beneficiaries served or the number of children improving reading scores). </a:t>
            </a:r>
          </a:p>
          <a:p>
            <a:pPr marL="170074" lvl="1" indent="-170074" defTabSz="453533">
              <a:buFontTx/>
              <a:buChar char="-"/>
              <a:defRPr/>
            </a:pPr>
            <a:r>
              <a:rPr lang="en-US" dirty="0" smtClean="0"/>
              <a:t>Outcomes - the specific changes that may result from a program’s activities or intervention. </a:t>
            </a:r>
          </a:p>
          <a:p>
            <a:pPr marL="0" lvl="1" defTabSz="453533">
              <a:defRPr/>
            </a:pPr>
            <a:endParaRPr lang="en-US" dirty="0" smtClean="0"/>
          </a:p>
          <a:p>
            <a:pPr marL="0" lvl="1" defTabSz="453533">
              <a:defRPr/>
            </a:pPr>
            <a:r>
              <a:rPr lang="en-US" dirty="0" smtClean="0"/>
              <a:t>In addition,</a:t>
            </a:r>
            <a:r>
              <a:rPr lang="en-US" baseline="0" dirty="0" smtClean="0"/>
              <a:t> we can think of a </a:t>
            </a:r>
            <a:r>
              <a:rPr lang="en-US" dirty="0" smtClean="0"/>
              <a:t>logic model as essentially having two “sides.” The </a:t>
            </a:r>
            <a:r>
              <a:rPr lang="en-US" b="1" dirty="0" smtClean="0"/>
              <a:t>process</a:t>
            </a:r>
            <a:r>
              <a:rPr lang="en-US" dirty="0" smtClean="0"/>
              <a:t> side focuses on a program’s implementation or its planned work – inputs/resources, activities, and outputs (direct products). The </a:t>
            </a:r>
            <a:r>
              <a:rPr lang="en-US" b="1" dirty="0" smtClean="0"/>
              <a:t>outcomes</a:t>
            </a:r>
            <a:r>
              <a:rPr lang="en-US" dirty="0" smtClean="0"/>
              <a:t> side of the logic model describes the expected sequence of changes that the program is to accomplish, which can be short-term, medium-term, and/or long-term changes. The outcomes side reflects the</a:t>
            </a:r>
            <a:r>
              <a:rPr lang="en-US" baseline="0" dirty="0" smtClean="0"/>
              <a:t> differ</a:t>
            </a:r>
            <a:r>
              <a:rPr lang="en-US" dirty="0" smtClean="0"/>
              <a:t>ence the program intends to make. </a:t>
            </a:r>
          </a:p>
          <a:p>
            <a:pPr marL="0" lvl="1" defTabSz="453533">
              <a:defRPr/>
            </a:pPr>
            <a:endParaRPr lang="en-US" dirty="0" smtClean="0"/>
          </a:p>
          <a:p>
            <a:pPr marL="0" marR="0" lvl="1" indent="0" algn="l" defTabSz="453533" rtl="0" eaLnBrk="1" fontAlgn="auto" latinLnBrk="0" hangingPunct="1">
              <a:lnSpc>
                <a:spcPct val="100000"/>
              </a:lnSpc>
              <a:spcBef>
                <a:spcPts val="0"/>
              </a:spcBef>
              <a:spcAft>
                <a:spcPts val="0"/>
              </a:spcAft>
              <a:buClrTx/>
              <a:buSzTx/>
              <a:buFontTx/>
              <a:buNone/>
              <a:tabLst/>
              <a:defRPr/>
            </a:pPr>
            <a:r>
              <a:rPr lang="en-US" dirty="0" smtClean="0"/>
              <a:t>Please see your handout, for an example of what a logic model might look like for a fictional AmeriCorps homelessness prevention program. </a:t>
            </a:r>
          </a:p>
          <a:p>
            <a:pPr marL="0" lvl="1" defTabSz="453533">
              <a:defRPr/>
            </a:pPr>
            <a:endParaRPr lang="en-US" u="none" baseline="0" dirty="0" smtClean="0">
              <a:solidFill>
                <a:schemeClr val="tx1"/>
              </a:solidFill>
            </a:endParaRPr>
          </a:p>
          <a:p>
            <a:pPr marL="0" lvl="1" defTabSz="453533">
              <a:defRPr/>
            </a:pPr>
            <a:endParaRPr lang="en-US" u="none" baseline="0" dirty="0" smtClean="0">
              <a:solidFill>
                <a:schemeClr val="tx1"/>
              </a:solidFill>
            </a:endParaRPr>
          </a:p>
          <a:p>
            <a:pPr marL="0" lvl="1" defTabSz="453533">
              <a:defRPr/>
            </a:pPr>
            <a:endParaRPr lang="en-US" u="none" baseline="0" dirty="0" smtClean="0">
              <a:solidFill>
                <a:schemeClr val="tx1"/>
              </a:solidFill>
            </a:endParaRPr>
          </a:p>
          <a:p>
            <a:pPr marL="0" lvl="1" defTabSz="456889">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u="sng" dirty="0" smtClean="0"/>
              <a:t>Facilitator notes</a:t>
            </a:r>
            <a:r>
              <a:rPr lang="en-US" altLang="en-US" dirty="0" smtClean="0"/>
              <a:t>: The next</a:t>
            </a:r>
            <a:r>
              <a:rPr lang="en-US" altLang="en-US" baseline="0" dirty="0" smtClean="0"/>
              <a:t> question to consider prior to selecting a data collection method is what are your research questions? Your evaluation’s focus on program processes or program outcomes will </a:t>
            </a:r>
            <a:r>
              <a:rPr lang="en-US" altLang="en-US" dirty="0" smtClean="0"/>
              <a:t>generate different kinds of research questions, which in turn, will</a:t>
            </a:r>
            <a:r>
              <a:rPr lang="en-US" altLang="en-US" baseline="0" dirty="0" smtClean="0"/>
              <a:t> determine your data collection methods</a:t>
            </a:r>
            <a:r>
              <a:rPr lang="en-US" altLang="en-US" dirty="0" smtClean="0"/>
              <a:t>. As this graphic illustrates, process evaluations address questions about program operations, namely the who, what, when, where, why, and how many of program activities and program outputs. On the other hand, outcome evaluations measure a program’s outcomes and assess program effectiveness. </a:t>
            </a:r>
          </a:p>
          <a:p>
            <a:pPr eaLnBrk="1" hangingPunct="1">
              <a:spcBef>
                <a:spcPct val="0"/>
              </a:spcBef>
            </a:pPr>
            <a:endParaRPr lang="en-US" altLang="en-US" dirty="0" smtClean="0"/>
          </a:p>
          <a:p>
            <a:pPr eaLnBrk="1" hangingPunct="1">
              <a:spcBef>
                <a:spcPct val="0"/>
              </a:spcBef>
            </a:pPr>
            <a:r>
              <a:rPr lang="en-US" altLang="en-US" dirty="0" smtClean="0"/>
              <a:t>These research</a:t>
            </a:r>
            <a:r>
              <a:rPr lang="en-US" altLang="en-US" baseline="0" dirty="0" smtClean="0"/>
              <a:t> questions, in turn, determine the data collection method that will be used. And I will describe this some more in the last section of the webinar.</a:t>
            </a:r>
            <a:endParaRPr lang="en-US" altLang="en-US" dirty="0" smtClean="0"/>
          </a:p>
        </p:txBody>
      </p:sp>
      <p:sp>
        <p:nvSpPr>
          <p:cNvPr id="5" name="Slide Number Placeholder 4"/>
          <p:cNvSpPr>
            <a:spLocks noGrp="1"/>
          </p:cNvSpPr>
          <p:nvPr>
            <p:ph type="sldNum" sz="quarter" idx="5"/>
          </p:nvPr>
        </p:nvSpPr>
        <p:spPr/>
        <p:txBody>
          <a:bodyPr/>
          <a:lstStyle/>
          <a:p>
            <a:pPr>
              <a:defRPr/>
            </a:pPr>
            <a:fld id="{1A04683E-754E-47D6-885C-8BC917E2B2F1}" type="slidenum">
              <a:rPr lang="en-US" smtClean="0"/>
              <a:pPr>
                <a:defRPr/>
              </a:pPr>
              <a:t>8</a:t>
            </a:fld>
            <a:endParaRPr lang="en-US"/>
          </a:p>
        </p:txBody>
      </p:sp>
    </p:spTree>
    <p:extLst>
      <p:ext uri="{BB962C8B-B14F-4D97-AF65-F5344CB8AC3E}">
        <p14:creationId xmlns:p14="http://schemas.microsoft.com/office/powerpoint/2010/main" val="354698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defTabSz="460558">
              <a:defRPr/>
            </a:pPr>
            <a:r>
              <a:rPr lang="en-US" u="sng" dirty="0"/>
              <a:t>Facilitator notes</a:t>
            </a:r>
            <a:r>
              <a:rPr lang="en-US" dirty="0"/>
              <a:t>: Once you’ve established the purpose </a:t>
            </a:r>
            <a:r>
              <a:rPr lang="en-US" dirty="0" smtClean="0"/>
              <a:t>of</a:t>
            </a:r>
            <a:r>
              <a:rPr lang="en-US" baseline="0" dirty="0" smtClean="0"/>
              <a:t> </a:t>
            </a:r>
            <a:r>
              <a:rPr lang="en-US" dirty="0" smtClean="0"/>
              <a:t>the </a:t>
            </a:r>
            <a:r>
              <a:rPr lang="en-US" dirty="0"/>
              <a:t>evaluation and </a:t>
            </a:r>
            <a:r>
              <a:rPr lang="en-US" dirty="0" smtClean="0"/>
              <a:t>identified your </a:t>
            </a:r>
            <a:r>
              <a:rPr lang="en-US" dirty="0"/>
              <a:t>research questions, the next step is to decide which type of evaluation design you will employ. </a:t>
            </a:r>
            <a:r>
              <a:rPr lang="en-US" dirty="0" smtClean="0"/>
              <a:t>Just as there are two sides to a logic model – a process</a:t>
            </a:r>
            <a:r>
              <a:rPr lang="en-US" baseline="0" dirty="0" smtClean="0"/>
              <a:t> side and an outcome side – </a:t>
            </a:r>
            <a:r>
              <a:rPr lang="en-US" dirty="0" smtClean="0"/>
              <a:t>there </a:t>
            </a:r>
            <a:r>
              <a:rPr lang="en-US" dirty="0"/>
              <a:t>are two common types of evaluation designs: a process evaluation design and an outcome evaluation design. </a:t>
            </a:r>
            <a:r>
              <a:rPr lang="en-US" dirty="0" smtClean="0"/>
              <a:t>The </a:t>
            </a:r>
            <a:r>
              <a:rPr lang="en-US" dirty="0"/>
              <a:t>side of the logic model that the purpose and scope of your evaluation focuses on, will largely determine which type of evaluation design should be used for the evaluation. </a:t>
            </a:r>
          </a:p>
          <a:p>
            <a:pPr marL="0" lvl="1" defTabSz="460558">
              <a:defRPr/>
            </a:pPr>
            <a:endParaRPr lang="en-US" dirty="0"/>
          </a:p>
          <a:p>
            <a:r>
              <a:rPr lang="en-US" dirty="0" smtClean="0"/>
              <a:t>In this table we highlight some notable differences between</a:t>
            </a:r>
            <a:r>
              <a:rPr lang="en-US" baseline="0" dirty="0" smtClean="0"/>
              <a:t> </a:t>
            </a:r>
            <a:r>
              <a:rPr lang="en-US" dirty="0" smtClean="0"/>
              <a:t>process </a:t>
            </a:r>
            <a:r>
              <a:rPr lang="en-US" dirty="0"/>
              <a:t>and outcome </a:t>
            </a:r>
            <a:r>
              <a:rPr lang="en-US" dirty="0" smtClean="0"/>
              <a:t>evaluations, </a:t>
            </a:r>
            <a:r>
              <a:rPr lang="en-US" dirty="0"/>
              <a:t>especially in terms of their goals. </a:t>
            </a:r>
            <a:r>
              <a:rPr lang="en-US" dirty="0" smtClean="0"/>
              <a:t>For</a:t>
            </a:r>
            <a:r>
              <a:rPr lang="en-US" baseline="0" dirty="0" smtClean="0"/>
              <a:t> a </a:t>
            </a:r>
            <a:r>
              <a:rPr lang="en-US" dirty="0" smtClean="0"/>
              <a:t>process evaluation, findings </a:t>
            </a:r>
            <a:r>
              <a:rPr lang="en-US" dirty="0"/>
              <a:t>are most often used to change or improve the program. </a:t>
            </a:r>
            <a:r>
              <a:rPr lang="en-US" dirty="0" smtClean="0"/>
              <a:t>A </a:t>
            </a:r>
            <a:r>
              <a:rPr lang="en-US" dirty="0"/>
              <a:t>process evaluation can be used to document what a program is doing and to what extent and how consistently the program demonstrates fidelity to the program’s logic model. An outcome or impact evaluation can be used to determine the results or effects of a program. These types of evaluations generally measure changes in program beneficiaries' knowledge, attitudes, behaviors, and/or conditions thought to result from the program. </a:t>
            </a:r>
          </a:p>
          <a:p>
            <a:endParaRPr lang="en-US" dirty="0"/>
          </a:p>
          <a:p>
            <a:pPr marL="0" lvl="2" defTabSz="465596">
              <a:defRPr/>
            </a:pPr>
            <a:r>
              <a:rPr lang="en-US" dirty="0">
                <a:cs typeface="Arial" panose="020B0604020202020204" pitchFamily="34" charset="0"/>
              </a:rPr>
              <a:t>To answer the types of research questions associated with a process </a:t>
            </a:r>
            <a:r>
              <a:rPr lang="en-US" dirty="0" smtClean="0">
                <a:cs typeface="Arial" panose="020B0604020202020204" pitchFamily="34" charset="0"/>
              </a:rPr>
              <a:t>evaluation, </a:t>
            </a:r>
            <a:r>
              <a:rPr lang="en-US" dirty="0">
                <a:cs typeface="Arial" panose="020B0604020202020204" pitchFamily="34" charset="0"/>
              </a:rPr>
              <a:t>a comparison group is </a:t>
            </a:r>
            <a:r>
              <a:rPr lang="en-US" dirty="0" smtClean="0">
                <a:cs typeface="Arial" panose="020B0604020202020204" pitchFamily="34" charset="0"/>
              </a:rPr>
              <a:t>generally not </a:t>
            </a:r>
            <a:r>
              <a:rPr lang="en-US" dirty="0">
                <a:cs typeface="Arial" panose="020B0604020202020204" pitchFamily="34" charset="0"/>
              </a:rPr>
              <a:t>necessary</a:t>
            </a:r>
            <a:r>
              <a:rPr lang="en-US" dirty="0" smtClean="0">
                <a:cs typeface="Arial" panose="020B0604020202020204" pitchFamily="34" charset="0"/>
              </a:rPr>
              <a:t>. </a:t>
            </a:r>
            <a:r>
              <a:rPr lang="en-US" dirty="0">
                <a:cs typeface="Arial" panose="020B0604020202020204" pitchFamily="34" charset="0"/>
              </a:rPr>
              <a:t>While not required, the m</a:t>
            </a:r>
            <a:r>
              <a:rPr lang="en-US" dirty="0"/>
              <a:t>ore rigorous outcome evaluations include a comparison group against which to measure changes in program beneficiaries. These types of outcome evaluation designs are referred to as impact evaluations. The use of a comparison group provides additional evidence that observed changes in program beneficiaries were due to the program or intervention. Thus, impact evaluations are better able to measure or estimate the </a:t>
            </a:r>
            <a:r>
              <a:rPr lang="en-US" b="1" dirty="0"/>
              <a:t>impact </a:t>
            </a:r>
            <a:r>
              <a:rPr lang="en-US" dirty="0"/>
              <a:t>of the program on beneficiaries. </a:t>
            </a:r>
            <a:r>
              <a:rPr lang="en-US" dirty="0" smtClean="0"/>
              <a:t> </a:t>
            </a:r>
          </a:p>
          <a:p>
            <a:pPr marL="0" lvl="2" defTabSz="465596">
              <a:defRPr/>
            </a:pPr>
            <a:endParaRPr lang="en-US" baseline="0" dirty="0" smtClean="0"/>
          </a:p>
          <a:p>
            <a:pPr marL="0" lvl="2" defTabSz="465596">
              <a:defRPr/>
            </a:pPr>
            <a:r>
              <a:rPr lang="en-US" baseline="0" dirty="0" smtClean="0"/>
              <a:t>Just as research questions determine the data collection methods that will be used, so do the type of evaluation design. And again, I’ll show examples about this later in this webinar.</a:t>
            </a:r>
            <a:endParaRPr lang="en-US" dirty="0" smtClean="0"/>
          </a:p>
          <a:p>
            <a:pPr marL="0" lvl="2" defTabSz="465596">
              <a:defRPr/>
            </a:pPr>
            <a:endParaRPr lang="en-US" dirty="0"/>
          </a:p>
          <a:p>
            <a:pPr marL="0" lvl="2" defTabSz="465596">
              <a:defRPr/>
            </a:pPr>
            <a:endParaRPr lang="en-US" dirty="0"/>
          </a:p>
          <a:p>
            <a:pPr marL="0" lvl="1" defTabSz="460558">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43621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3"/>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4646" r="3355"/>
          <a:stretch/>
        </p:blipFill>
        <p:spPr>
          <a:xfrm>
            <a:off x="3088235" y="3031739"/>
            <a:ext cx="2916254" cy="2377440"/>
          </a:xfrm>
          <a:prstGeom prst="rect">
            <a:avLst/>
          </a:prstGeom>
          <a:effectLst>
            <a:outerShdw blurRad="76200" dist="88900" dir="3360000">
              <a:srgbClr val="000000">
                <a:alpha val="43000"/>
              </a:srgb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22914" y="3031739"/>
            <a:ext cx="2908402" cy="2377440"/>
          </a:xfrm>
          <a:prstGeom prst="rect">
            <a:avLst/>
          </a:prstGeom>
          <a:effectLst>
            <a:outerShdw blurRad="76200" dist="88900" dir="3360000">
              <a:srgbClr val="000000">
                <a:alpha val="43000"/>
              </a:srgb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5"/>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761094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350881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49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365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0880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367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5170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795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583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13858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rdening.JPG"/>
          <p:cNvPicPr>
            <a:picLocks noChangeAspect="1"/>
          </p:cNvPicPr>
          <p:nvPr userDrawn="1"/>
        </p:nvPicPr>
        <p:blipFill>
          <a:blip r:embed="rId3"/>
          <a:srcRect/>
          <a:stretch>
            <a:fillRect/>
          </a:stretch>
        </p:blipFill>
        <p:spPr>
          <a:xfrm>
            <a:off x="0" y="3070225"/>
            <a:ext cx="2990850" cy="2001838"/>
          </a:xfrm>
          <a:prstGeom prst="rect">
            <a:avLst/>
          </a:prstGeom>
          <a:effectLst>
            <a:outerShdw blurRad="76200" dist="88900" dir="3360000">
              <a:srgbClr val="000000">
                <a:alpha val="43000"/>
              </a:srgbClr>
            </a:outerShdw>
          </a:effectLst>
        </p:spPr>
      </p:pic>
      <p:pic>
        <p:nvPicPr>
          <p:cNvPr id="6" name="Picture 5" descr="08_0923_0255.jpg"/>
          <p:cNvPicPr>
            <a:picLocks noChangeAspect="1"/>
          </p:cNvPicPr>
          <p:nvPr userDrawn="1"/>
        </p:nvPicPr>
        <p:blipFill>
          <a:blip r:embed="rId4"/>
          <a:stretch>
            <a:fillRect/>
          </a:stretch>
        </p:blipFill>
        <p:spPr>
          <a:xfrm>
            <a:off x="3059113" y="3070225"/>
            <a:ext cx="3008312" cy="2005013"/>
          </a:xfrm>
          <a:prstGeom prst="rect">
            <a:avLst/>
          </a:prstGeom>
          <a:effectLst>
            <a:outerShdw blurRad="76200" dist="88900" dir="3360000">
              <a:srgbClr val="000000">
                <a:alpha val="43000"/>
              </a:srgbClr>
            </a:outerShdw>
          </a:effectLst>
        </p:spPr>
      </p:pic>
      <p:pic>
        <p:nvPicPr>
          <p:cNvPr id="7" name="Picture 6" descr="686403136_UZRSm-O.jpg"/>
          <p:cNvPicPr>
            <a:picLocks noChangeAspect="1"/>
          </p:cNvPicPr>
          <p:nvPr userDrawn="1"/>
        </p:nvPicPr>
        <p:blipFill>
          <a:blip/>
          <a:stretch>
            <a:fillRect/>
          </a:stretch>
        </p:blipFill>
        <p:spPr>
          <a:xfrm>
            <a:off x="6135688" y="3070225"/>
            <a:ext cx="3008312" cy="2005013"/>
          </a:xfrm>
          <a:prstGeom prst="rect">
            <a:avLst/>
          </a:prstGeom>
          <a:effectLst>
            <a:outerShdw blurRad="76200" dist="88900" dir="3360000">
              <a:srgbClr val="000000">
                <a:alpha val="43000"/>
              </a:srgbClr>
            </a:outerShdw>
          </a:effectLst>
        </p:spPr>
      </p:pic>
      <p:pic>
        <p:nvPicPr>
          <p:cNvPr id="8" name="Picture 10" descr="cncs-(1)LG.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7937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ncs-(1)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0433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85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6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7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84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49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76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4847662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1026" name="Picture 13" descr="CNCSTemplate_B-rev-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2075"/>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62063"/>
            <a:ext cx="8229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cncs-(1)L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50150" y="6159500"/>
            <a:ext cx="1328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248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par>
    </p:tnLst>
  </p:timing>
  <p:hf sldNum="0" hdr="0" ftr="0" dt="0"/>
  <p:txStyles>
    <p:titleStyle>
      <a:lvl1pPr algn="l" defTabSz="457200" rtl="0" eaLnBrk="0" fontAlgn="base" hangingPunct="0">
        <a:lnSpc>
          <a:spcPct val="90000"/>
        </a:lnSpc>
        <a:spcBef>
          <a:spcPct val="0"/>
        </a:spcBef>
        <a:spcAft>
          <a:spcPts val="900"/>
        </a:spcAft>
        <a:defRPr sz="3200" b="1" kern="1200">
          <a:solidFill>
            <a:schemeClr val="bg1"/>
          </a:solidFill>
          <a:latin typeface="Arial"/>
          <a:ea typeface="+mj-ea"/>
          <a:cs typeface="Arial"/>
        </a:defRPr>
      </a:lvl1pPr>
      <a:lvl2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2pPr>
      <a:lvl3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3pPr>
      <a:lvl4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4pPr>
      <a:lvl5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5pPr>
      <a:lvl6pPr marL="457200" algn="l" defTabSz="457200" rtl="0" fontAlgn="base">
        <a:lnSpc>
          <a:spcPct val="90000"/>
        </a:lnSpc>
        <a:spcBef>
          <a:spcPct val="0"/>
        </a:spcBef>
        <a:spcAft>
          <a:spcPts val="900"/>
        </a:spcAft>
        <a:defRPr sz="3200" b="1">
          <a:solidFill>
            <a:schemeClr val="bg1"/>
          </a:solidFill>
          <a:latin typeface="Arial" charset="0"/>
          <a:cs typeface="Arial" charset="0"/>
        </a:defRPr>
      </a:lvl6pPr>
      <a:lvl7pPr marL="914400" algn="l" defTabSz="457200" rtl="0" fontAlgn="base">
        <a:lnSpc>
          <a:spcPct val="90000"/>
        </a:lnSpc>
        <a:spcBef>
          <a:spcPct val="0"/>
        </a:spcBef>
        <a:spcAft>
          <a:spcPts val="900"/>
        </a:spcAft>
        <a:defRPr sz="3200" b="1">
          <a:solidFill>
            <a:schemeClr val="bg1"/>
          </a:solidFill>
          <a:latin typeface="Arial" charset="0"/>
          <a:cs typeface="Arial" charset="0"/>
        </a:defRPr>
      </a:lvl7pPr>
      <a:lvl8pPr marL="1371600" algn="l" defTabSz="457200" rtl="0" fontAlgn="base">
        <a:lnSpc>
          <a:spcPct val="90000"/>
        </a:lnSpc>
        <a:spcBef>
          <a:spcPct val="0"/>
        </a:spcBef>
        <a:spcAft>
          <a:spcPts val="900"/>
        </a:spcAft>
        <a:defRPr sz="3200" b="1">
          <a:solidFill>
            <a:schemeClr val="bg1"/>
          </a:solidFill>
          <a:latin typeface="Arial" charset="0"/>
          <a:cs typeface="Arial" charset="0"/>
        </a:defRPr>
      </a:lvl8pPr>
      <a:lvl9pPr marL="1828800" algn="l" defTabSz="457200" rtl="0" fontAlgn="base">
        <a:lnSpc>
          <a:spcPct val="90000"/>
        </a:lnSpc>
        <a:spcBef>
          <a:spcPct val="0"/>
        </a:spcBef>
        <a:spcAft>
          <a:spcPts val="900"/>
        </a:spcAft>
        <a:defRPr sz="3200" b="1">
          <a:solidFill>
            <a:schemeClr val="bg1"/>
          </a:solidFill>
          <a:latin typeface="Arial" charset="0"/>
          <a:cs typeface="Arial" charset="0"/>
        </a:defRPr>
      </a:lvl9pPr>
    </p:titleStyle>
    <p:body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8.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ionalservice.gov/resources/americorps/evaluation-resources-americorps-state-national-grantees" TargetMode="External"/><Relationship Id="rId7" Type="http://schemas.openxmlformats.org/officeDocument/2006/relationships/hyperlink" Target="http://www.nsf.gov/pubs/2002/nsf02057/nsf02057_4.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amstat.org/sections/srms/pamphlet.pdf"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49363"/>
            <a:ext cx="8077200" cy="756858"/>
          </a:xfrm>
        </p:spPr>
        <p:txBody>
          <a:bodyPr>
            <a:normAutofit fontScale="90000"/>
          </a:bodyPr>
          <a:lstStyle/>
          <a:p>
            <a:r>
              <a:rPr lang="en-US" dirty="0" smtClean="0"/>
              <a:t>Data Collection for Program Evaluation</a:t>
            </a:r>
            <a:endParaRPr lang="en-US" dirty="0"/>
          </a:p>
        </p:txBody>
      </p:sp>
      <p:sp>
        <p:nvSpPr>
          <p:cNvPr id="5" name="Subtitle 4"/>
          <p:cNvSpPr>
            <a:spLocks noGrp="1"/>
          </p:cNvSpPr>
          <p:nvPr>
            <p:ph type="subTitle" idx="1"/>
          </p:nvPr>
        </p:nvSpPr>
        <p:spPr/>
        <p:txBody>
          <a:bodyPr/>
          <a:lstStyle/>
          <a:p>
            <a:r>
              <a:rPr lang="en-US" dirty="0" smtClean="0"/>
              <a:t>Presented on May 21, 2015</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Q3. What is the type of evaluation design</a:t>
            </a:r>
            <a:r>
              <a:rPr lang="en-US" dirty="0" smtClean="0"/>
              <a:t>? </a:t>
            </a:r>
            <a:r>
              <a:rPr lang="en-US" altLang="en-US" dirty="0" smtClean="0">
                <a:latin typeface="Arial" pitchFamily="34" charset="0"/>
                <a:cs typeface="Arial" pitchFamily="34" charset="0"/>
              </a:rPr>
              <a:t>Evaluation designs and CNCS’s requirements</a:t>
            </a:r>
          </a:p>
        </p:txBody>
      </p:sp>
      <p:sp>
        <p:nvSpPr>
          <p:cNvPr id="28675" name="Content Placeholder 2"/>
          <p:cNvSpPr>
            <a:spLocks noGrp="1"/>
          </p:cNvSpPr>
          <p:nvPr>
            <p:ph idx="1"/>
          </p:nvPr>
        </p:nvSpPr>
        <p:spPr>
          <a:xfrm>
            <a:off x="446088" y="1754188"/>
            <a:ext cx="8229600" cy="3400425"/>
          </a:xfrm>
        </p:spPr>
        <p:txBody>
          <a:bodyPr/>
          <a:lstStyle/>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2456615"/>
              </p:ext>
            </p:extLst>
          </p:nvPr>
        </p:nvGraphicFramePr>
        <p:xfrm>
          <a:off x="650875" y="1249363"/>
          <a:ext cx="7781926" cy="4304618"/>
        </p:xfrm>
        <a:graphic>
          <a:graphicData uri="http://schemas.openxmlformats.org/drawingml/2006/table">
            <a:tbl>
              <a:tblPr firstRow="1" firstCol="1" bandRow="1">
                <a:tableStyleId>{5C22544A-7EE6-4342-B048-85BDC9FD1C3A}</a:tableStyleId>
              </a:tblPr>
              <a:tblGrid>
                <a:gridCol w="3435350"/>
                <a:gridCol w="2128838"/>
                <a:gridCol w="2217738"/>
              </a:tblGrid>
              <a:tr h="303396">
                <a:tc rowSpan="2">
                  <a:txBody>
                    <a:bodyPr/>
                    <a:lstStyle/>
                    <a:p>
                      <a:pPr marL="228600" marR="0">
                        <a:spcBef>
                          <a:spcPts val="0"/>
                        </a:spcBef>
                        <a:spcAft>
                          <a:spcPts val="0"/>
                        </a:spcAft>
                      </a:pPr>
                      <a:r>
                        <a:rPr lang="en-US" sz="1400" dirty="0">
                          <a:solidFill>
                            <a:schemeClr val="accent1">
                              <a:lumMod val="20000"/>
                              <a:lumOff val="80000"/>
                            </a:schemeClr>
                          </a:solidFill>
                          <a:effectLst/>
                          <a:latin typeface="Arial" pitchFamily="34" charset="0"/>
                          <a:cs typeface="Arial" pitchFamily="34" charset="0"/>
                        </a:rPr>
                        <a:t> </a:t>
                      </a:r>
                      <a:endParaRPr lang="en-US" sz="1400" dirty="0">
                        <a:solidFill>
                          <a:schemeClr val="accent1">
                            <a:lumMod val="20000"/>
                            <a:lumOff val="80000"/>
                          </a:schemeClr>
                        </a:solidFill>
                        <a:effectLst/>
                        <a:latin typeface="Arial" pitchFamily="34" charset="0"/>
                        <a:ea typeface="Times New Roman"/>
                        <a:cs typeface="Arial" pitchFamily="34" charset="0"/>
                      </a:endParaRPr>
                    </a:p>
                    <a:p>
                      <a:pPr marL="228600" marR="0">
                        <a:spcBef>
                          <a:spcPts val="0"/>
                        </a:spcBef>
                        <a:spcAft>
                          <a:spcPts val="0"/>
                        </a:spcAft>
                      </a:pPr>
                      <a:r>
                        <a:rPr lang="en-US" sz="1400" dirty="0">
                          <a:solidFill>
                            <a:schemeClr val="tx1"/>
                          </a:solidFill>
                          <a:effectLst/>
                          <a:latin typeface="Arial" pitchFamily="34" charset="0"/>
                          <a:cs typeface="Arial" pitchFamily="34" charset="0"/>
                        </a:rPr>
                        <a:t>Evaluation </a:t>
                      </a:r>
                      <a:r>
                        <a:rPr lang="en-US" sz="1400" dirty="0" smtClean="0">
                          <a:solidFill>
                            <a:schemeClr val="tx1"/>
                          </a:solidFill>
                          <a:effectLst/>
                          <a:latin typeface="Arial" pitchFamily="34" charset="0"/>
                          <a:cs typeface="Arial" pitchFamily="34" charset="0"/>
                        </a:rPr>
                        <a:t>Study Designs</a:t>
                      </a:r>
                      <a:endParaRPr lang="en-US" sz="1400" dirty="0">
                        <a:solidFill>
                          <a:schemeClr val="tx1"/>
                        </a:solidFill>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2">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Meet Requirements</a:t>
                      </a: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r>
              <a:tr h="382392">
                <a:tc vMerge="1">
                  <a:txBody>
                    <a:bodyPr/>
                    <a:lstStyle/>
                    <a:p>
                      <a:pPr marL="22860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accent4">
                        <a:lumMod val="25000"/>
                        <a:lumOff val="75000"/>
                      </a:schemeClr>
                    </a:solidFill>
                  </a:tcPr>
                </a:tc>
                <a:tc>
                  <a:txBody>
                    <a:bodyPr/>
                    <a:lstStyle/>
                    <a:p>
                      <a:pPr marL="228600" marR="0">
                        <a:spcBef>
                          <a:spcPts val="0"/>
                        </a:spcBef>
                        <a:spcAft>
                          <a:spcPts val="0"/>
                        </a:spcAft>
                      </a:pPr>
                      <a:r>
                        <a:rPr lang="en-US" sz="1400" dirty="0">
                          <a:effectLst/>
                          <a:latin typeface="Arial" pitchFamily="34" charset="0"/>
                          <a:cs typeface="Arial" pitchFamily="34" charset="0"/>
                        </a:rPr>
                        <a:t>Large </a:t>
                      </a:r>
                      <a:r>
                        <a:rPr lang="en-US" sz="1400" dirty="0" smtClean="0">
                          <a:effectLst/>
                          <a:latin typeface="Arial" pitchFamily="34" charset="0"/>
                          <a:cs typeface="Arial" pitchFamily="34" charset="0"/>
                        </a:rPr>
                        <a:t>Grantees</a:t>
                      </a:r>
                    </a:p>
                    <a:p>
                      <a:pPr marL="228600" marR="0">
                        <a:spcBef>
                          <a:spcPts val="0"/>
                        </a:spcBef>
                        <a:spcAft>
                          <a:spcPts val="0"/>
                        </a:spcAft>
                      </a:pPr>
                      <a:r>
                        <a:rPr lang="en-US" sz="1400" dirty="0" smtClean="0">
                          <a:effectLst/>
                          <a:latin typeface="Arial" pitchFamily="34" charset="0"/>
                          <a:ea typeface="Times New Roman"/>
                          <a:cs typeface="Arial" pitchFamily="34" charset="0"/>
                        </a:rPr>
                        <a:t>(annual CNCS funds of &gt;= $500k)</a:t>
                      </a:r>
                      <a:endParaRPr lang="en-US" sz="1400" dirty="0">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spcBef>
                          <a:spcPts val="0"/>
                        </a:spcBef>
                        <a:spcAft>
                          <a:spcPts val="0"/>
                        </a:spcAft>
                      </a:pPr>
                      <a:r>
                        <a:rPr lang="en-US" sz="1400" dirty="0" smtClean="0">
                          <a:effectLst/>
                          <a:latin typeface="Arial" pitchFamily="34" charset="0"/>
                          <a:cs typeface="Arial" pitchFamily="34" charset="0"/>
                        </a:rPr>
                        <a:t>Small Grantees/</a:t>
                      </a:r>
                    </a:p>
                    <a:p>
                      <a:pPr marL="22860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Arial" pitchFamily="34" charset="0"/>
                          <a:cs typeface="Arial" pitchFamily="34" charset="0"/>
                        </a:rPr>
                        <a:t>EAP Programs </a:t>
                      </a:r>
                      <a:r>
                        <a:rPr lang="en-US" sz="1400" dirty="0" smtClean="0">
                          <a:effectLst/>
                          <a:latin typeface="Arial" pitchFamily="34" charset="0"/>
                          <a:ea typeface="Times New Roman"/>
                          <a:cs typeface="Arial" pitchFamily="34" charset="0"/>
                        </a:rPr>
                        <a:t>(annual CNCS funds &lt;</a:t>
                      </a:r>
                      <a:r>
                        <a:rPr lang="en-US" sz="1400" baseline="0" dirty="0" smtClean="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$500k)</a:t>
                      </a: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Process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8149">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a:t>
                      </a:r>
                      <a:r>
                        <a:rPr lang="en-US" sz="1400" b="1" kern="1200" baseline="0" dirty="0" smtClean="0">
                          <a:solidFill>
                            <a:schemeClr val="tx1"/>
                          </a:solidFill>
                          <a:effectLst/>
                          <a:latin typeface="Arial" pitchFamily="34" charset="0"/>
                          <a:ea typeface="+mn-ea"/>
                          <a:cs typeface="Arial" pitchFamily="34" charset="0"/>
                        </a:rPr>
                        <a:t> (Impact) Design </a:t>
                      </a:r>
                    </a:p>
                    <a:p>
                      <a:pPr marL="228600" marR="0" algn="l" defTabSz="457200" rtl="0" eaLnBrk="1" latinLnBrk="0" hangingPunct="1">
                        <a:spcBef>
                          <a:spcPts val="0"/>
                        </a:spcBef>
                        <a:spcAft>
                          <a:spcPts val="0"/>
                        </a:spcAft>
                      </a:pPr>
                      <a:r>
                        <a:rPr lang="en-US" sz="1400" b="1" kern="1200" baseline="0" dirty="0" smtClean="0">
                          <a:solidFill>
                            <a:schemeClr val="tx1"/>
                          </a:solidFill>
                          <a:effectLst/>
                          <a:latin typeface="Arial" pitchFamily="34" charset="0"/>
                          <a:ea typeface="+mn-ea"/>
                          <a:cs typeface="Arial" pitchFamily="34" charset="0"/>
                        </a:rPr>
                        <a:t>(</a:t>
                      </a:r>
                      <a:r>
                        <a:rPr lang="en-US" sz="1400" b="1" kern="1200" dirty="0" smtClean="0">
                          <a:solidFill>
                            <a:schemeClr val="tx1"/>
                          </a:solidFill>
                          <a:effectLst/>
                          <a:latin typeface="Arial" pitchFamily="34" charset="0"/>
                          <a:ea typeface="+mn-ea"/>
                          <a:cs typeface="Arial" pitchFamily="34" charset="0"/>
                        </a:rPr>
                        <a:t>Quasi-Experimental* or Experimental Design Studies)</a:t>
                      </a:r>
                    </a:p>
                    <a:p>
                      <a:pPr marL="228600" marR="0" algn="l" defTabSz="457200" rtl="0" eaLnBrk="1" latinLnBrk="0" hangingPunct="1">
                        <a:spcBef>
                          <a:spcPts val="0"/>
                        </a:spcBef>
                        <a:spcAft>
                          <a:spcPts val="0"/>
                        </a:spcAft>
                      </a:pP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8700" name="Rectangle 1"/>
          <p:cNvSpPr>
            <a:spLocks noChangeArrowheads="1"/>
          </p:cNvSpPr>
          <p:nvPr/>
        </p:nvSpPr>
        <p:spPr bwMode="auto">
          <a:xfrm>
            <a:off x="603919" y="5544717"/>
            <a:ext cx="6897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82563" algn="l"/>
                <a:tab pos="228600" algn="l"/>
              </a:tabLst>
              <a:defRPr>
                <a:solidFill>
                  <a:schemeClr val="tx1"/>
                </a:solidFill>
                <a:latin typeface="Calibri" pitchFamily="34" charset="0"/>
                <a:cs typeface="Arial" pitchFamily="34" charset="0"/>
              </a:defRPr>
            </a:lvl1pPr>
            <a:lvl2pPr marL="742950" indent="-285750" eaLnBrk="0" hangingPunct="0">
              <a:tabLst>
                <a:tab pos="182563" algn="l"/>
                <a:tab pos="228600" algn="l"/>
              </a:tabLst>
              <a:defRPr>
                <a:solidFill>
                  <a:schemeClr val="tx1"/>
                </a:solidFill>
                <a:latin typeface="Calibri" pitchFamily="34" charset="0"/>
                <a:cs typeface="Arial" pitchFamily="34" charset="0"/>
              </a:defRPr>
            </a:lvl2pPr>
            <a:lvl3pPr marL="1143000" indent="-228600" eaLnBrk="0" hangingPunct="0">
              <a:tabLst>
                <a:tab pos="182563" algn="l"/>
                <a:tab pos="228600" algn="l"/>
              </a:tabLst>
              <a:defRPr>
                <a:solidFill>
                  <a:schemeClr val="tx1"/>
                </a:solidFill>
                <a:latin typeface="Calibri" pitchFamily="34" charset="0"/>
                <a:cs typeface="Arial" pitchFamily="34" charset="0"/>
              </a:defRPr>
            </a:lvl3pPr>
            <a:lvl4pPr marL="1600200" indent="-228600" eaLnBrk="0" hangingPunct="0">
              <a:tabLst>
                <a:tab pos="182563" algn="l"/>
                <a:tab pos="228600" algn="l"/>
              </a:tabLst>
              <a:defRPr>
                <a:solidFill>
                  <a:schemeClr val="tx1"/>
                </a:solidFill>
                <a:latin typeface="Calibri" pitchFamily="34" charset="0"/>
                <a:cs typeface="Arial" pitchFamily="34" charset="0"/>
              </a:defRPr>
            </a:lvl4pPr>
            <a:lvl5pPr marL="2057400" indent="-228600" eaLnBrk="0" hangingPunct="0">
              <a:tabLst>
                <a:tab pos="182563" algn="l"/>
                <a:tab pos="228600" algn="l"/>
              </a:tabLst>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9pPr>
          </a:lstStyle>
          <a:p>
            <a:pPr fontAlgn="base">
              <a:spcBef>
                <a:spcPct val="0"/>
              </a:spcBef>
              <a:spcAft>
                <a:spcPct val="0"/>
              </a:spcAft>
            </a:pPr>
            <a:r>
              <a:rPr lang="en-US" altLang="en-US" sz="1200" dirty="0" smtClean="0">
                <a:solidFill>
                  <a:srgbClr val="000000"/>
                </a:solidFill>
                <a:ea typeface="MS Mincho" pitchFamily="49" charset="-128"/>
              </a:rPr>
              <a:t>*Fulfills CNCS evaluation design  requirement for large, </a:t>
            </a:r>
            <a:r>
              <a:rPr lang="en-US" altLang="en-US" sz="1200" dirty="0" err="1" smtClean="0">
                <a:solidFill>
                  <a:srgbClr val="000000"/>
                </a:solidFill>
                <a:ea typeface="MS Mincho" pitchFamily="49" charset="-128"/>
              </a:rPr>
              <a:t>recompete</a:t>
            </a:r>
            <a:r>
              <a:rPr lang="en-US" altLang="en-US" sz="1200" dirty="0" smtClean="0">
                <a:solidFill>
                  <a:srgbClr val="000000"/>
                </a:solidFill>
                <a:ea typeface="MS Mincho" pitchFamily="49" charset="-128"/>
              </a:rPr>
              <a:t>  grantees if a reasonable comparison group is identified and appropriate matching/propensity scoring is used in the analysis.</a:t>
            </a:r>
            <a:endParaRPr lang="en-US" altLang="en-US" sz="1200" dirty="0" smtClean="0">
              <a:solidFill>
                <a:srgbClr val="000000"/>
              </a:solidFill>
            </a:endParaRPr>
          </a:p>
          <a:p>
            <a:pPr fontAlgn="base">
              <a:spcBef>
                <a:spcPct val="0"/>
              </a:spcBef>
              <a:spcAft>
                <a:spcPct val="0"/>
              </a:spcAft>
            </a:pPr>
            <a:endParaRPr lang="en-US" altLang="en-US" sz="1200" dirty="0" smtClean="0">
              <a:solidFill>
                <a:srgbClr val="000000"/>
              </a:solidFill>
            </a:endParaRPr>
          </a:p>
        </p:txBody>
      </p:sp>
    </p:spTree>
    <p:extLst>
      <p:ext uri="{BB962C8B-B14F-4D97-AF65-F5344CB8AC3E}">
        <p14:creationId xmlns:p14="http://schemas.microsoft.com/office/powerpoint/2010/main" val="2619574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What resources are available for the evaluation?</a:t>
            </a:r>
            <a:endParaRPr lang="en-US" dirty="0"/>
          </a:p>
        </p:txBody>
      </p:sp>
      <p:sp>
        <p:nvSpPr>
          <p:cNvPr id="3" name="Content Placeholder 2"/>
          <p:cNvSpPr>
            <a:spLocks noGrp="1"/>
          </p:cNvSpPr>
          <p:nvPr>
            <p:ph idx="1"/>
          </p:nvPr>
        </p:nvSpPr>
        <p:spPr/>
        <p:txBody>
          <a:bodyPr/>
          <a:lstStyle/>
          <a:p>
            <a:pPr marL="0" indent="0">
              <a:buNone/>
            </a:pPr>
            <a:r>
              <a:rPr lang="en-US" dirty="0" smtClean="0"/>
              <a:t>Questions to consider:</a:t>
            </a:r>
          </a:p>
          <a:p>
            <a:r>
              <a:rPr lang="en-US" sz="2400" dirty="0" smtClean="0"/>
              <a:t>How much of your evaluation budget can be allocated for data collection?</a:t>
            </a:r>
          </a:p>
          <a:p>
            <a:r>
              <a:rPr lang="en-US" sz="2400" dirty="0" smtClean="0"/>
              <a:t>Are staff members available to assist in the data collection for the evaluation? What are their areas of expertise?</a:t>
            </a:r>
          </a:p>
          <a:p>
            <a:r>
              <a:rPr lang="en-US" sz="2400" dirty="0" smtClean="0"/>
              <a:t>Will you hire an external evaluator?</a:t>
            </a:r>
          </a:p>
        </p:txBody>
      </p:sp>
      <p:sp>
        <p:nvSpPr>
          <p:cNvPr id="5" name="Rectangle 4"/>
          <p:cNvSpPr/>
          <p:nvPr/>
        </p:nvSpPr>
        <p:spPr>
          <a:xfrm>
            <a:off x="542925" y="4417920"/>
            <a:ext cx="8058150" cy="923330"/>
          </a:xfrm>
          <a:prstGeom prst="rect">
            <a:avLst/>
          </a:prstGeom>
        </p:spPr>
        <p:txBody>
          <a:bodyPr wrap="square">
            <a:spAutoFit/>
          </a:bodyPr>
          <a:lstStyle/>
          <a:p>
            <a:r>
              <a:rPr lang="en-US" dirty="0">
                <a:solidFill>
                  <a:schemeClr val="tx2"/>
                </a:solidFill>
                <a:latin typeface="Arial" panose="020B0604020202020204" pitchFamily="34" charset="0"/>
                <a:cs typeface="Arial" panose="020B0604020202020204" pitchFamily="34" charset="0"/>
              </a:rPr>
              <a:t>For an overview of </a:t>
            </a:r>
            <a:r>
              <a:rPr lang="en-US" dirty="0" smtClean="0">
                <a:solidFill>
                  <a:schemeClr val="tx2"/>
                </a:solidFill>
                <a:latin typeface="Arial" panose="020B0604020202020204" pitchFamily="34" charset="0"/>
                <a:cs typeface="Arial" panose="020B0604020202020204" pitchFamily="34" charset="0"/>
              </a:rPr>
              <a:t>budgeting and managing an evaluation, </a:t>
            </a:r>
            <a:r>
              <a:rPr lang="en-US" dirty="0">
                <a:solidFill>
                  <a:schemeClr val="tx2"/>
                </a:solidFill>
                <a:latin typeface="Arial" panose="020B0604020202020204" pitchFamily="34" charset="0"/>
                <a:cs typeface="Arial" panose="020B0604020202020204" pitchFamily="34" charset="0"/>
              </a:rPr>
              <a:t>CNCS grantees can refer to the module, </a:t>
            </a:r>
            <a:r>
              <a:rPr lang="en-US" dirty="0" smtClean="0">
                <a:solidFill>
                  <a:schemeClr val="tx2"/>
                </a:solidFill>
                <a:latin typeface="Arial" panose="020B0604020202020204" pitchFamily="34" charset="0"/>
                <a:cs typeface="Arial" panose="020B0604020202020204" pitchFamily="34" charset="0"/>
              </a:rPr>
              <a:t>“Budgeting for Evaluation” and “Managing an External Evaluation” located </a:t>
            </a:r>
            <a:r>
              <a:rPr lang="en-US" dirty="0">
                <a:solidFill>
                  <a:schemeClr val="tx2"/>
                </a:solidFill>
                <a:latin typeface="Arial" panose="020B0604020202020204" pitchFamily="34" charset="0"/>
                <a:cs typeface="Arial" panose="020B0604020202020204" pitchFamily="34" charset="0"/>
              </a:rPr>
              <a:t>on the Knowledge Network.</a:t>
            </a:r>
          </a:p>
        </p:txBody>
      </p:sp>
    </p:spTree>
    <p:extLst>
      <p:ext uri="{BB962C8B-B14F-4D97-AF65-F5344CB8AC3E}">
        <p14:creationId xmlns:p14="http://schemas.microsoft.com/office/powerpoint/2010/main" val="77132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What resources are available for the evaluation?</a:t>
            </a:r>
            <a:endParaRPr lang="en-US" dirty="0"/>
          </a:p>
        </p:txBody>
      </p:sp>
      <p:sp>
        <p:nvSpPr>
          <p:cNvPr id="3" name="Content Placeholder 2"/>
          <p:cNvSpPr>
            <a:spLocks noGrp="1"/>
          </p:cNvSpPr>
          <p:nvPr>
            <p:ph idx="1"/>
          </p:nvPr>
        </p:nvSpPr>
        <p:spPr/>
        <p:txBody>
          <a:bodyPr/>
          <a:lstStyle/>
          <a:p>
            <a:pPr marL="0" indent="0">
              <a:buNone/>
            </a:pPr>
            <a:r>
              <a:rPr lang="en-US" dirty="0" smtClean="0"/>
              <a:t>Questions to consider (</a:t>
            </a:r>
            <a:r>
              <a:rPr lang="en-US" dirty="0" err="1" smtClean="0"/>
              <a:t>con’t</a:t>
            </a:r>
            <a:r>
              <a:rPr lang="en-US" dirty="0" smtClean="0"/>
              <a:t>.):</a:t>
            </a:r>
          </a:p>
          <a:p>
            <a:r>
              <a:rPr lang="en-US" sz="2400" dirty="0" smtClean="0"/>
              <a:t>What data are you already collecting as part of routine program operations? </a:t>
            </a:r>
          </a:p>
          <a:p>
            <a:r>
              <a:rPr lang="en-US" sz="2400" dirty="0" smtClean="0"/>
              <a:t>How can you continue building on your data collection efforts? </a:t>
            </a:r>
          </a:p>
          <a:p>
            <a:pPr marL="228600" lvl="1" indent="0">
              <a:buNone/>
            </a:pPr>
            <a:endParaRPr lang="en-US" sz="2000" dirty="0"/>
          </a:p>
        </p:txBody>
      </p:sp>
      <p:sp>
        <p:nvSpPr>
          <p:cNvPr id="5" name="Rectangle 4"/>
          <p:cNvSpPr/>
          <p:nvPr/>
        </p:nvSpPr>
        <p:spPr>
          <a:xfrm>
            <a:off x="457200" y="4361835"/>
            <a:ext cx="8058150" cy="923330"/>
          </a:xfrm>
          <a:prstGeom prst="rect">
            <a:avLst/>
          </a:prstGeom>
        </p:spPr>
        <p:txBody>
          <a:bodyPr wrap="square">
            <a:spAutoFit/>
          </a:bodyPr>
          <a:lstStyle/>
          <a:p>
            <a:r>
              <a:rPr lang="en-US" dirty="0">
                <a:solidFill>
                  <a:schemeClr val="tx2"/>
                </a:solidFill>
                <a:latin typeface="Arial" panose="020B0604020202020204" pitchFamily="34" charset="0"/>
                <a:cs typeface="Arial" panose="020B0604020202020204" pitchFamily="34" charset="0"/>
              </a:rPr>
              <a:t>For an overview of </a:t>
            </a:r>
            <a:r>
              <a:rPr lang="en-US" dirty="0" smtClean="0">
                <a:solidFill>
                  <a:schemeClr val="tx2"/>
                </a:solidFill>
                <a:latin typeface="Arial" panose="020B0604020202020204" pitchFamily="34" charset="0"/>
                <a:cs typeface="Arial" panose="020B0604020202020204" pitchFamily="34" charset="0"/>
              </a:rPr>
              <a:t>budgeting and managing an evaluation, </a:t>
            </a:r>
            <a:r>
              <a:rPr lang="en-US" dirty="0">
                <a:solidFill>
                  <a:schemeClr val="tx2"/>
                </a:solidFill>
                <a:latin typeface="Arial" panose="020B0604020202020204" pitchFamily="34" charset="0"/>
                <a:cs typeface="Arial" panose="020B0604020202020204" pitchFamily="34" charset="0"/>
              </a:rPr>
              <a:t>CNCS grantees can refer to the module, </a:t>
            </a:r>
            <a:r>
              <a:rPr lang="en-US" dirty="0" smtClean="0">
                <a:solidFill>
                  <a:schemeClr val="tx2"/>
                </a:solidFill>
                <a:latin typeface="Arial" panose="020B0604020202020204" pitchFamily="34" charset="0"/>
                <a:cs typeface="Arial" panose="020B0604020202020204" pitchFamily="34" charset="0"/>
              </a:rPr>
              <a:t>“Budgeting for Evaluation” and “Managing an External Evaluation” located </a:t>
            </a:r>
            <a:r>
              <a:rPr lang="en-US" dirty="0">
                <a:solidFill>
                  <a:schemeClr val="tx2"/>
                </a:solidFill>
                <a:latin typeface="Arial" panose="020B0604020202020204" pitchFamily="34" charset="0"/>
                <a:cs typeface="Arial" panose="020B0604020202020204" pitchFamily="34" charset="0"/>
              </a:rPr>
              <a:t>on the Knowledge Network.</a:t>
            </a:r>
          </a:p>
        </p:txBody>
      </p:sp>
    </p:spTree>
    <p:extLst>
      <p:ext uri="{BB962C8B-B14F-4D97-AF65-F5344CB8AC3E}">
        <p14:creationId xmlns:p14="http://schemas.microsoft.com/office/powerpoint/2010/main" val="123861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Key questions to consider prior to selecting a data collection method</a:t>
            </a:r>
            <a:endParaRPr lang="en-US" sz="2800" dirty="0"/>
          </a:p>
        </p:txBody>
      </p:sp>
      <p:sp>
        <p:nvSpPr>
          <p:cNvPr id="3" name="Content Placeholder 2"/>
          <p:cNvSpPr>
            <a:spLocks noGrp="1"/>
          </p:cNvSpPr>
          <p:nvPr>
            <p:ph idx="1"/>
          </p:nvPr>
        </p:nvSpPr>
        <p:spPr>
          <a:xfrm>
            <a:off x="457200" y="1460309"/>
            <a:ext cx="8229600" cy="4873815"/>
          </a:xfrm>
        </p:spPr>
        <p:txBody>
          <a:bodyPr/>
          <a:lstStyle/>
          <a:p>
            <a:r>
              <a:rPr lang="en-US" sz="2400" dirty="0" smtClean="0"/>
              <a:t>Q1: What is the purpose/objective of the evaluation?</a:t>
            </a:r>
          </a:p>
          <a:p>
            <a:r>
              <a:rPr lang="en-US" sz="2400" dirty="0" smtClean="0"/>
              <a:t>Q2: What are the research questions?</a:t>
            </a:r>
          </a:p>
          <a:p>
            <a:r>
              <a:rPr lang="en-US" sz="2400" dirty="0" smtClean="0"/>
              <a:t>Q3: What is the type of evaluation design?</a:t>
            </a:r>
          </a:p>
          <a:p>
            <a:r>
              <a:rPr lang="en-US" sz="2400" dirty="0" smtClean="0"/>
              <a:t>Q4: What resources are available for the evaluation?</a:t>
            </a:r>
          </a:p>
          <a:p>
            <a:pPr marL="0" indent="0">
              <a:buNone/>
            </a:pPr>
            <a:endParaRPr lang="en-US" sz="2400" dirty="0"/>
          </a:p>
          <a:p>
            <a:pPr marL="0" indent="0" algn="ctr">
              <a:buNone/>
            </a:pPr>
            <a:r>
              <a:rPr lang="en-US" dirty="0" smtClean="0">
                <a:solidFill>
                  <a:schemeClr val="accent1">
                    <a:lumMod val="75000"/>
                  </a:schemeClr>
                </a:solidFill>
              </a:rPr>
              <a:t>Any questions?</a:t>
            </a:r>
          </a:p>
          <a:p>
            <a:endParaRPr lang="en-US" sz="2400" dirty="0"/>
          </a:p>
        </p:txBody>
      </p:sp>
    </p:spTree>
    <p:extLst>
      <p:ext uri="{BB962C8B-B14F-4D97-AF65-F5344CB8AC3E}">
        <p14:creationId xmlns:p14="http://schemas.microsoft.com/office/powerpoint/2010/main" val="304806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b="1" dirty="0" smtClean="0"/>
          </a:p>
          <a:p>
            <a:pPr marL="0" indent="0" algn="ctr">
              <a:buNone/>
            </a:pPr>
            <a:r>
              <a:rPr lang="en-US" b="1" dirty="0" smtClean="0"/>
              <a:t>PART 2</a:t>
            </a:r>
          </a:p>
          <a:p>
            <a:pPr marL="0" indent="0" algn="ctr">
              <a:buNone/>
            </a:pPr>
            <a:r>
              <a:rPr lang="en-US" dirty="0" smtClean="0"/>
              <a:t>Data Collection Methods </a:t>
            </a:r>
            <a:endParaRPr lang="en-US" dirty="0"/>
          </a:p>
        </p:txBody>
      </p:sp>
    </p:spTree>
    <p:extLst>
      <p:ext uri="{BB962C8B-B14F-4D97-AF65-F5344CB8AC3E}">
        <p14:creationId xmlns:p14="http://schemas.microsoft.com/office/powerpoint/2010/main" val="290270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latin typeface="Arial" charset="0"/>
                <a:cs typeface="Arial" charset="0"/>
              </a:rPr>
              <a:t>Data collection</a:t>
            </a:r>
          </a:p>
        </p:txBody>
      </p:sp>
      <p:sp>
        <p:nvSpPr>
          <p:cNvPr id="28675" name="Content Placeholder 2"/>
          <p:cNvSpPr>
            <a:spLocks noGrp="1"/>
          </p:cNvSpPr>
          <p:nvPr>
            <p:ph idx="1"/>
          </p:nvPr>
        </p:nvSpPr>
        <p:spPr>
          <a:xfrm>
            <a:off x="340241" y="1282700"/>
            <a:ext cx="8739963" cy="5075570"/>
          </a:xfrm>
        </p:spPr>
        <p:txBody>
          <a:bodyPr/>
          <a:lstStyle/>
          <a:p>
            <a:pPr marL="0" indent="0">
              <a:buNone/>
            </a:pPr>
            <a:r>
              <a:rPr lang="en-US" dirty="0" smtClean="0"/>
              <a:t>What type of data meets your evaluation needs?</a:t>
            </a:r>
            <a:endParaRPr lang="en-US" dirty="0"/>
          </a:p>
          <a:p>
            <a:r>
              <a:rPr lang="en-US" sz="2600" dirty="0" smtClean="0"/>
              <a:t>Existing data (i.e., secondary data)</a:t>
            </a:r>
          </a:p>
          <a:p>
            <a:pPr lvl="1"/>
            <a:r>
              <a:rPr lang="en-US" dirty="0" smtClean="0"/>
              <a:t>Internal </a:t>
            </a:r>
            <a:r>
              <a:rPr lang="en-US" dirty="0"/>
              <a:t>program </a:t>
            </a:r>
            <a:r>
              <a:rPr lang="en-US" dirty="0" smtClean="0"/>
              <a:t>data (e.g., participant records, program logs, performance measurement data)</a:t>
            </a:r>
          </a:p>
          <a:p>
            <a:pPr lvl="1">
              <a:spcAft>
                <a:spcPts val="1200"/>
              </a:spcAft>
            </a:pPr>
            <a:r>
              <a:rPr lang="en-US" dirty="0" smtClean="0"/>
              <a:t>External datasets / administrative data (e.g., student records, test scores, medical records, test scores, Census data, unemployment insurance claims)</a:t>
            </a:r>
          </a:p>
          <a:p>
            <a:pPr>
              <a:spcAft>
                <a:spcPts val="1200"/>
              </a:spcAft>
            </a:pPr>
            <a:r>
              <a:rPr lang="en-US" sz="2600" dirty="0" smtClean="0"/>
              <a:t>New data (i.e., primary data)</a:t>
            </a:r>
          </a:p>
          <a:p>
            <a:pPr lvl="1">
              <a:spcAft>
                <a:spcPts val="1200"/>
              </a:spcAft>
            </a:pPr>
            <a:r>
              <a:rPr lang="en-US" altLang="en-US" dirty="0">
                <a:latin typeface="Arial" charset="0"/>
                <a:cs typeface="Arial" charset="0"/>
              </a:rPr>
              <a:t>D</a:t>
            </a:r>
            <a:r>
              <a:rPr lang="en-US" altLang="en-US" dirty="0" smtClean="0">
                <a:latin typeface="Arial" charset="0"/>
                <a:cs typeface="Arial" charset="0"/>
              </a:rPr>
              <a:t>ata from </a:t>
            </a:r>
            <a:r>
              <a:rPr lang="en-US" dirty="0" smtClean="0"/>
              <a:t>surveys, assessments, interviews, and observations</a:t>
            </a:r>
            <a:endParaRPr lang="en-US" dirty="0"/>
          </a:p>
          <a:p>
            <a:pPr lvl="1">
              <a:spcAft>
                <a:spcPts val="1200"/>
              </a:spcAft>
            </a:pPr>
            <a:endParaRPr lang="en-US" altLang="en-US" dirty="0">
              <a:latin typeface="Arial" charset="0"/>
              <a:cs typeface="Arial" charset="0"/>
            </a:endParaRPr>
          </a:p>
          <a:p>
            <a:endParaRPr lang="en-US" sz="2400" dirty="0"/>
          </a:p>
        </p:txBody>
      </p:sp>
    </p:spTree>
    <p:extLst>
      <p:ext uri="{BB962C8B-B14F-4D97-AF65-F5344CB8AC3E}">
        <p14:creationId xmlns:p14="http://schemas.microsoft.com/office/powerpoint/2010/main" val="155814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latin typeface="Arial" charset="0"/>
                <a:cs typeface="Arial" charset="0"/>
              </a:rPr>
              <a:t>Data collection</a:t>
            </a:r>
          </a:p>
        </p:txBody>
      </p:sp>
      <p:sp>
        <p:nvSpPr>
          <p:cNvPr id="28675" name="Content Placeholder 2"/>
          <p:cNvSpPr>
            <a:spLocks noGrp="1"/>
          </p:cNvSpPr>
          <p:nvPr>
            <p:ph idx="1"/>
          </p:nvPr>
        </p:nvSpPr>
        <p:spPr>
          <a:xfrm>
            <a:off x="457199" y="1197640"/>
            <a:ext cx="8263719" cy="5157788"/>
          </a:xfrm>
        </p:spPr>
        <p:txBody>
          <a:bodyPr/>
          <a:lstStyle/>
          <a:p>
            <a:r>
              <a:rPr lang="en-US" dirty="0" smtClean="0">
                <a:solidFill>
                  <a:srgbClr val="FF0000"/>
                </a:solidFill>
              </a:rPr>
              <a:t>Quantitative data </a:t>
            </a:r>
            <a:endParaRPr lang="en-US" sz="2400" dirty="0" smtClean="0">
              <a:solidFill>
                <a:srgbClr val="FF0000"/>
              </a:solidFill>
            </a:endParaRPr>
          </a:p>
          <a:p>
            <a:pPr lvl="1">
              <a:spcAft>
                <a:spcPts val="0"/>
              </a:spcAft>
            </a:pPr>
            <a:r>
              <a:rPr lang="en-US" dirty="0" smtClean="0"/>
              <a:t>Numerical information that can be counted, quantified, and mathematically analyzed (e.g., test scores, ratings)</a:t>
            </a:r>
          </a:p>
          <a:p>
            <a:pPr lvl="1">
              <a:spcAft>
                <a:spcPts val="0"/>
              </a:spcAft>
            </a:pPr>
            <a:r>
              <a:rPr lang="en-US" dirty="0" smtClean="0">
                <a:solidFill>
                  <a:schemeClr val="accent4">
                    <a:lumMod val="75000"/>
                    <a:lumOff val="25000"/>
                  </a:schemeClr>
                </a:solidFill>
              </a:rPr>
              <a:t>Quantitative data are systematically collected, recorded, and analyzed</a:t>
            </a:r>
          </a:p>
          <a:p>
            <a:pPr marL="228600" lvl="1" indent="0">
              <a:spcAft>
                <a:spcPts val="0"/>
              </a:spcAft>
              <a:buNone/>
            </a:pPr>
            <a:endParaRPr lang="en-US" sz="800" dirty="0" smtClean="0"/>
          </a:p>
          <a:p>
            <a:r>
              <a:rPr lang="en-US" dirty="0" smtClean="0">
                <a:solidFill>
                  <a:srgbClr val="FF0000"/>
                </a:solidFill>
              </a:rPr>
              <a:t>Qualitative data </a:t>
            </a:r>
          </a:p>
          <a:p>
            <a:pPr lvl="1">
              <a:spcAft>
                <a:spcPts val="0"/>
              </a:spcAft>
            </a:pPr>
            <a:r>
              <a:rPr lang="en-US" dirty="0" smtClean="0"/>
              <a:t>Narrative </a:t>
            </a:r>
            <a:r>
              <a:rPr lang="en-US" dirty="0"/>
              <a:t>information</a:t>
            </a:r>
            <a:r>
              <a:rPr lang="en-US" dirty="0" smtClean="0"/>
              <a:t> that describes the study subject(s) and context (e.g., transcripts of interviews and focus groups, field notes from observation of certain activities)</a:t>
            </a:r>
          </a:p>
          <a:p>
            <a:pPr lvl="1">
              <a:spcAft>
                <a:spcPts val="0"/>
              </a:spcAft>
            </a:pPr>
            <a:r>
              <a:rPr lang="en-US" dirty="0" smtClean="0">
                <a:solidFill>
                  <a:schemeClr val="accent4">
                    <a:lumMod val="75000"/>
                    <a:lumOff val="25000"/>
                  </a:schemeClr>
                </a:solidFill>
              </a:rPr>
              <a:t>Qualitative data are systematically collected, recorded, and analyzed</a:t>
            </a:r>
          </a:p>
          <a:p>
            <a:pPr lvl="2"/>
            <a:r>
              <a:rPr lang="en-US" dirty="0" smtClean="0"/>
              <a:t>Individual anecdotes and testimonials are not qualitative data unless systematically collected, recorded, and </a:t>
            </a:r>
            <a:r>
              <a:rPr lang="en-US" dirty="0"/>
              <a:t> </a:t>
            </a:r>
            <a:r>
              <a:rPr lang="en-US" dirty="0" smtClean="0"/>
              <a:t>analyzed</a:t>
            </a:r>
          </a:p>
        </p:txBody>
      </p:sp>
    </p:spTree>
    <p:extLst>
      <p:ext uri="{BB962C8B-B14F-4D97-AF65-F5344CB8AC3E}">
        <p14:creationId xmlns:p14="http://schemas.microsoft.com/office/powerpoint/2010/main" val="76840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9080" y="0"/>
            <a:ext cx="8229600" cy="655320"/>
          </a:xfrm>
        </p:spPr>
        <p:txBody>
          <a:bodyPr/>
          <a:lstStyle/>
          <a:p>
            <a:r>
              <a:rPr lang="en-US" altLang="en-US" dirty="0" smtClean="0">
                <a:latin typeface="Arial" charset="0"/>
                <a:cs typeface="Arial" charset="0"/>
              </a:rPr>
              <a:t>Data collection </a:t>
            </a:r>
          </a:p>
        </p:txBody>
      </p:sp>
      <p:graphicFrame>
        <p:nvGraphicFramePr>
          <p:cNvPr id="6" name="Table 5"/>
          <p:cNvGraphicFramePr>
            <a:graphicFrameLocks noGrp="1"/>
          </p:cNvGraphicFramePr>
          <p:nvPr>
            <p:extLst>
              <p:ext uri="{D42A27DB-BD31-4B8C-83A1-F6EECF244321}">
                <p14:modId xmlns:p14="http://schemas.microsoft.com/office/powerpoint/2010/main" val="4090383950"/>
              </p:ext>
            </p:extLst>
          </p:nvPr>
        </p:nvGraphicFramePr>
        <p:xfrm>
          <a:off x="0" y="860097"/>
          <a:ext cx="9144000" cy="5185250"/>
        </p:xfrm>
        <a:graphic>
          <a:graphicData uri="http://schemas.openxmlformats.org/drawingml/2006/table">
            <a:tbl>
              <a:tblPr firstRow="1" bandRow="1">
                <a:tableStyleId>{00A15C55-8517-42AA-B614-E9B94910E393}</a:tableStyleId>
              </a:tblPr>
              <a:tblGrid>
                <a:gridCol w="1107691"/>
                <a:gridCol w="3871619"/>
                <a:gridCol w="4164690"/>
              </a:tblGrid>
              <a:tr h="301344">
                <a:tc>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algn="ctr"/>
                      <a:r>
                        <a:rPr lang="en-US" sz="1600" dirty="0" smtClean="0"/>
                        <a:t>Quantitative</a:t>
                      </a:r>
                      <a:r>
                        <a:rPr lang="en-US" sz="1600" baseline="0" dirty="0" smtClean="0"/>
                        <a:t> Methods</a:t>
                      </a:r>
                      <a:endParaRPr lang="en-US" sz="1600" dirty="0">
                        <a:latin typeface="Arial" panose="020B0604020202020204" pitchFamily="34" charset="0"/>
                        <a:cs typeface="Arial" panose="020B0604020202020204" pitchFamily="34" charset="0"/>
                      </a:endParaRPr>
                    </a:p>
                  </a:txBody>
                  <a:tcPr marL="91437" marR="91437" marT="45663" marB="45663"/>
                </a:tc>
                <a:tc>
                  <a:txBody>
                    <a:bodyPr/>
                    <a:lstStyle/>
                    <a:p>
                      <a:pPr algn="ctr"/>
                      <a:r>
                        <a:rPr lang="en-US" sz="1600" dirty="0" smtClean="0"/>
                        <a:t>Qualitative Methods</a:t>
                      </a:r>
                      <a:endParaRPr lang="en-US" sz="1600" dirty="0">
                        <a:latin typeface="Arial" panose="020B0604020202020204" pitchFamily="34" charset="0"/>
                        <a:cs typeface="Arial" panose="020B0604020202020204" pitchFamily="34" charset="0"/>
                      </a:endParaRPr>
                    </a:p>
                  </a:txBody>
                  <a:tcPr marL="91437" marR="91437" marT="45663" marB="45663"/>
                </a:tc>
              </a:tr>
              <a:tr h="52742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Scope</a:t>
                      </a:r>
                      <a:endParaRPr lang="en-US" sz="1800" dirty="0" smtClean="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effectLst/>
                        </a:rPr>
                        <a:t>Less in-depth data across a larger number of study subjects</a:t>
                      </a:r>
                      <a:endParaRPr lang="en-US" sz="1600" dirty="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effectLst/>
                        </a:rPr>
                        <a:t>More in-depth data on fewer</a:t>
                      </a:r>
                      <a:r>
                        <a:rPr lang="en-US" sz="1600" kern="1200" baseline="0" dirty="0" smtClean="0">
                          <a:effectLst/>
                        </a:rPr>
                        <a:t> </a:t>
                      </a:r>
                      <a:r>
                        <a:rPr lang="en-US" sz="1600" kern="1200" dirty="0" smtClean="0">
                          <a:effectLst/>
                        </a:rPr>
                        <a:t>study subjects</a:t>
                      </a:r>
                      <a:endParaRPr lang="en-US" sz="1600" b="0" i="0" kern="1200" dirty="0" smtClean="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tr>
              <a:tr h="143173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Data collection</a:t>
                      </a: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Standardized instruments</a:t>
                      </a:r>
                      <a:r>
                        <a:rPr lang="en-US" sz="1600" baseline="0" dirty="0" smtClean="0"/>
                        <a:t> with mainly closed-ended questions  (i.e., questions with pre-defined response options) such as  surveys and multiple choice assessments/tests</a:t>
                      </a:r>
                      <a:endParaRPr lang="en-US" sz="1600" dirty="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smtClean="0"/>
                        <a:t>Standardized instruments and semi-structured interview guides mainly with open-ended questions (i.e., questions with no pre-defined response options) and can be used for interview, focus group, and observation protocols</a:t>
                      </a:r>
                      <a:endParaRPr lang="en-US" sz="1600" dirty="0" smtClean="0">
                        <a:latin typeface="Arial" panose="020B0604020202020204" pitchFamily="34" charset="0"/>
                        <a:cs typeface="Arial" panose="020B0604020202020204" pitchFamily="34" charset="0"/>
                      </a:endParaRPr>
                    </a:p>
                  </a:txBody>
                  <a:tcPr marL="91437" marR="91437" marT="45663" marB="45663"/>
                </a:tc>
              </a:tr>
              <a:tr h="52742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Data format</a:t>
                      </a: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r>
                        <a:rPr lang="en-US" sz="1600" dirty="0" smtClean="0"/>
                        <a:t>Numeric</a:t>
                      </a:r>
                      <a:endParaRPr lang="en-US" sz="1600" dirty="0">
                        <a:latin typeface="Arial" panose="020B0604020202020204" pitchFamily="34" charset="0"/>
                        <a:cs typeface="Arial" panose="020B0604020202020204" pitchFamily="34" charset="0"/>
                      </a:endParaRPr>
                    </a:p>
                  </a:txBody>
                  <a:tcPr marL="91437" marR="91437" marT="45663" marB="45663"/>
                </a:tc>
                <a:tc>
                  <a:txBody>
                    <a:bodyPr/>
                    <a:lstStyle/>
                    <a:p>
                      <a:r>
                        <a:rPr lang="en-US" sz="1600" dirty="0" smtClean="0"/>
                        <a:t>Narrative</a:t>
                      </a:r>
                      <a:endParaRPr lang="en-US" sz="1600" dirty="0">
                        <a:latin typeface="Arial" panose="020B0604020202020204" pitchFamily="34" charset="0"/>
                        <a:cs typeface="Arial" panose="020B0604020202020204" pitchFamily="34" charset="0"/>
                      </a:endParaRPr>
                    </a:p>
                  </a:txBody>
                  <a:tcPr marL="91437" marR="91437" marT="45663" marB="45663"/>
                </a:tc>
              </a:tr>
              <a:tr h="97958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Data analysis</a:t>
                      </a: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effectLst/>
                        </a:rPr>
                        <a:t>Statistical  approaches </a:t>
                      </a:r>
                      <a:r>
                        <a:rPr lang="en-US" sz="1600" kern="1200" baseline="0" dirty="0" smtClean="0">
                          <a:effectLst/>
                        </a:rPr>
                        <a:t>are </a:t>
                      </a:r>
                      <a:r>
                        <a:rPr lang="en-US" sz="1600" kern="1200" dirty="0" smtClean="0">
                          <a:effectLst/>
                        </a:rPr>
                        <a:t>used to summarize the data (</a:t>
                      </a:r>
                      <a:r>
                        <a:rPr lang="en-US" sz="1600" kern="1200" baseline="0" dirty="0" smtClean="0">
                          <a:effectLst/>
                        </a:rPr>
                        <a:t>frequencies, means, crosstabs, regression ) </a:t>
                      </a:r>
                      <a:endParaRPr lang="en-US" sz="1600" b="0" i="0" kern="1200" baseline="0" dirty="0" smtClean="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effectLst/>
                        </a:rPr>
                        <a:t>Content</a:t>
                      </a:r>
                      <a:r>
                        <a:rPr lang="en-US" sz="1600" kern="1200" baseline="0" dirty="0" smtClean="0">
                          <a:effectLst/>
                        </a:rPr>
                        <a:t> analysis is often used in which themes/patterns in the data are identified, categorized, coded, and summarized</a:t>
                      </a:r>
                      <a:endParaRPr lang="en-US" sz="1600" b="0" i="0" kern="1200" dirty="0" smtClean="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tr>
              <a:tr h="97958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Results </a:t>
                      </a:r>
                      <a:endParaRPr lang="en-US" sz="1800" dirty="0" smtClean="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effectLst/>
                        </a:rPr>
                        <a:t>Results  </a:t>
                      </a:r>
                      <a:r>
                        <a:rPr lang="en-US" sz="1600" kern="1200" baseline="0" dirty="0" smtClean="0">
                          <a:effectLst/>
                        </a:rPr>
                        <a:t>can be compared, summarized, and generalized to a larger population</a:t>
                      </a:r>
                      <a:r>
                        <a:rPr lang="en-US" sz="1600" kern="1200" dirty="0" smtClean="0">
                          <a:effectLst/>
                        </a:rPr>
                        <a:t>;</a:t>
                      </a:r>
                      <a:r>
                        <a:rPr lang="en-US" sz="1600" kern="1200" baseline="0" dirty="0" smtClean="0">
                          <a:effectLst/>
                        </a:rPr>
                        <a:t> </a:t>
                      </a:r>
                      <a:r>
                        <a:rPr lang="en-US" sz="1600" kern="1200" dirty="0" smtClean="0">
                          <a:effectLst/>
                        </a:rPr>
                        <a:t>May  provide statistical evidence of</a:t>
                      </a:r>
                      <a:r>
                        <a:rPr lang="en-US" sz="1600" kern="1200" baseline="0" dirty="0" smtClean="0">
                          <a:effectLst/>
                        </a:rPr>
                        <a:t> program impact</a:t>
                      </a:r>
                      <a:endParaRPr lang="en-US" sz="1600" dirty="0" smtClean="0">
                        <a:latin typeface="Arial" panose="020B0604020202020204" pitchFamily="34" charset="0"/>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dirty="0" smtClean="0">
                          <a:cs typeface="Arial" charset="0"/>
                        </a:rPr>
                        <a:t>Results  provide</a:t>
                      </a:r>
                      <a:r>
                        <a:rPr lang="en-US" altLang="en-US" sz="1600" baseline="0" dirty="0" smtClean="0">
                          <a:cs typeface="Arial" charset="0"/>
                        </a:rPr>
                        <a:t> </a:t>
                      </a:r>
                      <a:r>
                        <a:rPr lang="en-US" altLang="en-US" sz="1600" dirty="0" smtClean="0">
                          <a:cs typeface="Arial" charset="0"/>
                        </a:rPr>
                        <a:t>meaning,</a:t>
                      </a:r>
                      <a:r>
                        <a:rPr lang="en-US" altLang="en-US" sz="1600" baseline="0" dirty="0" smtClean="0">
                          <a:cs typeface="Arial" charset="0"/>
                        </a:rPr>
                        <a:t> illustrative explanation, and views of study subject(s)</a:t>
                      </a:r>
                      <a:r>
                        <a:rPr lang="en-US" altLang="en-US" sz="1600" dirty="0" smtClean="0">
                          <a:cs typeface="Arial" charset="0"/>
                        </a:rPr>
                        <a:t>; </a:t>
                      </a:r>
                      <a:r>
                        <a:rPr lang="en-US" sz="1600" kern="1200" baseline="0" dirty="0" smtClean="0">
                          <a:effectLst/>
                        </a:rPr>
                        <a:t>NOT able to provide  statistical evidence of program impact</a:t>
                      </a:r>
                      <a:endParaRPr lang="en-US" sz="1600" b="0" i="0" kern="1200" dirty="0" smtClean="0">
                        <a:solidFill>
                          <a:schemeClr val="dk1"/>
                        </a:solidFill>
                        <a:effectLst/>
                        <a:latin typeface="Arial" panose="020B0604020202020204" pitchFamily="34" charset="0"/>
                        <a:ea typeface="+mn-ea"/>
                        <a:cs typeface="Arial" panose="020B0604020202020204" pitchFamily="34" charset="0"/>
                      </a:endParaRPr>
                    </a:p>
                  </a:txBody>
                  <a:tcPr marL="91437" marR="91437" marT="45663" marB="45663"/>
                </a:tc>
              </a:tr>
            </a:tbl>
          </a:graphicData>
        </a:graphic>
      </p:graphicFrame>
    </p:spTree>
    <p:extLst>
      <p:ext uri="{BB962C8B-B14F-4D97-AF65-F5344CB8AC3E}">
        <p14:creationId xmlns:p14="http://schemas.microsoft.com/office/powerpoint/2010/main" val="414881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Arial" charset="0"/>
                <a:cs typeface="Arial" charset="0"/>
              </a:rPr>
              <a:t>Common quantitative data collection methods</a:t>
            </a:r>
            <a:endParaRPr lang="en-US" altLang="en-US" dirty="0" smtClean="0">
              <a:latin typeface="Arial" charset="0"/>
              <a:cs typeface="Arial" charset="0"/>
            </a:endParaRPr>
          </a:p>
        </p:txBody>
      </p:sp>
      <p:sp>
        <p:nvSpPr>
          <p:cNvPr id="31747" name="Content Placeholder 2"/>
          <p:cNvSpPr>
            <a:spLocks noGrp="1"/>
          </p:cNvSpPr>
          <p:nvPr>
            <p:ph idx="1"/>
          </p:nvPr>
        </p:nvSpPr>
        <p:spPr>
          <a:xfrm>
            <a:off x="190500" y="1275907"/>
            <a:ext cx="8858250" cy="5124892"/>
          </a:xfrm>
        </p:spPr>
        <p:txBody>
          <a:bodyPr/>
          <a:lstStyle/>
          <a:p>
            <a:pPr>
              <a:spcAft>
                <a:spcPts val="1200"/>
              </a:spcAft>
            </a:pPr>
            <a:r>
              <a:rPr lang="en-US" altLang="en-US" sz="1800" dirty="0" smtClean="0">
                <a:latin typeface="Arial" charset="0"/>
                <a:cs typeface="Arial" charset="0"/>
              </a:rPr>
              <a:t>Surveys</a:t>
            </a:r>
          </a:p>
          <a:p>
            <a:pPr lvl="1">
              <a:spcAft>
                <a:spcPts val="1200"/>
              </a:spcAft>
            </a:pPr>
            <a:r>
              <a:rPr lang="en-US" sz="1800" dirty="0" smtClean="0"/>
              <a:t>Standardized instruments that collect data from a targeted group</a:t>
            </a:r>
          </a:p>
          <a:p>
            <a:pPr lvl="1">
              <a:spcAft>
                <a:spcPts val="1200"/>
              </a:spcAft>
            </a:pPr>
            <a:r>
              <a:rPr lang="en-US" sz="1800" dirty="0" smtClean="0"/>
              <a:t>Generally comprised of well-specified, closed-ended questions </a:t>
            </a:r>
          </a:p>
          <a:p>
            <a:pPr lvl="1">
              <a:spcAft>
                <a:spcPts val="1200"/>
              </a:spcAft>
            </a:pPr>
            <a:r>
              <a:rPr lang="en-US" sz="1800" dirty="0" smtClean="0"/>
              <a:t>Administered via mail, email/online, in-person, or by telephone</a:t>
            </a:r>
          </a:p>
          <a:p>
            <a:pPr>
              <a:spcAft>
                <a:spcPts val="1200"/>
              </a:spcAft>
            </a:pPr>
            <a:r>
              <a:rPr lang="en-US" altLang="en-US" sz="1800" dirty="0">
                <a:latin typeface="Arial" charset="0"/>
                <a:cs typeface="Arial" charset="0"/>
              </a:rPr>
              <a:t>Assessments/tests </a:t>
            </a:r>
            <a:endParaRPr lang="en-US" altLang="en-US" sz="1800" dirty="0"/>
          </a:p>
          <a:p>
            <a:pPr lvl="1">
              <a:spcAft>
                <a:spcPts val="1200"/>
              </a:spcAft>
            </a:pPr>
            <a:r>
              <a:rPr lang="en-US" sz="1800" dirty="0"/>
              <a:t>Instruments used to assess knowledge, skill, or performance</a:t>
            </a:r>
          </a:p>
          <a:p>
            <a:pPr lvl="1">
              <a:spcAft>
                <a:spcPts val="1200"/>
              </a:spcAft>
            </a:pPr>
            <a:r>
              <a:rPr lang="en-US" sz="1800" dirty="0"/>
              <a:t>May be administered on paper, electronically, or via observation</a:t>
            </a:r>
            <a:endParaRPr lang="en-US" sz="1800" dirty="0">
              <a:latin typeface="Arial" charset="0"/>
              <a:cs typeface="Arial" charset="0"/>
            </a:endParaRPr>
          </a:p>
          <a:p>
            <a:pPr lvl="1">
              <a:spcAft>
                <a:spcPts val="1200"/>
              </a:spcAft>
            </a:pPr>
            <a:r>
              <a:rPr lang="en-US" sz="1800" dirty="0"/>
              <a:t>Some are commercially available or have been independently validated for accuracy at measuring the concept, topic or subject of interest (e.g., math achievement)</a:t>
            </a:r>
          </a:p>
          <a:p>
            <a:pPr lvl="1">
              <a:spcAft>
                <a:spcPts val="1200"/>
              </a:spcAft>
            </a:pPr>
            <a:r>
              <a:rPr lang="en-US" sz="1800" dirty="0"/>
              <a:t>Programs may choose to develop their own internal assessments/tests that are tailored to their program model.</a:t>
            </a:r>
          </a:p>
          <a:p>
            <a:pPr lvl="1">
              <a:spcAft>
                <a:spcPts val="1200"/>
              </a:spcAft>
            </a:pPr>
            <a:endParaRPr lang="en-US" altLang="en-US" sz="2000" b="1" dirty="0" smtClean="0">
              <a:latin typeface="Arial" charset="0"/>
              <a:cs typeface="Arial" charset="0"/>
            </a:endParaRPr>
          </a:p>
          <a:p>
            <a:pPr lvl="1">
              <a:spcAft>
                <a:spcPts val="1200"/>
              </a:spcAft>
            </a:pPr>
            <a:endParaRPr lang="en-US" altLang="en-US" sz="2400" b="1" dirty="0" smtClean="0">
              <a:latin typeface="Arial" charset="0"/>
              <a:cs typeface="Arial" charset="0"/>
            </a:endParaRPr>
          </a:p>
          <a:p>
            <a:pPr marL="0" indent="0">
              <a:spcAft>
                <a:spcPts val="1200"/>
              </a:spcAft>
              <a:buNone/>
            </a:pPr>
            <a:endParaRPr lang="en-US" altLang="en-US" sz="2400" dirty="0">
              <a:latin typeface="Arial" charset="0"/>
              <a:cs typeface="Arial" charset="0"/>
            </a:endParaRPr>
          </a:p>
          <a:p>
            <a:pPr marL="0" indent="0">
              <a:spcAft>
                <a:spcPts val="1200"/>
              </a:spcAft>
              <a:buNone/>
            </a:pPr>
            <a:endParaRPr lang="en-US" altLang="en-US" sz="2400" dirty="0" smtClean="0">
              <a:latin typeface="Arial" charset="0"/>
              <a:cs typeface="Arial" charset="0"/>
            </a:endParaRPr>
          </a:p>
        </p:txBody>
      </p:sp>
    </p:spTree>
    <p:extLst>
      <p:ext uri="{BB962C8B-B14F-4D97-AF65-F5344CB8AC3E}">
        <p14:creationId xmlns:p14="http://schemas.microsoft.com/office/powerpoint/2010/main" val="1194414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Arial" charset="0"/>
                <a:cs typeface="Arial" charset="0"/>
              </a:rPr>
              <a:t>Common </a:t>
            </a:r>
            <a:r>
              <a:rPr lang="en-US" altLang="en-US" dirty="0" smtClean="0">
                <a:latin typeface="Arial" charset="0"/>
                <a:cs typeface="Arial" charset="0"/>
              </a:rPr>
              <a:t>qualitative </a:t>
            </a:r>
            <a:r>
              <a:rPr lang="en-US" altLang="en-US" dirty="0">
                <a:latin typeface="Arial" charset="0"/>
                <a:cs typeface="Arial" charset="0"/>
              </a:rPr>
              <a:t>data collection methods</a:t>
            </a:r>
            <a:endParaRPr lang="en-US" altLang="en-US" dirty="0" smtClean="0">
              <a:latin typeface="Arial" charset="0"/>
              <a:cs typeface="Arial" charset="0"/>
            </a:endParaRPr>
          </a:p>
        </p:txBody>
      </p:sp>
      <p:sp>
        <p:nvSpPr>
          <p:cNvPr id="31747" name="Content Placeholder 2"/>
          <p:cNvSpPr>
            <a:spLocks noGrp="1"/>
          </p:cNvSpPr>
          <p:nvPr>
            <p:ph idx="1"/>
          </p:nvPr>
        </p:nvSpPr>
        <p:spPr>
          <a:xfrm>
            <a:off x="190500" y="1262063"/>
            <a:ext cx="8858250" cy="5072062"/>
          </a:xfrm>
        </p:spPr>
        <p:txBody>
          <a:bodyPr/>
          <a:lstStyle/>
          <a:p>
            <a:pPr>
              <a:spcAft>
                <a:spcPts val="1200"/>
              </a:spcAft>
            </a:pPr>
            <a:r>
              <a:rPr lang="en-US" altLang="en-US" sz="2400" dirty="0" smtClean="0">
                <a:latin typeface="Arial" charset="0"/>
                <a:cs typeface="Arial" charset="0"/>
              </a:rPr>
              <a:t>Qualitative Interviews </a:t>
            </a:r>
          </a:p>
          <a:p>
            <a:pPr lvl="1">
              <a:spcAft>
                <a:spcPts val="1200"/>
              </a:spcAft>
            </a:pPr>
            <a:r>
              <a:rPr lang="en-US" altLang="en-US" sz="2000" dirty="0" smtClean="0">
                <a:latin typeface="Arial" charset="0"/>
                <a:cs typeface="Arial" charset="0"/>
              </a:rPr>
              <a:t>C</a:t>
            </a:r>
            <a:r>
              <a:rPr lang="en-US" altLang="en-US" sz="2000" dirty="0" smtClean="0"/>
              <a:t>ollect </a:t>
            </a:r>
            <a:r>
              <a:rPr lang="en-US" altLang="en-US" sz="2000" dirty="0"/>
              <a:t>information </a:t>
            </a:r>
            <a:r>
              <a:rPr lang="en-US" sz="2000" dirty="0"/>
              <a:t>by talking with and listening to </a:t>
            </a:r>
            <a:r>
              <a:rPr lang="en-US" sz="2000" dirty="0" smtClean="0"/>
              <a:t>people </a:t>
            </a:r>
          </a:p>
          <a:p>
            <a:pPr lvl="1">
              <a:spcAft>
                <a:spcPts val="1200"/>
              </a:spcAft>
            </a:pPr>
            <a:r>
              <a:rPr lang="en-US" sz="2000" dirty="0" smtClean="0"/>
              <a:t>Performed either </a:t>
            </a:r>
            <a:r>
              <a:rPr lang="en-US" sz="2000" dirty="0"/>
              <a:t>face to-face or over the </a:t>
            </a:r>
            <a:r>
              <a:rPr lang="en-US" sz="2000" dirty="0" smtClean="0"/>
              <a:t>telephone</a:t>
            </a:r>
          </a:p>
          <a:p>
            <a:pPr lvl="1">
              <a:spcAft>
                <a:spcPts val="1200"/>
              </a:spcAft>
            </a:pPr>
            <a:r>
              <a:rPr lang="en-US" sz="2000" dirty="0" smtClean="0"/>
              <a:t>Rely on open-ended questions</a:t>
            </a:r>
          </a:p>
          <a:p>
            <a:pPr lvl="1">
              <a:spcAft>
                <a:spcPts val="1200"/>
              </a:spcAft>
            </a:pPr>
            <a:endParaRPr lang="en-US" altLang="en-US" sz="2400" dirty="0">
              <a:latin typeface="Arial" charset="0"/>
              <a:cs typeface="Arial" charset="0"/>
            </a:endParaRPr>
          </a:p>
          <a:p>
            <a:pPr>
              <a:spcAft>
                <a:spcPts val="1200"/>
              </a:spcAft>
            </a:pPr>
            <a:r>
              <a:rPr lang="en-US" altLang="en-US" sz="2400" dirty="0">
                <a:latin typeface="Arial" charset="0"/>
                <a:cs typeface="Arial" charset="0"/>
              </a:rPr>
              <a:t>Focus </a:t>
            </a:r>
            <a:r>
              <a:rPr lang="en-US" altLang="en-US" sz="2400" dirty="0" smtClean="0">
                <a:latin typeface="Arial" charset="0"/>
                <a:cs typeface="Arial" charset="0"/>
              </a:rPr>
              <a:t>groups </a:t>
            </a:r>
          </a:p>
          <a:p>
            <a:pPr lvl="1">
              <a:spcAft>
                <a:spcPts val="1200"/>
              </a:spcAft>
            </a:pPr>
            <a:r>
              <a:rPr lang="en-US" sz="2000" dirty="0" smtClean="0">
                <a:solidFill>
                  <a:schemeClr val="tx1">
                    <a:lumMod val="65000"/>
                    <a:lumOff val="35000"/>
                  </a:schemeClr>
                </a:solidFill>
              </a:rPr>
              <a:t>Collect </a:t>
            </a:r>
            <a:r>
              <a:rPr lang="en-US" sz="2000" dirty="0">
                <a:solidFill>
                  <a:schemeClr val="tx1">
                    <a:lumMod val="65000"/>
                    <a:lumOff val="35000"/>
                  </a:schemeClr>
                </a:solidFill>
              </a:rPr>
              <a:t>information through a guided small-group </a:t>
            </a:r>
            <a:r>
              <a:rPr lang="en-US" sz="2000" dirty="0" smtClean="0">
                <a:solidFill>
                  <a:schemeClr val="tx1">
                    <a:lumMod val="65000"/>
                    <a:lumOff val="35000"/>
                  </a:schemeClr>
                </a:solidFill>
              </a:rPr>
              <a:t>discussion</a:t>
            </a:r>
          </a:p>
          <a:p>
            <a:pPr lvl="1">
              <a:spcAft>
                <a:spcPts val="1200"/>
              </a:spcAft>
            </a:pPr>
            <a:r>
              <a:rPr lang="en-US" sz="2000" dirty="0" smtClean="0">
                <a:solidFill>
                  <a:schemeClr val="tx1">
                    <a:lumMod val="65000"/>
                    <a:lumOff val="35000"/>
                  </a:schemeClr>
                </a:solidFill>
              </a:rPr>
              <a:t>Discussion centers around a small number of topics directed by a facilitator</a:t>
            </a:r>
          </a:p>
          <a:p>
            <a:pPr lvl="1">
              <a:spcAft>
                <a:spcPts val="1200"/>
              </a:spcAft>
            </a:pPr>
            <a:r>
              <a:rPr lang="en-US" sz="2000" dirty="0" smtClean="0">
                <a:solidFill>
                  <a:schemeClr val="tx1">
                    <a:lumMod val="65000"/>
                    <a:lumOff val="35000"/>
                  </a:schemeClr>
                </a:solidFill>
              </a:rPr>
              <a:t>Often </a:t>
            </a:r>
            <a:r>
              <a:rPr lang="en-US" sz="2000" dirty="0">
                <a:solidFill>
                  <a:schemeClr val="tx1">
                    <a:lumMod val="65000"/>
                    <a:lumOff val="35000"/>
                  </a:schemeClr>
                </a:solidFill>
              </a:rPr>
              <a:t>used to </a:t>
            </a:r>
            <a:r>
              <a:rPr lang="en-US" sz="2000" dirty="0" smtClean="0">
                <a:solidFill>
                  <a:schemeClr val="tx1">
                    <a:lumMod val="65000"/>
                    <a:lumOff val="35000"/>
                  </a:schemeClr>
                </a:solidFill>
              </a:rPr>
              <a:t>collect </a:t>
            </a:r>
            <a:r>
              <a:rPr lang="en-US" sz="2000" dirty="0">
                <a:solidFill>
                  <a:schemeClr val="tx1">
                    <a:lumMod val="65000"/>
                    <a:lumOff val="35000"/>
                  </a:schemeClr>
                </a:solidFill>
              </a:rPr>
              <a:t>information on topic(s) that </a:t>
            </a:r>
            <a:r>
              <a:rPr lang="en-US" sz="2000" dirty="0" smtClean="0">
                <a:solidFill>
                  <a:schemeClr val="tx1">
                    <a:lumMod val="65000"/>
                    <a:lumOff val="35000"/>
                  </a:schemeClr>
                </a:solidFill>
              </a:rPr>
              <a:t>benefit from group discussion </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93360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Presenter</a:t>
            </a:r>
          </a:p>
        </p:txBody>
      </p:sp>
      <p:pic>
        <p:nvPicPr>
          <p:cNvPr id="1126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51971" y="1810420"/>
            <a:ext cx="3026696" cy="201168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292951" y="4336755"/>
            <a:ext cx="2344737" cy="1076325"/>
          </a:xfrm>
          <a:prstGeom prst="rect">
            <a:avLst/>
          </a:prstGeom>
          <a:noFill/>
        </p:spPr>
        <p:txBody>
          <a:bodyPr>
            <a:spAutoFit/>
          </a:bodyPr>
          <a:lstStyle/>
          <a:p>
            <a:pPr algn="ctr">
              <a:defRPr/>
            </a:pPr>
            <a:r>
              <a:rPr lang="en-US" sz="1600" b="1" dirty="0">
                <a:latin typeface="+mn-lt"/>
              </a:rPr>
              <a:t>Andrea Robles, Ph.D.</a:t>
            </a:r>
            <a:endParaRPr lang="en-US" sz="1600" dirty="0">
              <a:latin typeface="+mn-lt"/>
            </a:endParaRPr>
          </a:p>
          <a:p>
            <a:pPr algn="ctr">
              <a:defRPr/>
            </a:pPr>
            <a:r>
              <a:rPr lang="en-US" sz="1600" i="1" dirty="0">
                <a:latin typeface="+mn-lt"/>
              </a:rPr>
              <a:t>Research Analyst</a:t>
            </a:r>
          </a:p>
          <a:p>
            <a:pPr algn="ctr">
              <a:defRPr/>
            </a:pPr>
            <a:r>
              <a:rPr lang="en-US" sz="1600" dirty="0">
                <a:latin typeface="+mn-lt"/>
              </a:rPr>
              <a:t>Office of Research and Evaluation, CNCS</a:t>
            </a:r>
          </a:p>
        </p:txBody>
      </p:sp>
    </p:spTree>
    <p:extLst>
      <p:ext uri="{BB962C8B-B14F-4D97-AF65-F5344CB8AC3E}">
        <p14:creationId xmlns:p14="http://schemas.microsoft.com/office/powerpoint/2010/main" val="627174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Arial" charset="0"/>
                <a:cs typeface="Arial" charset="0"/>
              </a:rPr>
              <a:t>Common qualitative data collection methods</a:t>
            </a:r>
            <a:endParaRPr lang="en-US" altLang="en-US" dirty="0" smtClean="0">
              <a:latin typeface="Arial" charset="0"/>
              <a:cs typeface="Arial" charset="0"/>
            </a:endParaRPr>
          </a:p>
        </p:txBody>
      </p:sp>
      <p:sp>
        <p:nvSpPr>
          <p:cNvPr id="31747" name="Content Placeholder 2"/>
          <p:cNvSpPr>
            <a:spLocks noGrp="1"/>
          </p:cNvSpPr>
          <p:nvPr>
            <p:ph idx="1"/>
          </p:nvPr>
        </p:nvSpPr>
        <p:spPr>
          <a:xfrm>
            <a:off x="190500" y="1262063"/>
            <a:ext cx="8858250" cy="5072062"/>
          </a:xfrm>
        </p:spPr>
        <p:txBody>
          <a:bodyPr/>
          <a:lstStyle/>
          <a:p>
            <a:pPr>
              <a:spcAft>
                <a:spcPts val="1200"/>
              </a:spcAft>
            </a:pPr>
            <a:r>
              <a:rPr lang="en-US" altLang="en-US" sz="2400" dirty="0" smtClean="0">
                <a:latin typeface="Arial" charset="0"/>
                <a:cs typeface="Arial" charset="0"/>
              </a:rPr>
              <a:t>Participant observation/field notes </a:t>
            </a:r>
          </a:p>
          <a:p>
            <a:pPr lvl="1">
              <a:spcAft>
                <a:spcPts val="1200"/>
              </a:spcAft>
            </a:pPr>
            <a:r>
              <a:rPr lang="en-US" sz="2000" dirty="0" smtClean="0"/>
              <a:t>Observe </a:t>
            </a:r>
            <a:r>
              <a:rPr lang="en-US" sz="2000" dirty="0"/>
              <a:t>study participants in their “natural” </a:t>
            </a:r>
            <a:r>
              <a:rPr lang="en-US" sz="2000" dirty="0" smtClean="0"/>
              <a:t>settings</a:t>
            </a:r>
          </a:p>
          <a:p>
            <a:pPr lvl="1">
              <a:spcAft>
                <a:spcPts val="1200"/>
              </a:spcAft>
            </a:pPr>
            <a:r>
              <a:rPr lang="en-US" sz="2000" dirty="0" smtClean="0"/>
              <a:t>May be structured or unstructured </a:t>
            </a:r>
          </a:p>
          <a:p>
            <a:pPr lvl="1">
              <a:spcAft>
                <a:spcPts val="1200"/>
              </a:spcAft>
            </a:pPr>
            <a:r>
              <a:rPr lang="en-US" sz="2000" dirty="0" smtClean="0"/>
              <a:t>Involve </a:t>
            </a:r>
            <a:r>
              <a:rPr lang="en-US" sz="2000" dirty="0">
                <a:solidFill>
                  <a:schemeClr val="tx1">
                    <a:lumMod val="65000"/>
                    <a:lumOff val="35000"/>
                  </a:schemeClr>
                </a:solidFill>
              </a:rPr>
              <a:t>the researcher taking lengthy and descriptive notes of what is </a:t>
            </a:r>
            <a:r>
              <a:rPr lang="en-US" sz="2000" dirty="0" smtClean="0">
                <a:solidFill>
                  <a:schemeClr val="tx1">
                    <a:lumMod val="65000"/>
                    <a:lumOff val="35000"/>
                  </a:schemeClr>
                </a:solidFill>
              </a:rPr>
              <a:t>occurring</a:t>
            </a:r>
            <a:endParaRPr lang="en-US" sz="2000" dirty="0">
              <a:solidFill>
                <a:schemeClr val="tx1">
                  <a:lumMod val="65000"/>
                  <a:lumOff val="35000"/>
                </a:schemeClr>
              </a:solidFill>
            </a:endParaRPr>
          </a:p>
          <a:p>
            <a:pPr lvl="1">
              <a:spcAft>
                <a:spcPts val="1200"/>
              </a:spcAft>
            </a:pPr>
            <a:endParaRPr lang="en-US" altLang="en-US" sz="2400" b="1" dirty="0" smtClean="0">
              <a:latin typeface="Arial" charset="0"/>
              <a:cs typeface="Arial" charset="0"/>
            </a:endParaRPr>
          </a:p>
          <a:p>
            <a:pPr>
              <a:spcAft>
                <a:spcPts val="1200"/>
              </a:spcAft>
            </a:pPr>
            <a:r>
              <a:rPr lang="en-US" altLang="en-US" sz="2400" dirty="0" smtClean="0">
                <a:latin typeface="Arial" charset="0"/>
                <a:cs typeface="Arial" charset="0"/>
              </a:rPr>
              <a:t>Document review </a:t>
            </a:r>
            <a:endParaRPr lang="en-US" altLang="en-US" sz="2400" dirty="0">
              <a:latin typeface="Arial" charset="0"/>
              <a:cs typeface="Arial" charset="0"/>
            </a:endParaRPr>
          </a:p>
          <a:p>
            <a:pPr lvl="1">
              <a:spcAft>
                <a:spcPts val="1200"/>
              </a:spcAft>
            </a:pPr>
            <a:r>
              <a:rPr lang="en-US" sz="2000" dirty="0" smtClean="0"/>
              <a:t>Uses content </a:t>
            </a:r>
            <a:r>
              <a:rPr lang="en-US" sz="2000" dirty="0"/>
              <a:t>analysis and other techniques to analyze and summarize printed material and existing </a:t>
            </a:r>
            <a:r>
              <a:rPr lang="en-US" sz="2000" dirty="0" smtClean="0"/>
              <a:t>written information</a:t>
            </a:r>
          </a:p>
          <a:p>
            <a:pPr lvl="1">
              <a:spcAft>
                <a:spcPts val="1200"/>
              </a:spcAft>
            </a:pPr>
            <a:r>
              <a:rPr lang="en-US" altLang="en-US" sz="2000" dirty="0" smtClean="0"/>
              <a:t>Examples: Meeting minutes, program logs, training materials/manuals,  annual performance reports, etc.</a:t>
            </a:r>
            <a:endParaRPr lang="en-US" altLang="en-US" sz="2000" dirty="0"/>
          </a:p>
          <a:p>
            <a:pPr>
              <a:spcAft>
                <a:spcPts val="1200"/>
              </a:spcAft>
            </a:pPr>
            <a:endParaRPr lang="en-US" altLang="en-US" sz="2400" dirty="0">
              <a:latin typeface="Arial" charset="0"/>
              <a:cs typeface="Arial" charset="0"/>
            </a:endParaRPr>
          </a:p>
          <a:p>
            <a:pPr>
              <a:spcAft>
                <a:spcPts val="1200"/>
              </a:spcAft>
            </a:pPr>
            <a:endParaRPr lang="en-US" altLang="en-US" sz="2400" dirty="0">
              <a:latin typeface="Arial" charset="0"/>
              <a:cs typeface="Arial" charset="0"/>
            </a:endParaRPr>
          </a:p>
          <a:p>
            <a:pPr marL="0" indent="0">
              <a:spcAft>
                <a:spcPts val="1200"/>
              </a:spcAft>
              <a:buNone/>
            </a:pPr>
            <a:endParaRPr lang="en-US" altLang="en-US" sz="2400" dirty="0" smtClean="0">
              <a:latin typeface="Arial" charset="0"/>
              <a:cs typeface="Arial" charset="0"/>
            </a:endParaRPr>
          </a:p>
        </p:txBody>
      </p:sp>
    </p:spTree>
    <p:extLst>
      <p:ext uri="{BB962C8B-B14F-4D97-AF65-F5344CB8AC3E}">
        <p14:creationId xmlns:p14="http://schemas.microsoft.com/office/powerpoint/2010/main" val="1407694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latin typeface="Arial" charset="0"/>
                <a:cs typeface="Arial" charset="0"/>
              </a:rPr>
              <a:t>Questions??</a:t>
            </a: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60000">
            <a:off x="3368468" y="1933078"/>
            <a:ext cx="3932237"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half" idx="2"/>
          </p:nvPr>
        </p:nvSpPr>
        <p:spPr>
          <a:xfrm>
            <a:off x="457200" y="1954972"/>
            <a:ext cx="4040188" cy="3987334"/>
          </a:xfrm>
        </p:spPr>
        <p:txBody>
          <a:bodyPr/>
          <a:lstStyle/>
          <a:p>
            <a:endParaRPr lang="en-US" dirty="0"/>
          </a:p>
        </p:txBody>
      </p:sp>
      <p:sp>
        <p:nvSpPr>
          <p:cNvPr id="9" name="Text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1419824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 collection methods: Advantages and disadvantages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7186269"/>
              </p:ext>
            </p:extLst>
          </p:nvPr>
        </p:nvGraphicFramePr>
        <p:xfrm>
          <a:off x="206309" y="1551361"/>
          <a:ext cx="8816454" cy="3840480"/>
        </p:xfrm>
        <a:graphic>
          <a:graphicData uri="http://schemas.openxmlformats.org/drawingml/2006/table">
            <a:tbl>
              <a:tblPr firstRow="1" bandRow="1">
                <a:tableStyleId>{00A15C55-8517-42AA-B614-E9B94910E393}</a:tableStyleId>
              </a:tblPr>
              <a:tblGrid>
                <a:gridCol w="1480569"/>
                <a:gridCol w="3586162"/>
                <a:gridCol w="3749723"/>
              </a:tblGrid>
              <a:tr h="352064">
                <a:tc>
                  <a:txBody>
                    <a:bodyPr/>
                    <a:lstStyle/>
                    <a:p>
                      <a:r>
                        <a:rPr lang="en-US" dirty="0" smtClean="0"/>
                        <a:t>Method</a:t>
                      </a:r>
                      <a:endParaRPr lang="en-US" dirty="0"/>
                    </a:p>
                  </a:txBody>
                  <a:tcPr/>
                </a:tc>
                <a:tc>
                  <a:txBody>
                    <a:bodyPr/>
                    <a:lstStyle/>
                    <a:p>
                      <a:pPr algn="ctr"/>
                      <a:r>
                        <a:rPr lang="en-US" dirty="0" smtClean="0"/>
                        <a:t>Advantages</a:t>
                      </a:r>
                      <a:endParaRPr lang="en-US" dirty="0"/>
                    </a:p>
                  </a:txBody>
                  <a:tcPr/>
                </a:tc>
                <a:tc>
                  <a:txBody>
                    <a:bodyPr/>
                    <a:lstStyle/>
                    <a:p>
                      <a:pPr algn="ctr"/>
                      <a:r>
                        <a:rPr lang="en-US" dirty="0" smtClean="0"/>
                        <a:t>Disadvantages</a:t>
                      </a:r>
                      <a:endParaRPr lang="en-US" dirty="0"/>
                    </a:p>
                  </a:txBody>
                  <a:tcPr/>
                </a:tc>
              </a:tr>
              <a:tr h="1408256">
                <a:tc>
                  <a:txBody>
                    <a:bodyPr/>
                    <a:lstStyle/>
                    <a:p>
                      <a:r>
                        <a:rPr lang="en-US" dirty="0" smtClean="0"/>
                        <a:t>Surveys</a:t>
                      </a:r>
                      <a:endParaRPr lang="en-US" dirty="0"/>
                    </a:p>
                  </a:txBody>
                  <a:tcPr/>
                </a:tc>
                <a:tc>
                  <a:txBody>
                    <a:bodyPr/>
                    <a:lstStyle/>
                    <a:p>
                      <a:pPr marL="285750" indent="-285750" algn="l">
                        <a:buFont typeface="Arial" panose="020B0604020202020204" pitchFamily="34" charset="0"/>
                        <a:buChar char="•"/>
                      </a:pPr>
                      <a:r>
                        <a:rPr lang="en-US" baseline="0" dirty="0" smtClean="0"/>
                        <a:t>Quick and efficient</a:t>
                      </a:r>
                    </a:p>
                    <a:p>
                      <a:pPr marL="285750" indent="-285750" algn="l">
                        <a:buFont typeface="Arial" panose="020B0604020202020204" pitchFamily="34" charset="0"/>
                        <a:buChar char="•"/>
                      </a:pPr>
                      <a:r>
                        <a:rPr lang="en-US" baseline="0" dirty="0" smtClean="0"/>
                        <a:t>Can cover a wide range of topics </a:t>
                      </a:r>
                    </a:p>
                    <a:p>
                      <a:pPr marL="285750" indent="-285750" algn="l">
                        <a:buFont typeface="Arial" panose="020B0604020202020204" pitchFamily="34" charset="0"/>
                        <a:buChar char="•"/>
                      </a:pPr>
                      <a:r>
                        <a:rPr lang="en-US" baseline="0" dirty="0" smtClean="0"/>
                        <a:t>Obtain responses from large number of people</a:t>
                      </a:r>
                    </a:p>
                    <a:p>
                      <a:pPr marL="285750" indent="-285750" algn="l">
                        <a:buFont typeface="Arial" panose="020B0604020202020204" pitchFamily="34" charset="0"/>
                        <a:buChar char="•"/>
                      </a:pPr>
                      <a:r>
                        <a:rPr lang="en-US" baseline="0" dirty="0" smtClean="0"/>
                        <a:t>Can be completed anonymously</a:t>
                      </a:r>
                    </a:p>
                    <a:p>
                      <a:pPr marL="285750" indent="-285750" algn="l">
                        <a:buFont typeface="Arial" panose="020B0604020202020204" pitchFamily="34" charset="0"/>
                        <a:buChar char="•"/>
                      </a:pPr>
                      <a:r>
                        <a:rPr lang="en-US" baseline="0" dirty="0" smtClean="0"/>
                        <a:t>Easy to compare and analyze</a:t>
                      </a:r>
                    </a:p>
                  </a:txBody>
                  <a:tcPr/>
                </a:tc>
                <a:tc>
                  <a:txBody>
                    <a:bodyPr/>
                    <a:lstStyle/>
                    <a:p>
                      <a:pPr marL="285750" indent="-285750" algn="l">
                        <a:buFont typeface="Arial" panose="020B0604020202020204" pitchFamily="34" charset="0"/>
                        <a:buChar char="•"/>
                      </a:pPr>
                      <a:r>
                        <a:rPr lang="en-US" baseline="0" dirty="0" smtClean="0"/>
                        <a:t>High response rates  are important but may be difficult to achieve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May lack in-depth  information on a topic/subject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Bias responses/misunderstanding questions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Potential desire of respondents to respond favorably</a:t>
                      </a:r>
                      <a:endParaRPr lang="en-US" dirty="0" smtClean="0"/>
                    </a:p>
                  </a:txBody>
                  <a:tcPr/>
                </a:tc>
              </a:tr>
              <a:tr h="880160">
                <a:tc>
                  <a:txBody>
                    <a:bodyPr/>
                    <a:lstStyle/>
                    <a:p>
                      <a:r>
                        <a:rPr lang="en-US" dirty="0" smtClean="0"/>
                        <a:t>Assessments /Tests</a:t>
                      </a:r>
                      <a:endParaRPr lang="en-US" dirty="0"/>
                    </a:p>
                  </a:txBody>
                  <a:tcPr/>
                </a:tc>
                <a:tc>
                  <a:txBody>
                    <a:bodyPr/>
                    <a:lstStyle/>
                    <a:p>
                      <a:pPr marL="285750" indent="-285750" algn="l">
                        <a:buFont typeface="Arial" panose="020B0604020202020204" pitchFamily="34" charset="0"/>
                        <a:buChar char="•"/>
                      </a:pPr>
                      <a:r>
                        <a:rPr lang="en-US" baseline="0" dirty="0" smtClean="0"/>
                        <a:t>Provides objective information on knowledge and skills of participants</a:t>
                      </a:r>
                    </a:p>
                    <a:p>
                      <a:pPr marL="285750" indent="-285750" algn="l">
                        <a:buFont typeface="Arial" panose="020B0604020202020204" pitchFamily="34" charset="0"/>
                        <a:buChar char="•"/>
                      </a:pPr>
                      <a:r>
                        <a:rPr lang="en-US" baseline="0" dirty="0" smtClean="0"/>
                        <a:t>Easy to compare and analyze</a:t>
                      </a:r>
                    </a:p>
                  </a:txBody>
                  <a:tcPr/>
                </a:tc>
                <a:tc>
                  <a:txBody>
                    <a:bodyPr/>
                    <a:lstStyle/>
                    <a:p>
                      <a:pPr marL="285750" indent="-285750" algn="l">
                        <a:buFont typeface="Arial" panose="020B0604020202020204" pitchFamily="34" charset="0"/>
                        <a:buChar char="•"/>
                      </a:pPr>
                      <a:r>
                        <a:rPr lang="en-US" dirty="0" smtClean="0"/>
                        <a:t>May be oversimplified</a:t>
                      </a:r>
                    </a:p>
                    <a:p>
                      <a:pPr marL="285750" indent="-285750" algn="l">
                        <a:buFont typeface="Arial" panose="020B0604020202020204" pitchFamily="34" charset="0"/>
                        <a:buChar char="•"/>
                      </a:pPr>
                      <a:r>
                        <a:rPr lang="en-US" dirty="0" smtClean="0"/>
                        <a:t>May be biased</a:t>
                      </a:r>
                      <a:r>
                        <a:rPr lang="en-US" baseline="0" dirty="0" smtClean="0"/>
                        <a:t> against some groups of test takers</a:t>
                      </a:r>
                      <a:endParaRPr lang="en-US" dirty="0"/>
                    </a:p>
                  </a:txBody>
                  <a:tcPr/>
                </a:tc>
              </a:tr>
            </a:tbl>
          </a:graphicData>
        </a:graphic>
      </p:graphicFrame>
    </p:spTree>
    <p:extLst>
      <p:ext uri="{BB962C8B-B14F-4D97-AF65-F5344CB8AC3E}">
        <p14:creationId xmlns:p14="http://schemas.microsoft.com/office/powerpoint/2010/main" val="3954682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a:t>
            </a:r>
            <a:r>
              <a:rPr lang="en-US" dirty="0"/>
              <a:t>collection methods: Advantages and disadvantages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9198049"/>
              </p:ext>
            </p:extLst>
          </p:nvPr>
        </p:nvGraphicFramePr>
        <p:xfrm>
          <a:off x="150126" y="1578928"/>
          <a:ext cx="8816452" cy="3296920"/>
        </p:xfrm>
        <a:graphic>
          <a:graphicData uri="http://schemas.openxmlformats.org/drawingml/2006/table">
            <a:tbl>
              <a:tblPr firstRow="1" bandRow="1">
                <a:tableStyleId>{00A15C55-8517-42AA-B614-E9B94910E393}</a:tableStyleId>
              </a:tblPr>
              <a:tblGrid>
                <a:gridCol w="1763290"/>
                <a:gridCol w="3434469"/>
                <a:gridCol w="3618693"/>
              </a:tblGrid>
              <a:tr h="370840">
                <a:tc>
                  <a:txBody>
                    <a:bodyPr/>
                    <a:lstStyle/>
                    <a:p>
                      <a:r>
                        <a:rPr lang="en-US" dirty="0" smtClean="0"/>
                        <a:t>Method</a:t>
                      </a:r>
                      <a:endParaRPr lang="en-US" dirty="0"/>
                    </a:p>
                  </a:txBody>
                  <a:tcPr/>
                </a:tc>
                <a:tc>
                  <a:txBody>
                    <a:bodyPr/>
                    <a:lstStyle/>
                    <a:p>
                      <a:pPr algn="ctr"/>
                      <a:r>
                        <a:rPr lang="en-US" dirty="0" smtClean="0"/>
                        <a:t>Advantages</a:t>
                      </a:r>
                      <a:endParaRPr lang="en-US" dirty="0"/>
                    </a:p>
                  </a:txBody>
                  <a:tcPr/>
                </a:tc>
                <a:tc>
                  <a:txBody>
                    <a:bodyPr/>
                    <a:lstStyle/>
                    <a:p>
                      <a:pPr algn="ctr"/>
                      <a:r>
                        <a:rPr lang="en-US" dirty="0" smtClean="0"/>
                        <a:t>Disadvantages</a:t>
                      </a:r>
                      <a:endParaRPr lang="en-US" dirty="0"/>
                    </a:p>
                  </a:txBody>
                  <a:tcPr/>
                </a:tc>
              </a:tr>
              <a:tr h="370840">
                <a:tc>
                  <a:txBody>
                    <a:bodyPr/>
                    <a:lstStyle/>
                    <a:p>
                      <a:r>
                        <a:rPr lang="en-US" dirty="0" smtClean="0"/>
                        <a:t>Qualitative Interviews</a:t>
                      </a:r>
                      <a:endParaRPr lang="en-US" dirty="0"/>
                    </a:p>
                  </a:txBody>
                  <a:tcPr/>
                </a:tc>
                <a:tc>
                  <a:txBody>
                    <a:bodyPr/>
                    <a:lstStyle/>
                    <a:p>
                      <a:pPr marL="285750" indent="-285750" algn="l">
                        <a:buFont typeface="Arial" panose="020B0604020202020204" pitchFamily="34" charset="0"/>
                        <a:buChar char="•"/>
                      </a:pPr>
                      <a:r>
                        <a:rPr lang="en-US" dirty="0" smtClean="0"/>
                        <a:t>Ability</a:t>
                      </a:r>
                      <a:r>
                        <a:rPr lang="en-US" baseline="0" dirty="0" smtClean="0"/>
                        <a:t> to explore a range and depth of topics</a:t>
                      </a:r>
                    </a:p>
                    <a:p>
                      <a:pPr marL="285750" indent="-285750" algn="l">
                        <a:buFont typeface="Arial" panose="020B0604020202020204" pitchFamily="34" charset="0"/>
                        <a:buChar char="•"/>
                      </a:pPr>
                      <a:r>
                        <a:rPr lang="en-US" baseline="0" dirty="0" smtClean="0"/>
                        <a:t>Yields rich data</a:t>
                      </a:r>
                    </a:p>
                    <a:p>
                      <a:pPr marL="285750" indent="-285750" algn="l">
                        <a:buFont typeface="Arial" panose="020B0604020202020204" pitchFamily="34" charset="0"/>
                        <a:buChar char="•"/>
                      </a:pPr>
                      <a:r>
                        <a:rPr lang="en-US" baseline="0" dirty="0" smtClean="0"/>
                        <a:t>Opportunity for interviewer to explain or clarify questions</a:t>
                      </a:r>
                      <a:endParaRPr lang="en-US" dirty="0"/>
                    </a:p>
                  </a:txBody>
                  <a:tcPr/>
                </a:tc>
                <a:tc>
                  <a:txBody>
                    <a:bodyPr/>
                    <a:lstStyle/>
                    <a:p>
                      <a:pPr marL="285750" indent="-285750" algn="l">
                        <a:buFont typeface="Arial" panose="020B0604020202020204" pitchFamily="34" charset="0"/>
                        <a:buChar char="•"/>
                      </a:pPr>
                      <a:r>
                        <a:rPr lang="en-US" dirty="0" smtClean="0"/>
                        <a:t>May be difficult to analyze and compare data</a:t>
                      </a:r>
                    </a:p>
                    <a:p>
                      <a:pPr marL="285750" indent="-285750" algn="l">
                        <a:buFont typeface="Arial" panose="020B0604020202020204" pitchFamily="34" charset="0"/>
                        <a:buChar char="•"/>
                      </a:pPr>
                      <a:r>
                        <a:rPr lang="en-US" dirty="0" smtClean="0"/>
                        <a:t>Requires trained interviewers</a:t>
                      </a:r>
                      <a:endParaRPr lang="en-US" baseline="0" dirty="0" smtClean="0"/>
                    </a:p>
                    <a:p>
                      <a:pPr marL="285750" indent="-285750" algn="l">
                        <a:buFont typeface="Arial" panose="020B0604020202020204" pitchFamily="34" charset="0"/>
                        <a:buChar char="•"/>
                      </a:pPr>
                      <a:r>
                        <a:rPr lang="en-US" baseline="0" dirty="0" smtClean="0"/>
                        <a:t>Potential desire of respondents to respond favorably</a:t>
                      </a:r>
                      <a:endParaRPr lang="en-US" dirty="0"/>
                    </a:p>
                  </a:txBody>
                  <a:tcPr/>
                </a:tc>
              </a:tr>
              <a:tr h="370840">
                <a:tc>
                  <a:txBody>
                    <a:bodyPr/>
                    <a:lstStyle/>
                    <a:p>
                      <a:r>
                        <a:rPr lang="en-US" dirty="0" smtClean="0"/>
                        <a:t>Focus groups</a:t>
                      </a:r>
                      <a:endParaRPr lang="en-US" dirty="0"/>
                    </a:p>
                  </a:txBody>
                  <a:tcPr/>
                </a:tc>
                <a:tc>
                  <a:txBody>
                    <a:bodyPr/>
                    <a:lstStyle/>
                    <a:p>
                      <a:pPr marL="285750" indent="-285750" algn="l">
                        <a:buFont typeface="Arial" panose="020B0604020202020204" pitchFamily="34" charset="0"/>
                        <a:buChar char="•"/>
                      </a:pPr>
                      <a:r>
                        <a:rPr lang="en-US" dirty="0" smtClean="0"/>
                        <a:t>Ability</a:t>
                      </a:r>
                      <a:r>
                        <a:rPr lang="en-US" baseline="0" dirty="0" smtClean="0"/>
                        <a:t> to efficiently obtain varying opinions and perspectives in a short time</a:t>
                      </a:r>
                    </a:p>
                    <a:p>
                      <a:pPr marL="285750" indent="-285750" algn="l">
                        <a:buFont typeface="Arial" panose="020B0604020202020204" pitchFamily="34" charset="0"/>
                        <a:buChar char="•"/>
                      </a:pPr>
                      <a:r>
                        <a:rPr lang="en-US" baseline="0" dirty="0" smtClean="0"/>
                        <a:t>Respondents build off of each others ideas</a:t>
                      </a:r>
                      <a:endParaRPr lang="en-US" dirty="0"/>
                    </a:p>
                  </a:txBody>
                  <a:tcPr/>
                </a:tc>
                <a:tc>
                  <a:txBody>
                    <a:bodyPr/>
                    <a:lstStyle/>
                    <a:p>
                      <a:pPr marL="285750" indent="-285750" algn="l">
                        <a:buFont typeface="Arial" panose="020B0604020202020204" pitchFamily="34" charset="0"/>
                        <a:buChar char="•"/>
                      </a:pPr>
                      <a:r>
                        <a:rPr lang="en-US" dirty="0" smtClean="0"/>
                        <a:t>Requires</a:t>
                      </a:r>
                      <a:r>
                        <a:rPr lang="en-US" baseline="0" dirty="0" smtClean="0"/>
                        <a:t> a skilled facilitator</a:t>
                      </a:r>
                    </a:p>
                    <a:p>
                      <a:pPr marL="285750" indent="-285750" algn="l">
                        <a:buFont typeface="Arial" panose="020B0604020202020204" pitchFamily="34" charset="0"/>
                        <a:buChar char="•"/>
                      </a:pPr>
                      <a:r>
                        <a:rPr lang="en-US" baseline="0" dirty="0" smtClean="0"/>
                        <a:t>Time consuming to transcribe and analyze responses </a:t>
                      </a:r>
                    </a:p>
                    <a:p>
                      <a:pPr marL="285750" indent="-285750" algn="l">
                        <a:buFont typeface="Arial" panose="020B0604020202020204" pitchFamily="34" charset="0"/>
                        <a:buChar char="•"/>
                      </a:pPr>
                      <a:r>
                        <a:rPr lang="en-US" baseline="0" dirty="0" smtClean="0"/>
                        <a:t>May be difficult to schedule meeting with many respondents</a:t>
                      </a:r>
                      <a:endParaRPr lang="en-US" dirty="0"/>
                    </a:p>
                  </a:txBody>
                  <a:tcPr/>
                </a:tc>
              </a:tr>
            </a:tbl>
          </a:graphicData>
        </a:graphic>
      </p:graphicFrame>
    </p:spTree>
    <p:extLst>
      <p:ext uri="{BB962C8B-B14F-4D97-AF65-F5344CB8AC3E}">
        <p14:creationId xmlns:p14="http://schemas.microsoft.com/office/powerpoint/2010/main" val="827695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a:t>
            </a:r>
            <a:r>
              <a:rPr lang="en-US" dirty="0"/>
              <a:t>collection methods: Advantages and disadvantages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470490"/>
              </p:ext>
            </p:extLst>
          </p:nvPr>
        </p:nvGraphicFramePr>
        <p:xfrm>
          <a:off x="119268" y="1570382"/>
          <a:ext cx="8816452" cy="3566160"/>
        </p:xfrm>
        <a:graphic>
          <a:graphicData uri="http://schemas.openxmlformats.org/drawingml/2006/table">
            <a:tbl>
              <a:tblPr firstRow="1" bandRow="1">
                <a:tableStyleId>{00A15C55-8517-42AA-B614-E9B94910E393}</a:tableStyleId>
              </a:tblPr>
              <a:tblGrid>
                <a:gridCol w="1763290"/>
                <a:gridCol w="3434469"/>
                <a:gridCol w="3618693"/>
              </a:tblGrid>
              <a:tr h="359507">
                <a:tc>
                  <a:txBody>
                    <a:bodyPr/>
                    <a:lstStyle/>
                    <a:p>
                      <a:r>
                        <a:rPr lang="en-US" dirty="0" smtClean="0"/>
                        <a:t>Method</a:t>
                      </a:r>
                      <a:endParaRPr lang="en-US" dirty="0"/>
                    </a:p>
                  </a:txBody>
                  <a:tcPr/>
                </a:tc>
                <a:tc>
                  <a:txBody>
                    <a:bodyPr/>
                    <a:lstStyle/>
                    <a:p>
                      <a:pPr algn="ctr"/>
                      <a:r>
                        <a:rPr lang="en-US" dirty="0" smtClean="0"/>
                        <a:t>Advantages</a:t>
                      </a:r>
                      <a:endParaRPr lang="en-US" dirty="0"/>
                    </a:p>
                  </a:txBody>
                  <a:tcPr/>
                </a:tc>
                <a:tc>
                  <a:txBody>
                    <a:bodyPr/>
                    <a:lstStyle/>
                    <a:p>
                      <a:pPr algn="ctr"/>
                      <a:r>
                        <a:rPr lang="en-US" dirty="0" smtClean="0"/>
                        <a:t>Disadvantages</a:t>
                      </a:r>
                      <a:endParaRPr lang="en-US" dirty="0"/>
                    </a:p>
                  </a:txBody>
                  <a:tcPr/>
                </a:tc>
              </a:tr>
              <a:tr h="370840">
                <a:tc>
                  <a:txBody>
                    <a:bodyPr/>
                    <a:lstStyle/>
                    <a:p>
                      <a:r>
                        <a:rPr lang="en-US" dirty="0" smtClean="0"/>
                        <a:t>Participant</a:t>
                      </a:r>
                      <a:r>
                        <a:rPr lang="en-US" baseline="0" dirty="0" smtClean="0"/>
                        <a:t> observation/ </a:t>
                      </a:r>
                      <a:r>
                        <a:rPr lang="en-US" dirty="0" smtClean="0"/>
                        <a:t>Field</a:t>
                      </a:r>
                      <a:r>
                        <a:rPr lang="en-US" baseline="0" dirty="0" smtClean="0"/>
                        <a:t> notes</a:t>
                      </a:r>
                      <a:endParaRPr lang="en-US" dirty="0"/>
                    </a:p>
                  </a:txBody>
                  <a:tcPr/>
                </a:tc>
                <a:tc>
                  <a:txBody>
                    <a:bodyPr/>
                    <a:lstStyle/>
                    <a:p>
                      <a:pPr marL="285750" indent="-285750" algn="l">
                        <a:buFont typeface="Arial" panose="020B0604020202020204" pitchFamily="34" charset="0"/>
                        <a:buChar char="•"/>
                      </a:pPr>
                      <a:r>
                        <a:rPr lang="en-US" dirty="0" smtClean="0"/>
                        <a:t>Opportunity to view program operations in action</a:t>
                      </a:r>
                    </a:p>
                    <a:p>
                      <a:pPr marL="285750" indent="-285750" algn="l">
                        <a:buFont typeface="Arial" panose="020B0604020202020204" pitchFamily="34" charset="0"/>
                        <a:buChar char="•"/>
                      </a:pPr>
                      <a:r>
                        <a:rPr lang="en-US" dirty="0" smtClean="0"/>
                        <a:t>Provides direct information</a:t>
                      </a:r>
                      <a:r>
                        <a:rPr lang="en-US" baseline="0" dirty="0" smtClean="0"/>
                        <a:t> about behavior of individuals and groups</a:t>
                      </a:r>
                    </a:p>
                    <a:p>
                      <a:pPr marL="285750" indent="-285750" algn="l">
                        <a:buFont typeface="Arial" panose="020B0604020202020204" pitchFamily="34" charset="0"/>
                        <a:buChar char="•"/>
                      </a:pPr>
                      <a:r>
                        <a:rPr lang="en-US" baseline="0" dirty="0" smtClean="0"/>
                        <a:t>Data occurs in a natural setting</a:t>
                      </a:r>
                      <a:endParaRPr lang="en-US" dirty="0"/>
                    </a:p>
                  </a:txBody>
                  <a:tcPr/>
                </a:tc>
                <a:tc>
                  <a:txBody>
                    <a:bodyPr/>
                    <a:lstStyle/>
                    <a:p>
                      <a:pPr marL="285750" indent="-285750" algn="l">
                        <a:buFont typeface="Arial" panose="020B0604020202020204" pitchFamily="34" charset="0"/>
                        <a:buChar char="•"/>
                      </a:pPr>
                      <a:r>
                        <a:rPr lang="en-US" dirty="0" smtClean="0"/>
                        <a:t>Requires experienced and well-trained observers</a:t>
                      </a:r>
                    </a:p>
                    <a:p>
                      <a:pPr marL="285750" indent="-285750" algn="l">
                        <a:buFont typeface="Arial" panose="020B0604020202020204" pitchFamily="34" charset="0"/>
                        <a:buChar char="•"/>
                      </a:pPr>
                      <a:r>
                        <a:rPr lang="en-US" dirty="0" smtClean="0"/>
                        <a:t>Observer’s selective</a:t>
                      </a:r>
                      <a:r>
                        <a:rPr lang="en-US" baseline="0" dirty="0" smtClean="0"/>
                        <a:t> perception may influence data</a:t>
                      </a:r>
                      <a:endParaRPr lang="en-US" dirty="0" smtClean="0"/>
                    </a:p>
                    <a:p>
                      <a:pPr marL="285750" indent="-285750" algn="l">
                        <a:buFont typeface="Arial" panose="020B0604020202020204" pitchFamily="34" charset="0"/>
                        <a:buChar char="•"/>
                      </a:pPr>
                      <a:r>
                        <a:rPr lang="en-US" dirty="0" smtClean="0"/>
                        <a:t>May be difficult to interpret behaviors</a:t>
                      </a:r>
                      <a:r>
                        <a:rPr lang="en-US" baseline="0" dirty="0" smtClean="0"/>
                        <a:t> </a:t>
                      </a:r>
                      <a:endParaRPr lang="en-US" dirty="0"/>
                    </a:p>
                  </a:txBody>
                  <a:tcPr/>
                </a:tc>
              </a:tr>
              <a:tr h="370840">
                <a:tc>
                  <a:txBody>
                    <a:bodyPr/>
                    <a:lstStyle/>
                    <a:p>
                      <a:r>
                        <a:rPr lang="en-US" dirty="0" smtClean="0"/>
                        <a:t>Document</a:t>
                      </a:r>
                      <a:r>
                        <a:rPr lang="en-US" baseline="0" dirty="0" smtClean="0"/>
                        <a:t> review</a:t>
                      </a:r>
                      <a:endParaRPr lang="en-US" dirty="0"/>
                    </a:p>
                  </a:txBody>
                  <a:tcPr/>
                </a:tc>
                <a:tc>
                  <a:txBody>
                    <a:bodyPr/>
                    <a:lstStyle/>
                    <a:p>
                      <a:pPr marL="285750" indent="-285750" algn="l">
                        <a:buFont typeface="Arial" panose="020B0604020202020204" pitchFamily="34" charset="0"/>
                        <a:buChar char="•"/>
                      </a:pPr>
                      <a:r>
                        <a:rPr lang="en-US" dirty="0" smtClean="0"/>
                        <a:t>Information</a:t>
                      </a:r>
                      <a:r>
                        <a:rPr lang="en-US" baseline="0" dirty="0" smtClean="0"/>
                        <a:t> is</a:t>
                      </a:r>
                      <a:r>
                        <a:rPr lang="en-US" dirty="0" smtClean="0"/>
                        <a:t> easily accessible</a:t>
                      </a:r>
                      <a:endParaRPr lang="en-US" baseline="0" dirty="0" smtClean="0"/>
                    </a:p>
                    <a:p>
                      <a:pPr marL="285750" indent="-285750" algn="l">
                        <a:buFont typeface="Arial" panose="020B0604020202020204" pitchFamily="34" charset="0"/>
                        <a:buChar char="•"/>
                      </a:pPr>
                      <a:r>
                        <a:rPr lang="en-US" baseline="0" dirty="0" smtClean="0"/>
                        <a:t>Provides program history and development</a:t>
                      </a:r>
                    </a:p>
                    <a:p>
                      <a:pPr marL="285750" indent="-285750" algn="l">
                        <a:buFont typeface="Arial" panose="020B0604020202020204" pitchFamily="34" charset="0"/>
                        <a:buChar char="•"/>
                      </a:pPr>
                      <a:r>
                        <a:rPr lang="en-US" baseline="0" dirty="0" smtClean="0"/>
                        <a:t>Opportunity to study historical trends</a:t>
                      </a:r>
                      <a:endParaRPr lang="en-US" dirty="0"/>
                    </a:p>
                  </a:txBody>
                  <a:tcPr/>
                </a:tc>
                <a:tc>
                  <a:txBody>
                    <a:bodyPr/>
                    <a:lstStyle/>
                    <a:p>
                      <a:pPr marL="285750" indent="-285750" algn="l">
                        <a:buFont typeface="Arial" panose="020B0604020202020204" pitchFamily="34" charset="0"/>
                        <a:buChar char="•"/>
                      </a:pPr>
                      <a:r>
                        <a:rPr lang="en-US" dirty="0" smtClean="0"/>
                        <a:t>Records may be incomplete</a:t>
                      </a:r>
                      <a:r>
                        <a:rPr lang="en-US" baseline="0" dirty="0" smtClean="0"/>
                        <a:t> or difficult to locate/access</a:t>
                      </a:r>
                    </a:p>
                    <a:p>
                      <a:pPr marL="285750" indent="-285750" algn="l">
                        <a:buFont typeface="Arial" panose="020B0604020202020204" pitchFamily="34" charset="0"/>
                        <a:buChar char="•"/>
                      </a:pPr>
                      <a:r>
                        <a:rPr lang="en-US" baseline="0" dirty="0" smtClean="0"/>
                        <a:t>Analysis is limited to data previously collected</a:t>
                      </a:r>
                      <a:endParaRPr lang="en-US" dirty="0" smtClean="0"/>
                    </a:p>
                  </a:txBody>
                  <a:tcPr/>
                </a:tc>
              </a:tr>
            </a:tbl>
          </a:graphicData>
        </a:graphic>
      </p:graphicFrame>
    </p:spTree>
    <p:extLst>
      <p:ext uri="{BB962C8B-B14F-4D97-AF65-F5344CB8AC3E}">
        <p14:creationId xmlns:p14="http://schemas.microsoft.com/office/powerpoint/2010/main" val="784746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Methods Data Collection</a:t>
            </a:r>
            <a:endParaRPr lang="en-US" dirty="0"/>
          </a:p>
        </p:txBody>
      </p:sp>
      <p:sp>
        <p:nvSpPr>
          <p:cNvPr id="3" name="Content Placeholder 2"/>
          <p:cNvSpPr>
            <a:spLocks noGrp="1"/>
          </p:cNvSpPr>
          <p:nvPr>
            <p:ph idx="1"/>
          </p:nvPr>
        </p:nvSpPr>
        <p:spPr/>
        <p:txBody>
          <a:bodyPr/>
          <a:lstStyle/>
          <a:p>
            <a:r>
              <a:rPr lang="en-US" dirty="0" smtClean="0"/>
              <a:t>Using multiple methods helps validate findings and provide a more thorough assessment of your program (i.e., triangulating)</a:t>
            </a:r>
          </a:p>
          <a:p>
            <a:pPr marL="0" indent="0">
              <a:buNone/>
            </a:pPr>
            <a:endParaRPr lang="en-US" dirty="0" smtClean="0"/>
          </a:p>
          <a:p>
            <a:r>
              <a:rPr lang="en-US" dirty="0" smtClean="0"/>
              <a:t>See handout - Example data collection for the AmeriCorps homelessness program: </a:t>
            </a:r>
          </a:p>
          <a:p>
            <a:pPr lvl="1"/>
            <a:r>
              <a:rPr lang="en-US" dirty="0" smtClean="0"/>
              <a:t>Member activity logs</a:t>
            </a:r>
          </a:p>
          <a:p>
            <a:pPr lvl="1"/>
            <a:r>
              <a:rPr lang="en-US" dirty="0" smtClean="0"/>
              <a:t>Observation </a:t>
            </a:r>
          </a:p>
          <a:p>
            <a:pPr lvl="1"/>
            <a:endParaRPr lang="en-US" dirty="0"/>
          </a:p>
        </p:txBody>
      </p:sp>
    </p:spTree>
    <p:extLst>
      <p:ext uri="{BB962C8B-B14F-4D97-AF65-F5344CB8AC3E}">
        <p14:creationId xmlns:p14="http://schemas.microsoft.com/office/powerpoint/2010/main" val="2588332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b="1" dirty="0" smtClean="0"/>
          </a:p>
          <a:p>
            <a:pPr marL="0" indent="0" algn="ctr">
              <a:buNone/>
            </a:pPr>
            <a:r>
              <a:rPr lang="en-US" b="1" dirty="0" smtClean="0"/>
              <a:t>PART 3</a:t>
            </a:r>
          </a:p>
          <a:p>
            <a:pPr marL="0" indent="0" algn="ctr">
              <a:buNone/>
            </a:pPr>
            <a:r>
              <a:rPr lang="en-US" dirty="0" smtClean="0"/>
              <a:t>Considerations in Choosing a Data Collection Method</a:t>
            </a:r>
            <a:endParaRPr lang="en-US" dirty="0"/>
          </a:p>
        </p:txBody>
      </p:sp>
    </p:spTree>
    <p:extLst>
      <p:ext uri="{BB962C8B-B14F-4D97-AF65-F5344CB8AC3E}">
        <p14:creationId xmlns:p14="http://schemas.microsoft.com/office/powerpoint/2010/main" val="1654074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onsiderations in choosing a data collection method</a:t>
            </a:r>
            <a:endParaRPr lang="en-US" dirty="0"/>
          </a:p>
        </p:txBody>
      </p:sp>
      <p:sp>
        <p:nvSpPr>
          <p:cNvPr id="3" name="Content Placeholder 2"/>
          <p:cNvSpPr>
            <a:spLocks noGrp="1"/>
          </p:cNvSpPr>
          <p:nvPr>
            <p:ph idx="1"/>
          </p:nvPr>
        </p:nvSpPr>
        <p:spPr/>
        <p:txBody>
          <a:bodyPr/>
          <a:lstStyle/>
          <a:p>
            <a:r>
              <a:rPr lang="en-US" sz="2400" dirty="0" smtClean="0"/>
              <a:t>Research Ethics</a:t>
            </a:r>
          </a:p>
          <a:p>
            <a:pPr lvl="1"/>
            <a:r>
              <a:rPr lang="en-US" sz="2000" dirty="0" smtClean="0"/>
              <a:t>Rights of human subjects, including privacy, confidentiality, and respect </a:t>
            </a:r>
          </a:p>
          <a:p>
            <a:pPr lvl="1"/>
            <a:r>
              <a:rPr lang="en-US" sz="2000" dirty="0" smtClean="0"/>
              <a:t>Primary </a:t>
            </a:r>
            <a:r>
              <a:rPr lang="en-US" sz="2000" dirty="0"/>
              <a:t>concern </a:t>
            </a:r>
            <a:r>
              <a:rPr lang="en-US" sz="2000" dirty="0" smtClean="0"/>
              <a:t>should </a:t>
            </a:r>
            <a:r>
              <a:rPr lang="en-US" sz="2000" dirty="0"/>
              <a:t>be the safety of </a:t>
            </a:r>
            <a:r>
              <a:rPr lang="en-US" sz="2000" dirty="0" smtClean="0"/>
              <a:t>evaluation participants</a:t>
            </a:r>
          </a:p>
          <a:p>
            <a:endParaRPr lang="en-US" sz="2400" dirty="0" smtClean="0"/>
          </a:p>
          <a:p>
            <a:r>
              <a:rPr lang="en-US" sz="2400" dirty="0" smtClean="0"/>
              <a:t>Institutional Review Board (IRB)</a:t>
            </a:r>
          </a:p>
          <a:p>
            <a:pPr lvl="1"/>
            <a:r>
              <a:rPr lang="en-US" sz="2000" dirty="0" smtClean="0"/>
              <a:t>A committee that has been formally designated to approve, monitor, and review research involving human subjects.</a:t>
            </a:r>
          </a:p>
          <a:p>
            <a:endParaRPr lang="en-US" sz="2400" dirty="0"/>
          </a:p>
          <a:p>
            <a:r>
              <a:rPr lang="en-US" sz="2400" dirty="0"/>
              <a:t>Data Use Agreements</a:t>
            </a:r>
          </a:p>
          <a:p>
            <a:pPr lvl="1"/>
            <a:r>
              <a:rPr lang="en-US" sz="2000" dirty="0"/>
              <a:t>Contractual documents used for the transfer and use of non-public use data</a:t>
            </a:r>
          </a:p>
        </p:txBody>
      </p:sp>
    </p:spTree>
    <p:extLst>
      <p:ext uri="{BB962C8B-B14F-4D97-AF65-F5344CB8AC3E}">
        <p14:creationId xmlns:p14="http://schemas.microsoft.com/office/powerpoint/2010/main" val="33374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 unique to outcome evaluations</a:t>
            </a:r>
            <a:endParaRPr lang="en-US" dirty="0"/>
          </a:p>
        </p:txBody>
      </p:sp>
      <p:sp>
        <p:nvSpPr>
          <p:cNvPr id="3" name="Content Placeholder 2"/>
          <p:cNvSpPr>
            <a:spLocks noGrp="1"/>
          </p:cNvSpPr>
          <p:nvPr>
            <p:ph idx="1"/>
          </p:nvPr>
        </p:nvSpPr>
        <p:spPr/>
        <p:txBody>
          <a:bodyPr/>
          <a:lstStyle/>
          <a:p>
            <a:r>
              <a:rPr lang="en-US" sz="2400" dirty="0" smtClean="0"/>
              <a:t>Reliability</a:t>
            </a:r>
            <a:endParaRPr lang="en-US" sz="2400" dirty="0"/>
          </a:p>
          <a:p>
            <a:pPr lvl="1"/>
            <a:r>
              <a:rPr lang="en-US" sz="2000" dirty="0"/>
              <a:t>Ability </a:t>
            </a:r>
            <a:r>
              <a:rPr lang="en-US" sz="2000" dirty="0" smtClean="0"/>
              <a:t>to </a:t>
            </a:r>
            <a:r>
              <a:rPr lang="en-US" sz="2000" dirty="0"/>
              <a:t>yield consistent results under the same </a:t>
            </a:r>
            <a:r>
              <a:rPr lang="en-US" sz="2000" dirty="0" smtClean="0"/>
              <a:t>conditions</a:t>
            </a:r>
          </a:p>
          <a:p>
            <a:pPr lvl="1"/>
            <a:r>
              <a:rPr lang="en-US" sz="2000" dirty="0" smtClean="0"/>
              <a:t>Determines whether results are reproducible</a:t>
            </a:r>
          </a:p>
          <a:p>
            <a:pPr lvl="1"/>
            <a:r>
              <a:rPr lang="en-US" sz="2000" dirty="0" smtClean="0"/>
              <a:t>Determines the precision of measurement</a:t>
            </a:r>
          </a:p>
          <a:p>
            <a:r>
              <a:rPr lang="en-US" sz="2400" dirty="0" smtClean="0"/>
              <a:t>Validity </a:t>
            </a:r>
            <a:endParaRPr lang="en-US" sz="2400" dirty="0"/>
          </a:p>
          <a:p>
            <a:pPr lvl="1"/>
            <a:r>
              <a:rPr lang="en-US" sz="2000" dirty="0" smtClean="0"/>
              <a:t>Ability to accurately measure the underlying concept</a:t>
            </a:r>
          </a:p>
          <a:p>
            <a:pPr lvl="1"/>
            <a:endParaRPr lang="en-US" sz="2000" dirty="0"/>
          </a:p>
        </p:txBody>
      </p:sp>
      <p:grpSp>
        <p:nvGrpSpPr>
          <p:cNvPr id="4" name="Group 3"/>
          <p:cNvGrpSpPr/>
          <p:nvPr/>
        </p:nvGrpSpPr>
        <p:grpSpPr>
          <a:xfrm>
            <a:off x="1047750" y="3895725"/>
            <a:ext cx="1562018" cy="1947163"/>
            <a:chOff x="438307" y="1905000"/>
            <a:chExt cx="1885712" cy="248056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7" y="1905000"/>
              <a:ext cx="1885712" cy="1885712"/>
            </a:xfrm>
            <a:prstGeom prst="rect">
              <a:avLst/>
            </a:prstGeom>
          </p:spPr>
        </p:pic>
        <p:sp>
          <p:nvSpPr>
            <p:cNvPr id="6" name="TextBox 5"/>
            <p:cNvSpPr txBox="1"/>
            <p:nvPr/>
          </p:nvSpPr>
          <p:spPr bwMode="auto">
            <a:xfrm>
              <a:off x="438308" y="3800788"/>
              <a:ext cx="1885711" cy="58477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sz="1600" b="1" dirty="0" smtClean="0">
                  <a:solidFill>
                    <a:srgbClr val="C00000"/>
                  </a:solidFill>
                </a:rPr>
                <a:t>Reliable</a:t>
              </a:r>
            </a:p>
            <a:p>
              <a:pPr algn="ctr"/>
              <a:r>
                <a:rPr lang="en-US" sz="1600" b="1" dirty="0" smtClean="0">
                  <a:solidFill>
                    <a:srgbClr val="C00000"/>
                  </a:solidFill>
                </a:rPr>
                <a:t>Not Valid</a:t>
              </a:r>
            </a:p>
          </p:txBody>
        </p:sp>
      </p:grpSp>
      <p:grpSp>
        <p:nvGrpSpPr>
          <p:cNvPr id="7" name="Group 6"/>
          <p:cNvGrpSpPr/>
          <p:nvPr/>
        </p:nvGrpSpPr>
        <p:grpSpPr>
          <a:xfrm>
            <a:off x="3443288" y="3895725"/>
            <a:ext cx="1500474" cy="1947163"/>
            <a:chOff x="2558852" y="1905000"/>
            <a:chExt cx="1885712" cy="248056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852" y="1905000"/>
              <a:ext cx="1885712" cy="1885712"/>
            </a:xfrm>
            <a:prstGeom prst="rect">
              <a:avLst/>
            </a:prstGeom>
          </p:spPr>
        </p:pic>
        <p:sp>
          <p:nvSpPr>
            <p:cNvPr id="9" name="TextBox 8"/>
            <p:cNvSpPr txBox="1"/>
            <p:nvPr/>
          </p:nvSpPr>
          <p:spPr bwMode="auto">
            <a:xfrm>
              <a:off x="2558853" y="3800788"/>
              <a:ext cx="1885711" cy="58477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sz="1600" b="1" dirty="0">
                  <a:solidFill>
                    <a:srgbClr val="C00000"/>
                  </a:solidFill>
                </a:rPr>
                <a:t>Low </a:t>
              </a:r>
              <a:r>
                <a:rPr lang="en-US" sz="1600" b="1" dirty="0" smtClean="0">
                  <a:solidFill>
                    <a:srgbClr val="C00000"/>
                  </a:solidFill>
                </a:rPr>
                <a:t>Reliability</a:t>
              </a:r>
            </a:p>
            <a:p>
              <a:pPr algn="ctr"/>
              <a:r>
                <a:rPr lang="en-US" sz="1600" b="1" dirty="0" smtClean="0">
                  <a:solidFill>
                    <a:srgbClr val="C00000"/>
                  </a:solidFill>
                </a:rPr>
                <a:t>Low Validity</a:t>
              </a:r>
            </a:p>
          </p:txBody>
        </p:sp>
      </p:grpSp>
      <p:grpSp>
        <p:nvGrpSpPr>
          <p:cNvPr id="10" name="Group 9"/>
          <p:cNvGrpSpPr/>
          <p:nvPr/>
        </p:nvGrpSpPr>
        <p:grpSpPr>
          <a:xfrm>
            <a:off x="5578579" y="3895725"/>
            <a:ext cx="1546432" cy="1970464"/>
            <a:chOff x="6799943" y="1905000"/>
            <a:chExt cx="1885712" cy="2483082"/>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9943" y="1905000"/>
              <a:ext cx="1885712" cy="1885712"/>
            </a:xfrm>
            <a:prstGeom prst="rect">
              <a:avLst/>
            </a:prstGeom>
          </p:spPr>
        </p:pic>
        <p:sp>
          <p:nvSpPr>
            <p:cNvPr id="12" name="TextBox 11"/>
            <p:cNvSpPr txBox="1"/>
            <p:nvPr/>
          </p:nvSpPr>
          <p:spPr bwMode="auto">
            <a:xfrm>
              <a:off x="6799944" y="3803307"/>
              <a:ext cx="1885711" cy="58477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sz="1600" b="1" dirty="0" smtClean="0">
                  <a:solidFill>
                    <a:srgbClr val="C00000"/>
                  </a:solidFill>
                </a:rPr>
                <a:t>Both Reliable</a:t>
              </a:r>
            </a:p>
            <a:p>
              <a:pPr algn="ctr"/>
              <a:r>
                <a:rPr lang="en-US" sz="1600" b="1" dirty="0" smtClean="0">
                  <a:solidFill>
                    <a:srgbClr val="C00000"/>
                  </a:solidFill>
                </a:rPr>
                <a:t>and Valid</a:t>
              </a:r>
            </a:p>
          </p:txBody>
        </p:sp>
      </p:grpSp>
      <p:sp>
        <p:nvSpPr>
          <p:cNvPr id="16" name="Rectangle 15"/>
          <p:cNvSpPr/>
          <p:nvPr/>
        </p:nvSpPr>
        <p:spPr>
          <a:xfrm>
            <a:off x="2553011" y="6092168"/>
            <a:ext cx="4572000" cy="400110"/>
          </a:xfrm>
          <a:prstGeom prst="rect">
            <a:avLst/>
          </a:prstGeom>
        </p:spPr>
        <p:txBody>
          <a:bodyPr>
            <a:spAutoFit/>
          </a:bodyPr>
          <a:lstStyle/>
          <a:p>
            <a:pPr algn="r"/>
            <a:r>
              <a:rPr lang="en-US" sz="1000" dirty="0" smtClean="0">
                <a:solidFill>
                  <a:srgbClr val="C00000"/>
                </a:solidFill>
              </a:rPr>
              <a:t>by Experiment-Resources.com</a:t>
            </a:r>
          </a:p>
          <a:p>
            <a:pPr algn="r"/>
            <a:r>
              <a:rPr lang="en-US" sz="1000" dirty="0" smtClean="0">
                <a:solidFill>
                  <a:srgbClr val="C00000"/>
                </a:solidFill>
              </a:rPr>
              <a:t>from https://explorable.com/statistics-reliability</a:t>
            </a:r>
            <a:endParaRPr lang="en-US" sz="1000" dirty="0">
              <a:solidFill>
                <a:srgbClr val="C00000"/>
              </a:solidFill>
            </a:endParaRPr>
          </a:p>
        </p:txBody>
      </p:sp>
    </p:spTree>
    <p:extLst>
      <p:ext uri="{BB962C8B-B14F-4D97-AF65-F5344CB8AC3E}">
        <p14:creationId xmlns:p14="http://schemas.microsoft.com/office/powerpoint/2010/main" val="2890628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 unique to outcome evaluations</a:t>
            </a:r>
            <a:endParaRPr lang="en-US" dirty="0"/>
          </a:p>
        </p:txBody>
      </p:sp>
      <p:sp>
        <p:nvSpPr>
          <p:cNvPr id="3" name="Content Placeholder 2"/>
          <p:cNvSpPr>
            <a:spLocks noGrp="1"/>
          </p:cNvSpPr>
          <p:nvPr>
            <p:ph idx="1"/>
          </p:nvPr>
        </p:nvSpPr>
        <p:spPr/>
        <p:txBody>
          <a:bodyPr/>
          <a:lstStyle/>
          <a:p>
            <a:r>
              <a:rPr lang="en-US" sz="2400" dirty="0"/>
              <a:t>Sampling and generalizability</a:t>
            </a:r>
          </a:p>
          <a:p>
            <a:pPr lvl="1"/>
            <a:r>
              <a:rPr lang="en-US" sz="2000" dirty="0"/>
              <a:t>Selecting a representative subset of individuals from a population</a:t>
            </a:r>
          </a:p>
          <a:p>
            <a:pPr lvl="1"/>
            <a:r>
              <a:rPr lang="en-US" sz="2000" dirty="0"/>
              <a:t>Important for ensuring findings can be generalized to an entire population </a:t>
            </a:r>
            <a:endParaRPr lang="en-US" sz="2000" dirty="0" smtClean="0"/>
          </a:p>
          <a:p>
            <a:pPr lvl="1"/>
            <a:endParaRPr lang="en-US" sz="2000" dirty="0"/>
          </a:p>
          <a:p>
            <a:r>
              <a:rPr lang="en-US" sz="2400" dirty="0" smtClean="0"/>
              <a:t>Statistical power </a:t>
            </a:r>
          </a:p>
          <a:p>
            <a:pPr lvl="1"/>
            <a:r>
              <a:rPr lang="en-US" sz="2000" dirty="0" smtClean="0"/>
              <a:t>Likelihood of detecting significant effects when there is a real difference in the population</a:t>
            </a:r>
          </a:p>
          <a:p>
            <a:pPr lvl="1"/>
            <a:endParaRPr lang="en-US" sz="2000" dirty="0" smtClean="0"/>
          </a:p>
          <a:p>
            <a:r>
              <a:rPr lang="en-US" sz="2400" dirty="0" smtClean="0"/>
              <a:t>Covariates </a:t>
            </a:r>
          </a:p>
          <a:p>
            <a:pPr lvl="1"/>
            <a:r>
              <a:rPr lang="en-US" sz="2000" dirty="0" smtClean="0"/>
              <a:t>Outside variables that may be related to the outcome under study</a:t>
            </a:r>
          </a:p>
          <a:p>
            <a:pPr lvl="1"/>
            <a:r>
              <a:rPr lang="en-US" sz="2000" dirty="0" smtClean="0"/>
              <a:t>Can affect the findings of a statistical analysis</a:t>
            </a:r>
          </a:p>
        </p:txBody>
      </p:sp>
    </p:spTree>
    <p:extLst>
      <p:ext uri="{BB962C8B-B14F-4D97-AF65-F5344CB8AC3E}">
        <p14:creationId xmlns:p14="http://schemas.microsoft.com/office/powerpoint/2010/main" val="319399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p:txBody>
          <a:bodyPr>
            <a:normAutofit/>
          </a:bodyPr>
          <a:lstStyle/>
          <a:p>
            <a:pPr marL="0" indent="0">
              <a:spcAft>
                <a:spcPts val="1200"/>
              </a:spcAft>
              <a:buNone/>
            </a:pPr>
            <a:r>
              <a:rPr lang="en-US" dirty="0"/>
              <a:t>By the end of this presentation, you will be able to:</a:t>
            </a:r>
          </a:p>
          <a:p>
            <a:pPr>
              <a:spcAft>
                <a:spcPts val="1200"/>
              </a:spcAft>
            </a:pPr>
            <a:r>
              <a:rPr lang="en-US" sz="2400" dirty="0" smtClean="0"/>
              <a:t>Understand key questions to consider prior to selecting a data collection method</a:t>
            </a:r>
          </a:p>
          <a:p>
            <a:pPr>
              <a:spcAft>
                <a:spcPts val="1200"/>
              </a:spcAft>
            </a:pPr>
            <a:r>
              <a:rPr lang="en-US" sz="2400" dirty="0" smtClean="0"/>
              <a:t>Understand the importance of selecting appropriate data collection methods</a:t>
            </a:r>
          </a:p>
          <a:p>
            <a:pPr>
              <a:spcAft>
                <a:spcPts val="1200"/>
              </a:spcAft>
            </a:pPr>
            <a:r>
              <a:rPr lang="en-US" sz="2400" dirty="0" smtClean="0"/>
              <a:t>Describe </a:t>
            </a:r>
            <a:r>
              <a:rPr lang="en-US" sz="2400" dirty="0"/>
              <a:t>some </a:t>
            </a:r>
            <a:r>
              <a:rPr lang="en-US" sz="2400" dirty="0" smtClean="0"/>
              <a:t>of the advantages and disadvantages of different data </a:t>
            </a:r>
            <a:r>
              <a:rPr lang="en-US" sz="2400" dirty="0"/>
              <a:t>collection methods </a:t>
            </a:r>
            <a:endParaRPr lang="en-US" sz="2400" dirty="0" smtClean="0"/>
          </a:p>
          <a:p>
            <a:pPr>
              <a:spcAft>
                <a:spcPts val="1200"/>
              </a:spcAft>
            </a:pPr>
            <a:r>
              <a:rPr lang="en-US" sz="2400" dirty="0" smtClean="0"/>
              <a:t>Understand the differences </a:t>
            </a:r>
            <a:r>
              <a:rPr lang="en-US" sz="2400" dirty="0"/>
              <a:t>between quantitative and qualitative methods and their </a:t>
            </a:r>
            <a:r>
              <a:rPr lang="en-US" sz="2400" dirty="0" smtClean="0"/>
              <a:t>roles </a:t>
            </a:r>
            <a:r>
              <a:rPr lang="en-US" sz="2400" dirty="0"/>
              <a:t>in process and outcome evaluations</a:t>
            </a:r>
          </a:p>
          <a:p>
            <a:pPr>
              <a:spcAft>
                <a:spcPts val="1200"/>
              </a:spcAft>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smtClean="0"/>
          </a:p>
          <a:p>
            <a:pPr marL="0" indent="0">
              <a:buNone/>
            </a:pPr>
            <a:endParaRPr lang="en-US" sz="2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b="1" dirty="0" smtClean="0"/>
          </a:p>
          <a:p>
            <a:pPr marL="0" indent="0" algn="ctr">
              <a:buNone/>
            </a:pPr>
            <a:r>
              <a:rPr lang="en-US" b="1" dirty="0" smtClean="0"/>
              <a:t>PART 4</a:t>
            </a:r>
          </a:p>
          <a:p>
            <a:pPr marL="0" indent="0" algn="ctr">
              <a:buNone/>
            </a:pPr>
            <a:r>
              <a:rPr lang="en-US" dirty="0" smtClean="0"/>
              <a:t>Examples</a:t>
            </a:r>
            <a:endParaRPr lang="en-US" dirty="0"/>
          </a:p>
        </p:txBody>
      </p:sp>
    </p:spTree>
    <p:extLst>
      <p:ext uri="{BB962C8B-B14F-4D97-AF65-F5344CB8AC3E}">
        <p14:creationId xmlns:p14="http://schemas.microsoft.com/office/powerpoint/2010/main" val="344989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for </a:t>
            </a:r>
            <a:r>
              <a:rPr lang="en-US" dirty="0"/>
              <a:t>Process and Outcome Evaluations</a:t>
            </a:r>
          </a:p>
        </p:txBody>
      </p:sp>
      <p:sp>
        <p:nvSpPr>
          <p:cNvPr id="3" name="Content Placeholder 2"/>
          <p:cNvSpPr>
            <a:spLocks noGrp="1"/>
          </p:cNvSpPr>
          <p:nvPr>
            <p:ph idx="1"/>
          </p:nvPr>
        </p:nvSpPr>
        <p:spPr/>
        <p:txBody>
          <a:bodyPr/>
          <a:lstStyle/>
          <a:p>
            <a:r>
              <a:rPr lang="en-US" sz="2400" dirty="0" smtClean="0"/>
              <a:t>Existing Data (i.e., Secondary Data)</a:t>
            </a:r>
          </a:p>
          <a:p>
            <a:pPr lvl="1"/>
            <a:r>
              <a:rPr lang="en-US" sz="2000" dirty="0" smtClean="0"/>
              <a:t>Internal </a:t>
            </a:r>
            <a:r>
              <a:rPr lang="en-US" sz="2000" dirty="0"/>
              <a:t>program records (participant records, </a:t>
            </a:r>
            <a:r>
              <a:rPr lang="en-US" sz="2000" dirty="0" smtClean="0"/>
              <a:t>member logs, performance </a:t>
            </a:r>
            <a:r>
              <a:rPr lang="en-US" sz="2000" dirty="0"/>
              <a:t>data, etc</a:t>
            </a:r>
            <a:r>
              <a:rPr lang="en-US" sz="2000" dirty="0" smtClean="0"/>
              <a:t>.)</a:t>
            </a:r>
          </a:p>
          <a:p>
            <a:pPr lvl="1"/>
            <a:r>
              <a:rPr lang="en-US" sz="2000" dirty="0" smtClean="0"/>
              <a:t>External </a:t>
            </a:r>
            <a:r>
              <a:rPr lang="en-US" sz="2000" dirty="0"/>
              <a:t>datasets (administrative data, etc.)</a:t>
            </a:r>
          </a:p>
          <a:p>
            <a:r>
              <a:rPr lang="en-US" sz="2400" dirty="0" smtClean="0"/>
              <a:t>New Data (i.e., Primary Data)</a:t>
            </a:r>
          </a:p>
          <a:p>
            <a:pPr lvl="1"/>
            <a:r>
              <a:rPr lang="en-US" sz="2000" dirty="0" smtClean="0"/>
              <a:t>Surveys</a:t>
            </a:r>
          </a:p>
          <a:p>
            <a:pPr lvl="1"/>
            <a:r>
              <a:rPr lang="en-US" sz="2000" dirty="0" smtClean="0"/>
              <a:t>Assessments/tests</a:t>
            </a:r>
          </a:p>
          <a:p>
            <a:pPr lvl="1"/>
            <a:r>
              <a:rPr lang="en-US" sz="2000" dirty="0" smtClean="0"/>
              <a:t>Interviews</a:t>
            </a:r>
          </a:p>
          <a:p>
            <a:pPr lvl="1"/>
            <a:r>
              <a:rPr lang="en-US" sz="2000" dirty="0" smtClean="0"/>
              <a:t>Focus groups</a:t>
            </a:r>
          </a:p>
          <a:p>
            <a:pPr lvl="1"/>
            <a:r>
              <a:rPr lang="en-US" sz="2000" dirty="0" smtClean="0"/>
              <a:t>Participant observation/field notes</a:t>
            </a:r>
          </a:p>
          <a:p>
            <a:pPr lvl="1"/>
            <a:endParaRPr lang="en-US" sz="2000" dirty="0" smtClean="0"/>
          </a:p>
          <a:p>
            <a:pPr lvl="1"/>
            <a:endParaRPr lang="en-US" sz="2000" dirty="0" smtClean="0"/>
          </a:p>
          <a:p>
            <a:pPr lvl="1"/>
            <a:endParaRPr lang="en-US" sz="2000" dirty="0"/>
          </a:p>
        </p:txBody>
      </p:sp>
    </p:spTree>
    <p:extLst>
      <p:ext uri="{BB962C8B-B14F-4D97-AF65-F5344CB8AC3E}">
        <p14:creationId xmlns:p14="http://schemas.microsoft.com/office/powerpoint/2010/main" val="298742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latin typeface="Arial" charset="0"/>
                <a:cs typeface="Arial" charset="0"/>
              </a:rPr>
              <a:t>Example data collection for a process evaluation</a:t>
            </a:r>
          </a:p>
        </p:txBody>
      </p:sp>
      <p:graphicFrame>
        <p:nvGraphicFramePr>
          <p:cNvPr id="5" name="Table 4"/>
          <p:cNvGraphicFramePr>
            <a:graphicFrameLocks noGrp="1"/>
          </p:cNvGraphicFramePr>
          <p:nvPr>
            <p:extLst>
              <p:ext uri="{D42A27DB-BD31-4B8C-83A1-F6EECF244321}">
                <p14:modId xmlns:p14="http://schemas.microsoft.com/office/powerpoint/2010/main" val="1261052061"/>
              </p:ext>
            </p:extLst>
          </p:nvPr>
        </p:nvGraphicFramePr>
        <p:xfrm>
          <a:off x="136525" y="1255713"/>
          <a:ext cx="8870997" cy="4622809"/>
        </p:xfrm>
        <a:graphic>
          <a:graphicData uri="http://schemas.openxmlformats.org/drawingml/2006/table">
            <a:tbl>
              <a:tblPr firstRow="1" firstCol="1" bandRow="1"/>
              <a:tblGrid>
                <a:gridCol w="1322052"/>
                <a:gridCol w="1599952"/>
                <a:gridCol w="1924674"/>
                <a:gridCol w="1959668"/>
                <a:gridCol w="2064651"/>
              </a:tblGrid>
              <a:tr h="490719">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Process Evaluation of a Homelessness Prevention Program for Low-income Families</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299">
                <a:tc>
                  <a:txBody>
                    <a:bodyPr/>
                    <a:lstStyle/>
                    <a:p>
                      <a:pPr marL="0" marR="0" algn="ctr">
                        <a:lnSpc>
                          <a:spcPct val="115000"/>
                        </a:lnSpc>
                        <a:spcBef>
                          <a:spcPts val="0"/>
                        </a:spcBef>
                        <a:spcAft>
                          <a:spcPts val="0"/>
                        </a:spcAft>
                      </a:pPr>
                      <a:endParaRPr lang="en-US" sz="10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00" dirty="0" smtClean="0">
                          <a:solidFill>
                            <a:srgbClr val="595959"/>
                          </a:solidFill>
                          <a:effectLst/>
                          <a:latin typeface="Arial"/>
                          <a:ea typeface="Calibri"/>
                          <a:cs typeface="Times New Roman"/>
                        </a:rPr>
                        <a:t>Research question</a:t>
                      </a:r>
                      <a:endParaRPr lang="en-US" sz="10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00" dirty="0" smtClean="0">
                          <a:solidFill>
                            <a:srgbClr val="595959"/>
                          </a:solidFill>
                          <a:effectLst/>
                          <a:latin typeface="Arial"/>
                          <a:ea typeface="Calibri"/>
                          <a:cs typeface="Times New Roman"/>
                        </a:rPr>
                        <a:t>Indicators</a:t>
                      </a:r>
                      <a:endParaRPr lang="en-US" sz="10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00" dirty="0" smtClean="0">
                          <a:solidFill>
                            <a:srgbClr val="595959"/>
                          </a:solidFill>
                          <a:effectLst/>
                          <a:latin typeface="Arial"/>
                          <a:ea typeface="Calibri"/>
                          <a:cs typeface="Times New Roman"/>
                        </a:rPr>
                        <a:t>What</a:t>
                      </a:r>
                      <a:r>
                        <a:rPr lang="en-US" sz="1000" baseline="0" dirty="0" smtClean="0">
                          <a:solidFill>
                            <a:srgbClr val="595959"/>
                          </a:solidFill>
                          <a:effectLst/>
                          <a:latin typeface="Arial"/>
                          <a:ea typeface="Calibri"/>
                          <a:cs typeface="Times New Roman"/>
                        </a:rPr>
                        <a:t> is collected and how?</a:t>
                      </a:r>
                      <a:endParaRPr lang="en-US" sz="10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00" dirty="0" smtClean="0">
                          <a:solidFill>
                            <a:srgbClr val="595959"/>
                          </a:solidFill>
                          <a:effectLst/>
                          <a:latin typeface="Arial"/>
                          <a:ea typeface="Calibri"/>
                          <a:cs typeface="Times New Roman"/>
                        </a:rPr>
                        <a:t>From whom</a:t>
                      </a:r>
                      <a:r>
                        <a:rPr lang="en-US" sz="1000" baseline="0" dirty="0" smtClean="0">
                          <a:solidFill>
                            <a:srgbClr val="595959"/>
                          </a:solidFill>
                          <a:effectLst/>
                          <a:latin typeface="Arial"/>
                          <a:ea typeface="Calibri"/>
                          <a:cs typeface="Times New Roman"/>
                        </a:rPr>
                        <a:t> / data sources? </a:t>
                      </a:r>
                      <a:endParaRPr lang="en-US" sz="10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00" dirty="0" smtClean="0">
                          <a:solidFill>
                            <a:srgbClr val="595959"/>
                          </a:solidFill>
                          <a:effectLst/>
                          <a:latin typeface="Arial"/>
                          <a:ea typeface="Calibri"/>
                          <a:cs typeface="Times New Roman"/>
                        </a:rPr>
                        <a:t>When collected and by whom?</a:t>
                      </a:r>
                      <a:endParaRPr lang="en-US" sz="10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782">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program’s activity – educational workshops - being implemented as designed? </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Duration of workshops</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Participant workshop attendance rates</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595959"/>
                          </a:solidFill>
                          <a:effectLst/>
                          <a:latin typeface="Arial"/>
                          <a:ea typeface="Calibri"/>
                          <a:cs typeface="Times New Roman"/>
                        </a:rPr>
                        <a:t>c) Topics covered by member</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595959"/>
                          </a:solidFill>
                          <a:effectLst/>
                          <a:latin typeface="Arial"/>
                          <a:ea typeface="Calibri"/>
                          <a:cs typeface="Times New Roman"/>
                        </a:rPr>
                        <a:t>d) Members delivery of program curriculum during workshops</a:t>
                      </a:r>
                    </a:p>
                    <a:p>
                      <a:pPr marL="0" marR="0">
                        <a:lnSpc>
                          <a:spcPct val="100000"/>
                        </a:lnSpc>
                        <a:spcBef>
                          <a:spcPts val="0"/>
                        </a:spcBef>
                        <a:spcAft>
                          <a:spcPts val="0"/>
                        </a:spcAft>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and c) Members report details about workshops in logs with pre-defined categories of reporting</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d) observations of workshops</a:t>
                      </a:r>
                      <a:endParaRPr lang="en-US" sz="1200" b="1" baseline="0" dirty="0" smtClean="0">
                        <a:solidFill>
                          <a:srgbClr val="595959"/>
                        </a:solidFill>
                        <a:effectLst/>
                        <a:latin typeface="Arial"/>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and c)  Member logs</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d)  Evaluator observes members delivery of curriculum</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and c)  Evaluator collects the workshop logs quarterly</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d) Quarterly observations by the evaluator(s) using structured observation guides</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5089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Arial" charset="0"/>
                <a:cs typeface="Arial" charset="0"/>
              </a:rPr>
              <a:t>Example data collection for </a:t>
            </a:r>
            <a:r>
              <a:rPr lang="en-US" altLang="en-US" dirty="0" smtClean="0">
                <a:latin typeface="Arial" charset="0"/>
                <a:cs typeface="Arial" charset="0"/>
              </a:rPr>
              <a:t>an impact evaluation: Exercise #2</a:t>
            </a:r>
          </a:p>
        </p:txBody>
      </p:sp>
      <p:graphicFrame>
        <p:nvGraphicFramePr>
          <p:cNvPr id="5" name="Table 4"/>
          <p:cNvGraphicFramePr>
            <a:graphicFrameLocks noGrp="1"/>
          </p:cNvGraphicFramePr>
          <p:nvPr>
            <p:extLst>
              <p:ext uri="{D42A27DB-BD31-4B8C-83A1-F6EECF244321}">
                <p14:modId xmlns:p14="http://schemas.microsoft.com/office/powerpoint/2010/main" val="3149885610"/>
              </p:ext>
            </p:extLst>
          </p:nvPr>
        </p:nvGraphicFramePr>
        <p:xfrm>
          <a:off x="190500" y="1255713"/>
          <a:ext cx="8817022" cy="4257676"/>
        </p:xfrm>
        <a:graphic>
          <a:graphicData uri="http://schemas.openxmlformats.org/drawingml/2006/table">
            <a:tbl>
              <a:tblPr firstRow="1" firstCol="1" bandRow="1"/>
              <a:tblGrid>
                <a:gridCol w="1609953"/>
                <a:gridCol w="1627761"/>
                <a:gridCol w="1579474"/>
                <a:gridCol w="1947745"/>
                <a:gridCol w="2052089"/>
              </a:tblGrid>
              <a:tr h="490763">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Impact Evaluation of a Homelessness Prevention Program for Low-income Families</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34">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Research question</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Outcome</a:t>
                      </a:r>
                      <a:r>
                        <a:rPr lang="en-US" sz="1100" baseline="0" dirty="0" smtClean="0">
                          <a:solidFill>
                            <a:srgbClr val="595959"/>
                          </a:solidFill>
                          <a:effectLst/>
                          <a:latin typeface="Arial"/>
                          <a:ea typeface="Calibri"/>
                          <a:cs typeface="Times New Roman"/>
                        </a:rPr>
                        <a:t> of interest</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What</a:t>
                      </a:r>
                      <a:r>
                        <a:rPr lang="en-US" sz="1100" baseline="0" dirty="0" smtClean="0">
                          <a:solidFill>
                            <a:srgbClr val="595959"/>
                          </a:solidFill>
                          <a:effectLst/>
                          <a:latin typeface="Arial"/>
                          <a:ea typeface="Calibri"/>
                          <a:cs typeface="Times New Roman"/>
                        </a:rPr>
                        <a:t> is collected and how?</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From whom</a:t>
                      </a:r>
                      <a:r>
                        <a:rPr lang="en-US" sz="1100" baseline="0" dirty="0" smtClean="0">
                          <a:solidFill>
                            <a:srgbClr val="595959"/>
                          </a:solidFill>
                          <a:effectLst/>
                          <a:latin typeface="Arial"/>
                          <a:ea typeface="Calibri"/>
                          <a:cs typeface="Times New Roman"/>
                        </a:rPr>
                        <a:t> / data sources? </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When collected and by whom?</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079">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What impact does the homelessness prevention program have on beneficiaries’ ability to hold a stable tenancy relative to a comparison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Tenancy status of low-income families at risk of homelessness</a:t>
                      </a:r>
                    </a:p>
                    <a:p>
                      <a:pPr marL="0" marR="0" indent="0">
                        <a:lnSpc>
                          <a:spcPct val="100000"/>
                        </a:lnSpc>
                        <a:spcBef>
                          <a:spcPts val="0"/>
                        </a:spcBef>
                        <a:spcAft>
                          <a:spcPts val="0"/>
                        </a:spcAft>
                        <a:buNone/>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00000"/>
                        </a:lnSpc>
                        <a:spcBef>
                          <a:spcPts val="0"/>
                        </a:spcBef>
                        <a:spcAft>
                          <a:spcPts val="0"/>
                        </a:spcAft>
                        <a:buAutoNum type="arabicPeriod"/>
                      </a:pPr>
                      <a:r>
                        <a:rPr lang="en-US" sz="1200" dirty="0" smtClean="0">
                          <a:effectLst/>
                          <a:latin typeface="Arial" panose="020B0604020202020204" pitchFamily="34" charset="0"/>
                          <a:ea typeface="Calibri"/>
                          <a:cs typeface="Arial" panose="020B0604020202020204" pitchFamily="34" charset="0"/>
                        </a:rPr>
                        <a:t>Treatment group</a:t>
                      </a:r>
                    </a:p>
                    <a:p>
                      <a:pPr marL="228600" marR="0" indent="-228600">
                        <a:lnSpc>
                          <a:spcPct val="100000"/>
                        </a:lnSpc>
                        <a:spcBef>
                          <a:spcPts val="0"/>
                        </a:spcBef>
                        <a:spcAft>
                          <a:spcPts val="0"/>
                        </a:spcAft>
                        <a:buAutoNum type="arabicPeriod"/>
                      </a:pPr>
                      <a:endParaRPr lang="en-US" sz="1200" dirty="0" smtClean="0">
                        <a:effectLst/>
                        <a:latin typeface="Arial" panose="020B0604020202020204" pitchFamily="34" charset="0"/>
                        <a:ea typeface="Calibri"/>
                        <a:cs typeface="Arial" panose="020B0604020202020204" pitchFamily="34" charset="0"/>
                      </a:endParaRPr>
                    </a:p>
                    <a:p>
                      <a:pPr marL="228600" marR="0" indent="-228600">
                        <a:lnSpc>
                          <a:spcPct val="100000"/>
                        </a:lnSpc>
                        <a:spcBef>
                          <a:spcPts val="0"/>
                        </a:spcBef>
                        <a:spcAft>
                          <a:spcPts val="0"/>
                        </a:spcAft>
                        <a:buAutoNum type="arabicPeriod"/>
                      </a:pPr>
                      <a:r>
                        <a:rPr lang="en-US" sz="1200" dirty="0" smtClean="0">
                          <a:effectLst/>
                          <a:latin typeface="Arial" panose="020B0604020202020204" pitchFamily="34" charset="0"/>
                          <a:ea typeface="Calibri"/>
                          <a:cs typeface="Arial" panose="020B0604020202020204" pitchFamily="34" charset="0"/>
                        </a:rPr>
                        <a:t>Control/comparison</a:t>
                      </a:r>
                      <a:r>
                        <a:rPr lang="en-US" sz="1200" baseline="0" dirty="0" smtClean="0">
                          <a:effectLst/>
                          <a:latin typeface="Arial" panose="020B0604020202020204" pitchFamily="34" charset="0"/>
                          <a:ea typeface="Calibri"/>
                          <a:cs typeface="Arial" panose="020B0604020202020204" pitchFamily="34" charset="0"/>
                        </a:rPr>
                        <a:t> group</a:t>
                      </a:r>
                      <a:endParaRPr lang="en-US" sz="1200" dirty="0">
                        <a:effectLst/>
                        <a:latin typeface="Arial" panose="020B0604020202020204" pitchFamily="34" charset="0"/>
                        <a:ea typeface="Calibri"/>
                        <a:cs typeface="Arial" panose="020B0604020202020204" pitchFamily="34" charset="0"/>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0765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Arial" charset="0"/>
                <a:cs typeface="Arial" charset="0"/>
              </a:rPr>
              <a:t>Example data collection for </a:t>
            </a:r>
            <a:r>
              <a:rPr lang="en-US" altLang="en-US" dirty="0" smtClean="0">
                <a:latin typeface="Arial" charset="0"/>
                <a:cs typeface="Arial" charset="0"/>
              </a:rPr>
              <a:t>an impact evaluation: Exercise #2</a:t>
            </a:r>
          </a:p>
        </p:txBody>
      </p:sp>
      <p:graphicFrame>
        <p:nvGraphicFramePr>
          <p:cNvPr id="5" name="Table 4"/>
          <p:cNvGraphicFramePr>
            <a:graphicFrameLocks noGrp="1"/>
          </p:cNvGraphicFramePr>
          <p:nvPr>
            <p:extLst>
              <p:ext uri="{D42A27DB-BD31-4B8C-83A1-F6EECF244321}">
                <p14:modId xmlns:p14="http://schemas.microsoft.com/office/powerpoint/2010/main" val="2774759580"/>
              </p:ext>
            </p:extLst>
          </p:nvPr>
        </p:nvGraphicFramePr>
        <p:xfrm>
          <a:off x="190500" y="1255713"/>
          <a:ext cx="8817022" cy="4257676"/>
        </p:xfrm>
        <a:graphic>
          <a:graphicData uri="http://schemas.openxmlformats.org/drawingml/2006/table">
            <a:tbl>
              <a:tblPr firstRow="1" firstCol="1" bandRow="1"/>
              <a:tblGrid>
                <a:gridCol w="1609953"/>
                <a:gridCol w="1627761"/>
                <a:gridCol w="1579474"/>
                <a:gridCol w="1947745"/>
                <a:gridCol w="2052089"/>
              </a:tblGrid>
              <a:tr h="490763">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Impact Evaluation of a Homelessness Prevention Program for Low-income Families</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34">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Research question</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Outcome</a:t>
                      </a:r>
                      <a:r>
                        <a:rPr lang="en-US" sz="1100" baseline="0" dirty="0" smtClean="0">
                          <a:solidFill>
                            <a:srgbClr val="595959"/>
                          </a:solidFill>
                          <a:effectLst/>
                          <a:latin typeface="Arial"/>
                          <a:ea typeface="Calibri"/>
                          <a:cs typeface="Times New Roman"/>
                        </a:rPr>
                        <a:t> of interest</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What</a:t>
                      </a:r>
                      <a:r>
                        <a:rPr lang="en-US" sz="1100" baseline="0" dirty="0" smtClean="0">
                          <a:solidFill>
                            <a:srgbClr val="595959"/>
                          </a:solidFill>
                          <a:effectLst/>
                          <a:latin typeface="Arial"/>
                          <a:ea typeface="Calibri"/>
                          <a:cs typeface="Times New Roman"/>
                        </a:rPr>
                        <a:t> is collected and how?</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From whom</a:t>
                      </a:r>
                      <a:r>
                        <a:rPr lang="en-US" sz="1100" baseline="0" dirty="0" smtClean="0">
                          <a:solidFill>
                            <a:srgbClr val="595959"/>
                          </a:solidFill>
                          <a:effectLst/>
                          <a:latin typeface="Arial"/>
                          <a:ea typeface="Calibri"/>
                          <a:cs typeface="Times New Roman"/>
                        </a:rPr>
                        <a:t> / data sources? </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100" dirty="0" smtClean="0">
                          <a:solidFill>
                            <a:srgbClr val="595959"/>
                          </a:solidFill>
                          <a:effectLst/>
                          <a:latin typeface="Arial"/>
                          <a:ea typeface="Calibri"/>
                          <a:cs typeface="Times New Roman"/>
                        </a:rPr>
                        <a:t>When collected and by whom?</a:t>
                      </a:r>
                      <a:endParaRPr lang="en-US" sz="11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079">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What impact does the homelessness prevention program have on beneficiaries’ ability to hold a stable tenancy relative to a comparison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Tenancy status of low-income families at risk of homelessness</a:t>
                      </a:r>
                    </a:p>
                    <a:p>
                      <a:pPr marL="0" marR="0" indent="0">
                        <a:lnSpc>
                          <a:spcPct val="100000"/>
                        </a:lnSpc>
                        <a:spcBef>
                          <a:spcPts val="0"/>
                        </a:spcBef>
                        <a:spcAft>
                          <a:spcPts val="0"/>
                        </a:spcAft>
                        <a:buNone/>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95959"/>
                          </a:solidFill>
                          <a:effectLst/>
                          <a:latin typeface="Arial"/>
                          <a:ea typeface="Calibri"/>
                          <a:cs typeface="Times New Roman"/>
                        </a:rPr>
                        <a:t>Low income families’ housing stability is measured with a survey. </a:t>
                      </a:r>
                      <a:endParaRPr lang="en-US" sz="1200" b="1"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1. Low-income families participating in the program serve as the treatment group.</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2. Low-income families facing an immediate housing crisis that do not participate in a homelessness prevention program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survey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before the homelessness prevention program begins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1 year after the homelessness prevention program is implemented </a:t>
                      </a:r>
                      <a:endParaRPr lang="en-US" sz="1200" dirty="0" smtClean="0">
                        <a:effectLst/>
                        <a:latin typeface="+mn-lt"/>
                        <a:ea typeface="Calibri"/>
                        <a:cs typeface="Times New Roman"/>
                      </a:endParaRPr>
                    </a:p>
                    <a:p>
                      <a:pPr marL="0" marR="0">
                        <a:lnSpc>
                          <a:spcPct val="100000"/>
                        </a:lnSpc>
                        <a:spcBef>
                          <a:spcPts val="0"/>
                        </a:spcBef>
                        <a:spcAft>
                          <a:spcPts val="0"/>
                        </a:spcAft>
                      </a:pP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435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remember</a:t>
            </a:r>
            <a:endParaRPr lang="en-US" dirty="0"/>
          </a:p>
        </p:txBody>
      </p:sp>
      <p:sp>
        <p:nvSpPr>
          <p:cNvPr id="3" name="Content Placeholder 2"/>
          <p:cNvSpPr>
            <a:spLocks noGrp="1"/>
          </p:cNvSpPr>
          <p:nvPr>
            <p:ph idx="1"/>
          </p:nvPr>
        </p:nvSpPr>
        <p:spPr>
          <a:xfrm>
            <a:off x="258417" y="1262063"/>
            <a:ext cx="8706679" cy="5072062"/>
          </a:xfrm>
        </p:spPr>
        <p:txBody>
          <a:bodyPr/>
          <a:lstStyle/>
          <a:p>
            <a:r>
              <a:rPr lang="en-US" sz="2400" dirty="0"/>
              <a:t>The evaluation’s purpose, research questions, type of design, and available resources should determine the data collection method(s) that is most appropriate</a:t>
            </a:r>
            <a:r>
              <a:rPr lang="en-US" sz="2400" dirty="0" smtClean="0"/>
              <a:t>.</a:t>
            </a:r>
            <a:r>
              <a:rPr lang="en-US" altLang="en-US" sz="2400" dirty="0"/>
              <a:t> </a:t>
            </a:r>
            <a:endParaRPr lang="en-US" altLang="en-US" sz="2400" dirty="0" smtClean="0"/>
          </a:p>
          <a:p>
            <a:pPr lvl="1"/>
            <a:r>
              <a:rPr lang="en-US" altLang="en-US" sz="2000" dirty="0" smtClean="0"/>
              <a:t>CNCS </a:t>
            </a:r>
            <a:r>
              <a:rPr lang="en-US" altLang="en-US" sz="2000" dirty="0"/>
              <a:t>has different evaluation requirements for large and small </a:t>
            </a:r>
            <a:r>
              <a:rPr lang="en-US" altLang="en-US" sz="2000" dirty="0" err="1"/>
              <a:t>recompeting</a:t>
            </a:r>
            <a:r>
              <a:rPr lang="en-US" altLang="en-US" sz="2000" dirty="0"/>
              <a:t> grantees </a:t>
            </a:r>
            <a:endParaRPr lang="en-US" sz="2000" dirty="0"/>
          </a:p>
          <a:p>
            <a:r>
              <a:rPr lang="en-US" sz="2400" dirty="0" smtClean="0"/>
              <a:t>There are two general types of data collection methods – quantitative and qualitative – that can be used in any evaluation.</a:t>
            </a:r>
          </a:p>
          <a:p>
            <a:r>
              <a:rPr lang="en-US" sz="2400" dirty="0" smtClean="0"/>
              <a:t>Each data collection method has advantages and disadvantages. A mixed methods approach helps to overcome the weaknesses that come from a single method. </a:t>
            </a:r>
          </a:p>
          <a:p>
            <a:r>
              <a:rPr lang="en-US" sz="2400" dirty="0" smtClean="0"/>
              <a:t>Process and outcome evaluations often demand different types of data collection methods.</a:t>
            </a:r>
          </a:p>
          <a:p>
            <a:endParaRPr lang="en-US" sz="2400" dirty="0" smtClean="0"/>
          </a:p>
          <a:p>
            <a:pPr marL="0" indent="0">
              <a:buNone/>
            </a:pPr>
            <a:endParaRPr lang="en-US" dirty="0" smtClean="0"/>
          </a:p>
          <a:p>
            <a:endParaRPr lang="en-US" dirty="0"/>
          </a:p>
        </p:txBody>
      </p:sp>
    </p:spTree>
    <p:extLst>
      <p:ext uri="{BB962C8B-B14F-4D97-AF65-F5344CB8AC3E}">
        <p14:creationId xmlns:p14="http://schemas.microsoft.com/office/powerpoint/2010/main" val="1086212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idx="1"/>
          </p:nvPr>
        </p:nvSpPr>
        <p:spPr/>
        <p:txBody>
          <a:bodyPr>
            <a:normAutofit/>
          </a:bodyPr>
          <a:lstStyle/>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CNCS’s Knowledge Network</a:t>
            </a:r>
            <a:endParaRPr lang="en-US" altLang="en-US" sz="2400" b="1" dirty="0">
              <a:solidFill>
                <a:srgbClr val="000000"/>
              </a:solidFill>
              <a:latin typeface="Arial" pitchFamily="34" charset="0"/>
              <a:cs typeface="Arial" pitchFamily="34" charset="0"/>
            </a:endParaRPr>
          </a:p>
          <a:p>
            <a:pPr marL="742950" lvl="1" indent="-285750">
              <a:spcBef>
                <a:spcPct val="20000"/>
              </a:spcBef>
              <a:spcAft>
                <a:spcPct val="0"/>
              </a:spcAft>
              <a:buClrTx/>
            </a:pPr>
            <a:r>
              <a:rPr lang="en-US" sz="2000" u="sng" dirty="0" smtClean="0">
                <a:hlinkClick r:id="rId3"/>
              </a:rPr>
              <a:t>http</a:t>
            </a:r>
            <a:r>
              <a:rPr lang="en-US" sz="2000" u="sng" dirty="0">
                <a:hlinkClick r:id="rId3"/>
              </a:rPr>
              <a:t>://www.nationalservice.gov/resources/americorps/evaluation-resources-americorps-state-national-grantees</a:t>
            </a:r>
            <a:endParaRPr lang="en-US" altLang="en-US" sz="2000" dirty="0">
              <a:latin typeface="Arial" charset="0"/>
              <a:cs typeface="Arial"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The </a:t>
            </a:r>
            <a:r>
              <a:rPr lang="en-US" altLang="en-US" sz="2400" b="1" dirty="0">
                <a:solidFill>
                  <a:srgbClr val="000000"/>
                </a:solidFill>
                <a:latin typeface="Arial" pitchFamily="34" charset="0"/>
                <a:cs typeface="Arial" pitchFamily="34" charset="0"/>
              </a:rPr>
              <a:t>American Evaluation </a:t>
            </a:r>
            <a:r>
              <a:rPr lang="en-US" altLang="en-US" sz="2400" b="1" dirty="0" smtClean="0">
                <a:solidFill>
                  <a:srgbClr val="000000"/>
                </a:solidFill>
                <a:latin typeface="Arial" pitchFamily="34" charset="0"/>
                <a:cs typeface="Arial" pitchFamily="34" charset="0"/>
              </a:rPr>
              <a:t>Association</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4"/>
              </a:rPr>
              <a:t>http://www.eval.org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Evaluation Center</a:t>
            </a:r>
            <a:r>
              <a:rPr lang="en-US" altLang="en-US" sz="2400" dirty="0">
                <a:solidFill>
                  <a:srgbClr val="000000"/>
                </a:solidFill>
                <a:latin typeface="Arial" pitchFamily="34" charset="0"/>
                <a:cs typeface="Arial" pitchFamily="34" charset="0"/>
              </a:rPr>
              <a:t>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5"/>
              </a:rPr>
              <a:t>http://www.wmich.edu/evalctr/</a:t>
            </a:r>
            <a:r>
              <a:rPr lang="en-US" altLang="en-US" dirty="0">
                <a:solidFill>
                  <a:srgbClr val="000000"/>
                </a:solidFill>
                <a:latin typeface="Arial" pitchFamily="34" charset="0"/>
                <a:cs typeface="Arial" pitchFamily="34" charset="0"/>
              </a:rPr>
              <a:t> </a:t>
            </a:r>
            <a:endParaRPr lang="en-US" altLang="en-US"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American Statistical Association</a:t>
            </a:r>
            <a:endParaRPr lang="en-US" altLang="en-US" sz="2400" dirty="0" smtClean="0">
              <a:solidFill>
                <a:srgbClr val="000000"/>
              </a:solidFill>
              <a:latin typeface="Arial" pitchFamily="34" charset="0"/>
              <a:cs typeface="Arial" pitchFamily="34" charset="0"/>
            </a:endParaRPr>
          </a:p>
          <a:p>
            <a:pPr marL="571500" lvl="1" indent="-342900">
              <a:spcBef>
                <a:spcPct val="20000"/>
              </a:spcBef>
              <a:spcAft>
                <a:spcPct val="0"/>
              </a:spcAft>
              <a:buClrTx/>
            </a:pPr>
            <a:r>
              <a:rPr lang="en-US" sz="2000" u="sng" dirty="0">
                <a:hlinkClick r:id="rId6"/>
              </a:rPr>
              <a:t>http://</a:t>
            </a:r>
            <a:r>
              <a:rPr lang="en-US" sz="2000" u="sng" dirty="0" smtClean="0">
                <a:hlinkClick r:id="rId6"/>
              </a:rPr>
              <a:t>www.amstat.org/sections/srms/pamphlet.pdf</a:t>
            </a:r>
            <a:endParaRPr lang="en-US" altLang="en-US" sz="2000"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National Science Foundation</a:t>
            </a:r>
          </a:p>
          <a:p>
            <a:pPr marL="742950" lvl="1" indent="-285750">
              <a:spcBef>
                <a:spcPct val="20000"/>
              </a:spcBef>
              <a:spcAft>
                <a:spcPct val="0"/>
              </a:spcAft>
              <a:buClrTx/>
            </a:pPr>
            <a:r>
              <a:rPr lang="en-US" sz="2000" u="sng" dirty="0" smtClean="0">
                <a:hlinkClick r:id="rId7"/>
              </a:rPr>
              <a:t>http</a:t>
            </a:r>
            <a:r>
              <a:rPr lang="en-US" sz="2000" u="sng" dirty="0">
                <a:hlinkClick r:id="rId7"/>
              </a:rPr>
              <a:t>://www.nsf.gov/pubs/2002/nsf02057/nsf02057_4.pdf</a:t>
            </a:r>
            <a:endParaRPr lang="en-US" alt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3619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8617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b="1" dirty="0" smtClean="0"/>
          </a:p>
          <a:p>
            <a:pPr marL="0" indent="0" algn="ctr">
              <a:buNone/>
            </a:pPr>
            <a:r>
              <a:rPr lang="en-US" b="1" dirty="0" smtClean="0"/>
              <a:t>PART 1</a:t>
            </a:r>
          </a:p>
          <a:p>
            <a:pPr marL="0" indent="0" algn="ctr">
              <a:buNone/>
            </a:pPr>
            <a:r>
              <a:rPr lang="en-US" dirty="0" smtClean="0"/>
              <a:t>Key Questions to Consider Prior to Selecting </a:t>
            </a:r>
          </a:p>
          <a:p>
            <a:pPr marL="0" indent="0" algn="ctr">
              <a:buNone/>
            </a:pPr>
            <a:r>
              <a:rPr lang="en-US" dirty="0" smtClean="0"/>
              <a:t>an Appropriate Data Collection Method </a:t>
            </a:r>
            <a:endParaRPr lang="en-US" dirty="0"/>
          </a:p>
        </p:txBody>
      </p:sp>
    </p:spTree>
    <p:extLst>
      <p:ext uri="{BB962C8B-B14F-4D97-AF65-F5344CB8AC3E}">
        <p14:creationId xmlns:p14="http://schemas.microsoft.com/office/powerpoint/2010/main" val="70990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to consider prior to selecting a data collection method</a:t>
            </a:r>
            <a:endParaRPr lang="en-US" dirty="0"/>
          </a:p>
        </p:txBody>
      </p:sp>
      <p:sp>
        <p:nvSpPr>
          <p:cNvPr id="3" name="Content Placeholder 2"/>
          <p:cNvSpPr>
            <a:spLocks noGrp="1"/>
          </p:cNvSpPr>
          <p:nvPr>
            <p:ph idx="1"/>
          </p:nvPr>
        </p:nvSpPr>
        <p:spPr>
          <a:xfrm>
            <a:off x="457200" y="1460309"/>
            <a:ext cx="8229600" cy="4873815"/>
          </a:xfrm>
        </p:spPr>
        <p:txBody>
          <a:bodyPr/>
          <a:lstStyle/>
          <a:p>
            <a:r>
              <a:rPr lang="en-US" sz="2400" dirty="0" smtClean="0"/>
              <a:t>Q1: What is the purpose/objective of the evaluation?</a:t>
            </a:r>
          </a:p>
          <a:p>
            <a:r>
              <a:rPr lang="en-US" sz="2400" dirty="0" smtClean="0"/>
              <a:t>Q2: What are the research questions?</a:t>
            </a:r>
          </a:p>
          <a:p>
            <a:r>
              <a:rPr lang="en-US" sz="2400" dirty="0" smtClean="0"/>
              <a:t>Q3: What is the type of evaluation design?</a:t>
            </a:r>
          </a:p>
          <a:p>
            <a:r>
              <a:rPr lang="en-US" sz="2400" dirty="0" smtClean="0"/>
              <a:t>Q4: What resources are available for the evaluation?</a:t>
            </a:r>
          </a:p>
          <a:p>
            <a:endParaRPr lang="en-US" sz="2400" dirty="0"/>
          </a:p>
        </p:txBody>
      </p:sp>
    </p:spTree>
    <p:extLst>
      <p:ext uri="{BB962C8B-B14F-4D97-AF65-F5344CB8AC3E}">
        <p14:creationId xmlns:p14="http://schemas.microsoft.com/office/powerpoint/2010/main" val="336193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What is the purpose of the evaluation?</a:t>
            </a:r>
            <a:endParaRPr lang="en-US" dirty="0"/>
          </a:p>
        </p:txBody>
      </p:sp>
      <p:sp>
        <p:nvSpPr>
          <p:cNvPr id="3" name="Content Placeholder 2"/>
          <p:cNvSpPr>
            <a:spLocks noGrp="1"/>
          </p:cNvSpPr>
          <p:nvPr>
            <p:ph idx="1"/>
          </p:nvPr>
        </p:nvSpPr>
        <p:spPr/>
        <p:txBody>
          <a:bodyPr/>
          <a:lstStyle/>
          <a:p>
            <a:r>
              <a:rPr lang="en-US" sz="2400" dirty="0" smtClean="0"/>
              <a:t>The stated purpose/objective of the evaluation drives the expectations and sets boundaries for what the evaluation is to deliver. </a:t>
            </a:r>
          </a:p>
          <a:p>
            <a:r>
              <a:rPr lang="en-US" sz="2400" dirty="0" smtClean="0"/>
              <a:t>The data that are collected should provide the information stakeholders need or hope to gain from the evaluation.</a:t>
            </a:r>
          </a:p>
          <a:p>
            <a:r>
              <a:rPr lang="en-US" sz="2400" dirty="0" smtClean="0"/>
              <a:t>Examples: </a:t>
            </a:r>
          </a:p>
          <a:p>
            <a:pPr lvl="1"/>
            <a:r>
              <a:rPr lang="en-US" sz="2000" dirty="0" smtClean="0"/>
              <a:t>Produce </a:t>
            </a:r>
            <a:r>
              <a:rPr lang="en-US" sz="2000" dirty="0"/>
              <a:t>evidence that the program is meeting its intended </a:t>
            </a:r>
            <a:r>
              <a:rPr lang="en-US" sz="2000" dirty="0" smtClean="0"/>
              <a:t>outcomes</a:t>
            </a:r>
          </a:p>
          <a:p>
            <a:pPr lvl="1"/>
            <a:r>
              <a:rPr lang="en-US" sz="2000" dirty="0"/>
              <a:t>Understand how to operate the program more efficiently or identify barriers to implementation</a:t>
            </a:r>
          </a:p>
          <a:p>
            <a:pPr lvl="1"/>
            <a:endParaRPr lang="en-US" sz="2000" dirty="0"/>
          </a:p>
          <a:p>
            <a:pPr lvl="1"/>
            <a:endParaRPr lang="en-US" sz="2000" dirty="0" smtClean="0"/>
          </a:p>
          <a:p>
            <a:pPr marL="228600" lvl="1" indent="0">
              <a:buNone/>
            </a:pPr>
            <a:endParaRPr lang="en-US" dirty="0" smtClean="0"/>
          </a:p>
        </p:txBody>
      </p:sp>
      <p:sp>
        <p:nvSpPr>
          <p:cNvPr id="4" name="Rectangle 3"/>
          <p:cNvSpPr/>
          <p:nvPr/>
        </p:nvSpPr>
        <p:spPr>
          <a:xfrm>
            <a:off x="542925" y="5100637"/>
            <a:ext cx="8058150" cy="646331"/>
          </a:xfrm>
          <a:prstGeom prst="rect">
            <a:avLst/>
          </a:prstGeom>
        </p:spPr>
        <p:txBody>
          <a:bodyPr wrap="square">
            <a:spAutoFit/>
          </a:bodyPr>
          <a:lstStyle/>
          <a:p>
            <a:r>
              <a:rPr lang="en-US" dirty="0">
                <a:solidFill>
                  <a:schemeClr val="tx2"/>
                </a:solidFill>
                <a:latin typeface="Arial" panose="020B0604020202020204" pitchFamily="34" charset="0"/>
                <a:cs typeface="Arial" panose="020B0604020202020204" pitchFamily="34" charset="0"/>
              </a:rPr>
              <a:t>For an overview of </a:t>
            </a:r>
            <a:r>
              <a:rPr lang="en-US" dirty="0" smtClean="0">
                <a:solidFill>
                  <a:schemeClr val="tx2"/>
                </a:solidFill>
                <a:latin typeface="Arial" panose="020B0604020202020204" pitchFamily="34" charset="0"/>
                <a:cs typeface="Arial" panose="020B0604020202020204" pitchFamily="34" charset="0"/>
              </a:rPr>
              <a:t>evaluation plans, </a:t>
            </a:r>
            <a:r>
              <a:rPr lang="en-US" dirty="0">
                <a:solidFill>
                  <a:schemeClr val="tx2"/>
                </a:solidFill>
                <a:latin typeface="Arial" panose="020B0604020202020204" pitchFamily="34" charset="0"/>
                <a:cs typeface="Arial" panose="020B0604020202020204" pitchFamily="34" charset="0"/>
              </a:rPr>
              <a:t>CNCS grantees can refer to the module, “How to </a:t>
            </a:r>
            <a:r>
              <a:rPr lang="en-US" dirty="0" smtClean="0">
                <a:solidFill>
                  <a:schemeClr val="tx2"/>
                </a:solidFill>
                <a:latin typeface="Arial" panose="020B0604020202020204" pitchFamily="34" charset="0"/>
                <a:cs typeface="Arial" panose="020B0604020202020204" pitchFamily="34" charset="0"/>
              </a:rPr>
              <a:t>Write an Evaluation Plan” </a:t>
            </a:r>
            <a:r>
              <a:rPr lang="en-US" dirty="0">
                <a:solidFill>
                  <a:schemeClr val="tx2"/>
                </a:solidFill>
                <a:latin typeface="Arial" panose="020B0604020202020204" pitchFamily="34" charset="0"/>
                <a:cs typeface="Arial" panose="020B0604020202020204" pitchFamily="34" charset="0"/>
              </a:rPr>
              <a:t>located on the Knowledge Network.</a:t>
            </a:r>
          </a:p>
        </p:txBody>
      </p:sp>
    </p:spTree>
    <p:extLst>
      <p:ext uri="{BB962C8B-B14F-4D97-AF65-F5344CB8AC3E}">
        <p14:creationId xmlns:p14="http://schemas.microsoft.com/office/powerpoint/2010/main" val="424325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Q1. What is the purpose of the evaluation</a:t>
            </a:r>
            <a:r>
              <a:rPr lang="en-US" dirty="0" smtClean="0"/>
              <a:t>?: </a:t>
            </a:r>
            <a:r>
              <a:rPr lang="en-US" altLang="en-US" dirty="0" smtClean="0">
                <a:latin typeface="Arial" charset="0"/>
                <a:cs typeface="Arial" charset="0"/>
              </a:rPr>
              <a:t>Overview of a logic model</a:t>
            </a:r>
            <a:endParaRPr lang="en-US" dirty="0"/>
          </a:p>
        </p:txBody>
      </p:sp>
      <p:sp>
        <p:nvSpPr>
          <p:cNvPr id="3" name="Content Placeholder 2"/>
          <p:cNvSpPr>
            <a:spLocks noGrp="1"/>
          </p:cNvSpPr>
          <p:nvPr>
            <p:ph idx="1"/>
          </p:nvPr>
        </p:nvSpPr>
        <p:spPr>
          <a:xfrm>
            <a:off x="305579" y="1238938"/>
            <a:ext cx="8488907" cy="4941420"/>
          </a:xfrm>
        </p:spPr>
        <p:txBody>
          <a:bodyPr>
            <a:normAutofit/>
          </a:bodyPr>
          <a:lstStyle/>
          <a:p>
            <a:pPr>
              <a:spcAft>
                <a:spcPts val="1200"/>
              </a:spcAft>
            </a:pPr>
            <a:r>
              <a:rPr lang="en-US" sz="2400" dirty="0"/>
              <a:t>A </a:t>
            </a:r>
            <a:r>
              <a:rPr lang="en-US" sz="2400" dirty="0" smtClean="0"/>
              <a:t>logic model is a graphic “snapshot” of how a </a:t>
            </a:r>
            <a:r>
              <a:rPr lang="en-US" sz="2400" dirty="0"/>
              <a:t>program works </a:t>
            </a:r>
            <a:r>
              <a:rPr lang="en-US" sz="2400" dirty="0" smtClean="0"/>
              <a:t>(its theory </a:t>
            </a:r>
            <a:r>
              <a:rPr lang="en-US" sz="2400" dirty="0"/>
              <a:t>of </a:t>
            </a:r>
            <a:r>
              <a:rPr lang="en-US" sz="2400" dirty="0" smtClean="0"/>
              <a:t>change); it communicates the </a:t>
            </a:r>
            <a:r>
              <a:rPr lang="en-US" sz="2400" dirty="0"/>
              <a:t>intended relationships among program </a:t>
            </a:r>
            <a:r>
              <a:rPr lang="en-US" sz="2400" dirty="0" smtClean="0"/>
              <a:t>components.</a:t>
            </a:r>
          </a:p>
          <a:p>
            <a:pPr lvl="1">
              <a:spcAft>
                <a:spcPts val="1200"/>
              </a:spcAft>
            </a:pPr>
            <a:r>
              <a:rPr lang="en-US" sz="2000" dirty="0" smtClean="0"/>
              <a:t>Inputs, activities, and outputs on the left side of the logic model depict a program’s processes/implementation</a:t>
            </a:r>
          </a:p>
          <a:p>
            <a:pPr lvl="1">
              <a:spcAft>
                <a:spcPts val="1200"/>
              </a:spcAft>
            </a:pPr>
            <a:r>
              <a:rPr lang="en-US" sz="2000" dirty="0" smtClean="0"/>
              <a:t>Changes that are expected to result from these processes are called outcomes and are depicted on </a:t>
            </a:r>
            <a:r>
              <a:rPr lang="en-US" sz="2000" dirty="0"/>
              <a:t>the right side </a:t>
            </a:r>
            <a:r>
              <a:rPr lang="en-US" sz="2000" dirty="0" smtClean="0"/>
              <a:t>of the logic model</a:t>
            </a:r>
          </a:p>
          <a:p>
            <a:pPr marL="228600" lvl="1" indent="0">
              <a:buNone/>
            </a:pPr>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62" y="3955447"/>
            <a:ext cx="7272943" cy="1524495"/>
          </a:xfrm>
          <a:prstGeom prst="rect">
            <a:avLst/>
          </a:prstGeom>
          <a:noFill/>
          <a:ln>
            <a:noFill/>
          </a:ln>
        </p:spPr>
      </p:pic>
      <p:sp>
        <p:nvSpPr>
          <p:cNvPr id="4" name="Rectangle 3"/>
          <p:cNvSpPr/>
          <p:nvPr/>
        </p:nvSpPr>
        <p:spPr>
          <a:xfrm>
            <a:off x="542925" y="5479942"/>
            <a:ext cx="8243887" cy="646331"/>
          </a:xfrm>
          <a:prstGeom prst="rect">
            <a:avLst/>
          </a:prstGeom>
        </p:spPr>
        <p:txBody>
          <a:bodyPr wrap="square">
            <a:spAutoFit/>
          </a:bodyPr>
          <a:lstStyle/>
          <a:p>
            <a:r>
              <a:rPr lang="en-US" dirty="0">
                <a:solidFill>
                  <a:schemeClr val="tx2"/>
                </a:solidFill>
                <a:latin typeface="Arial" panose="020B0604020202020204" pitchFamily="34" charset="0"/>
                <a:cs typeface="Arial" panose="020B0604020202020204" pitchFamily="34" charset="0"/>
              </a:rPr>
              <a:t>For an overview of logic models, CNCS grantees can refer to the module, “How to Develop a Program Logic Model” located on the Knowledge Network.</a:t>
            </a:r>
          </a:p>
        </p:txBody>
      </p:sp>
    </p:spTree>
    <p:extLst>
      <p:ext uri="{BB962C8B-B14F-4D97-AF65-F5344CB8AC3E}">
        <p14:creationId xmlns:p14="http://schemas.microsoft.com/office/powerpoint/2010/main" val="358122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71538" y="2116138"/>
            <a:ext cx="7327900" cy="3363912"/>
          </a:xfrm>
          <a:prstGeom prst="rect">
            <a:avLst/>
          </a:prstGeom>
          <a:solidFill>
            <a:schemeClr val="accent4">
              <a:lumMod val="10000"/>
              <a:lumOff val="90000"/>
            </a:schemeClr>
          </a:solidFill>
          <a:ln>
            <a:noFill/>
          </a:ln>
          <a:effectLst>
            <a:outerShdw blurRad="50800" dist="38100" dir="2700000" algn="tl" rotWithShape="0">
              <a:prstClr val="black">
                <a:alpha val="40000"/>
              </a:prstClr>
            </a:outerShdw>
          </a:effectLst>
        </p:spPr>
        <p:txBody>
          <a:bodyPr lIns="0" tIns="0" rIns="0" bIns="0"/>
          <a:lstStyle>
            <a:lvl1pPr marL="228600" indent="-228600" algn="l" defTabSz="457200" rtl="0" eaLnBrk="0" fontAlgn="base" hangingPunct="0">
              <a:lnSpc>
                <a:spcPct val="90000"/>
              </a:lnSpc>
              <a:spcBef>
                <a:spcPct val="0"/>
              </a:spcBef>
              <a:spcAft>
                <a:spcPts val="900"/>
              </a:spcAft>
              <a:buClr>
                <a:schemeClr val="accent1"/>
              </a:buClr>
              <a:buFont typeface="Arial"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Font typeface="Arial" charset="0"/>
              <a:buNone/>
              <a:defRPr/>
            </a:pPr>
            <a:endParaRPr lang="en-US" sz="1200" b="1" dirty="0" smtClean="0">
              <a:solidFill>
                <a:schemeClr val="tx1"/>
              </a:solidFill>
            </a:endParaRPr>
          </a:p>
        </p:txBody>
      </p:sp>
      <p:sp>
        <p:nvSpPr>
          <p:cNvPr id="16387" name="Title 1"/>
          <p:cNvSpPr>
            <a:spLocks noGrp="1"/>
          </p:cNvSpPr>
          <p:nvPr>
            <p:ph type="title"/>
          </p:nvPr>
        </p:nvSpPr>
        <p:spPr/>
        <p:txBody>
          <a:bodyPr>
            <a:noAutofit/>
          </a:bodyPr>
          <a:lstStyle/>
          <a:p>
            <a:r>
              <a:rPr lang="en-US" dirty="0" smtClean="0"/>
              <a:t>Q2. What are the research questions?</a:t>
            </a:r>
            <a:endParaRPr lang="en-US" altLang="en-US" dirty="0" smtClean="0">
              <a:latin typeface="Arial" charset="0"/>
              <a:cs typeface="Arial" charset="0"/>
            </a:endParaRPr>
          </a:p>
        </p:txBody>
      </p:sp>
      <p:sp>
        <p:nvSpPr>
          <p:cNvPr id="4" name="Right Arrow Callout 3"/>
          <p:cNvSpPr/>
          <p:nvPr/>
        </p:nvSpPr>
        <p:spPr>
          <a:xfrm>
            <a:off x="3073400" y="4300538"/>
            <a:ext cx="1506538" cy="993775"/>
          </a:xfrm>
          <a:prstGeom prst="rightArrowCallout">
            <a:avLst>
              <a:gd name="adj1" fmla="val 37583"/>
              <a:gd name="adj2" fmla="val 43213"/>
              <a:gd name="adj3" fmla="val 43857"/>
              <a:gd name="adj4" fmla="val 64328"/>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5" name="Right Arrow Callout 4"/>
          <p:cNvSpPr/>
          <p:nvPr/>
        </p:nvSpPr>
        <p:spPr>
          <a:xfrm>
            <a:off x="3073400" y="2298700"/>
            <a:ext cx="1506538" cy="138271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16390" name="Content Placeholder 2"/>
          <p:cNvSpPr txBox="1">
            <a:spLocks/>
          </p:cNvSpPr>
          <p:nvPr/>
        </p:nvSpPr>
        <p:spPr bwMode="auto">
          <a:xfrm>
            <a:off x="3140075" y="4275138"/>
            <a:ext cx="963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Changes?</a:t>
            </a:r>
          </a:p>
          <a:p>
            <a:pPr>
              <a:lnSpc>
                <a:spcPct val="100000"/>
              </a:lnSpc>
              <a:spcAft>
                <a:spcPct val="0"/>
              </a:spcAft>
              <a:buFont typeface="Arial" charset="0"/>
              <a:buNone/>
            </a:pPr>
            <a:r>
              <a:rPr lang="en-US" altLang="en-US" sz="1400" b="1">
                <a:solidFill>
                  <a:schemeClr val="bg1"/>
                </a:solidFill>
              </a:rPr>
              <a:t>Effects?</a:t>
            </a:r>
          </a:p>
          <a:p>
            <a:pPr>
              <a:lnSpc>
                <a:spcPct val="100000"/>
              </a:lnSpc>
              <a:spcAft>
                <a:spcPct val="0"/>
              </a:spcAft>
              <a:buFont typeface="Arial" charset="0"/>
              <a:buNone/>
            </a:pPr>
            <a:r>
              <a:rPr lang="en-US" altLang="en-US" sz="1400" b="1">
                <a:solidFill>
                  <a:schemeClr val="bg1"/>
                </a:solidFill>
              </a:rPr>
              <a:t>Impacts?</a:t>
            </a:r>
          </a:p>
        </p:txBody>
      </p:sp>
      <p:sp>
        <p:nvSpPr>
          <p:cNvPr id="16391" name="Content Placeholder 2"/>
          <p:cNvSpPr txBox="1">
            <a:spLocks/>
          </p:cNvSpPr>
          <p:nvPr/>
        </p:nvSpPr>
        <p:spPr bwMode="auto">
          <a:xfrm>
            <a:off x="966788" y="2314575"/>
            <a:ext cx="19573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process-focused evaluations </a:t>
            </a:r>
            <a:r>
              <a:rPr lang="en-US" altLang="en-US" sz="1400" b="1" dirty="0" smtClean="0">
                <a:solidFill>
                  <a:srgbClr val="0070C0"/>
                </a:solidFill>
              </a:rPr>
              <a:t>ask</a:t>
            </a:r>
            <a:r>
              <a:rPr lang="en-US" altLang="en-US" sz="1400" b="1" dirty="0">
                <a:solidFill>
                  <a:srgbClr val="0070C0"/>
                </a:solidFill>
              </a:rPr>
              <a:t>:</a:t>
            </a:r>
          </a:p>
        </p:txBody>
      </p:sp>
      <p:sp>
        <p:nvSpPr>
          <p:cNvPr id="16392" name="Content Placeholder 2"/>
          <p:cNvSpPr txBox="1">
            <a:spLocks/>
          </p:cNvSpPr>
          <p:nvPr/>
        </p:nvSpPr>
        <p:spPr bwMode="auto">
          <a:xfrm>
            <a:off x="3151188" y="2416175"/>
            <a:ext cx="827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Who?</a:t>
            </a:r>
          </a:p>
          <a:p>
            <a:pPr>
              <a:lnSpc>
                <a:spcPct val="100000"/>
              </a:lnSpc>
              <a:spcAft>
                <a:spcPct val="0"/>
              </a:spcAft>
              <a:buFont typeface="Arial" charset="0"/>
              <a:buNone/>
            </a:pPr>
            <a:r>
              <a:rPr lang="en-US" altLang="en-US" sz="1400" b="1">
                <a:solidFill>
                  <a:schemeClr val="bg1"/>
                </a:solidFill>
              </a:rPr>
              <a:t>What?</a:t>
            </a:r>
          </a:p>
          <a:p>
            <a:pPr>
              <a:lnSpc>
                <a:spcPct val="100000"/>
              </a:lnSpc>
              <a:spcAft>
                <a:spcPct val="0"/>
              </a:spcAft>
              <a:buFont typeface="Arial" charset="0"/>
              <a:buNone/>
            </a:pPr>
            <a:r>
              <a:rPr lang="en-US" altLang="en-US" sz="1400" b="1">
                <a:solidFill>
                  <a:schemeClr val="bg1"/>
                </a:solidFill>
              </a:rPr>
              <a:t>When?</a:t>
            </a:r>
          </a:p>
          <a:p>
            <a:pPr>
              <a:lnSpc>
                <a:spcPct val="100000"/>
              </a:lnSpc>
              <a:spcAft>
                <a:spcPct val="0"/>
              </a:spcAft>
              <a:buFont typeface="Arial" charset="0"/>
              <a:buNone/>
            </a:pPr>
            <a:r>
              <a:rPr lang="en-US" altLang="en-US" sz="1400" b="1">
                <a:solidFill>
                  <a:schemeClr val="bg1"/>
                </a:solidFill>
              </a:rPr>
              <a:t>Where?</a:t>
            </a:r>
          </a:p>
          <a:p>
            <a:pPr>
              <a:lnSpc>
                <a:spcPct val="100000"/>
              </a:lnSpc>
              <a:spcAft>
                <a:spcPct val="0"/>
              </a:spcAft>
              <a:buFont typeface="Arial" charset="0"/>
              <a:buNone/>
            </a:pPr>
            <a:r>
              <a:rPr lang="en-US" altLang="en-US" sz="1400" b="1">
                <a:solidFill>
                  <a:schemeClr val="bg1"/>
                </a:solidFill>
              </a:rPr>
              <a:t>Why?</a:t>
            </a:r>
          </a:p>
          <a:p>
            <a:pPr>
              <a:lnSpc>
                <a:spcPct val="100000"/>
              </a:lnSpc>
              <a:spcAft>
                <a:spcPct val="0"/>
              </a:spcAft>
              <a:buFont typeface="Arial" charset="0"/>
              <a:buNone/>
            </a:pPr>
            <a:r>
              <a:rPr lang="en-US" altLang="en-US" sz="1400" b="1">
                <a:solidFill>
                  <a:schemeClr val="bg1"/>
                </a:solidFill>
              </a:rPr>
              <a:t>How?</a:t>
            </a:r>
          </a:p>
        </p:txBody>
      </p:sp>
      <p:sp>
        <p:nvSpPr>
          <p:cNvPr id="16393" name="Content Placeholder 2"/>
          <p:cNvSpPr txBox="1">
            <a:spLocks/>
          </p:cNvSpPr>
          <p:nvPr/>
        </p:nvSpPr>
        <p:spPr bwMode="auto">
          <a:xfrm>
            <a:off x="5229225" y="2301875"/>
            <a:ext cx="1836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About</a:t>
            </a:r>
            <a:r>
              <a:rPr lang="en-US" altLang="en-US" sz="1400" b="1">
                <a:solidFill>
                  <a:srgbClr val="0070C0"/>
                </a:solidFill>
              </a:rPr>
              <a:t>:</a:t>
            </a:r>
            <a:r>
              <a:rPr lang="en-US" altLang="en-US" sz="1400" b="1" u="sng">
                <a:solidFill>
                  <a:srgbClr val="0070C0"/>
                </a:solidFill>
              </a:rPr>
              <a:t> </a:t>
            </a:r>
          </a:p>
          <a:p>
            <a:pPr>
              <a:lnSpc>
                <a:spcPct val="100000"/>
              </a:lnSpc>
              <a:spcAft>
                <a:spcPct val="0"/>
              </a:spcAft>
              <a:buFont typeface="Arial" charset="0"/>
              <a:buNone/>
            </a:pPr>
            <a:r>
              <a:rPr lang="en-US" altLang="en-US" sz="1400">
                <a:solidFill>
                  <a:schemeClr val="tx1"/>
                </a:solidFill>
              </a:rPr>
              <a:t>Inputs/resources</a:t>
            </a:r>
          </a:p>
          <a:p>
            <a:pPr>
              <a:lnSpc>
                <a:spcPct val="100000"/>
              </a:lnSpc>
              <a:spcAft>
                <a:spcPct val="0"/>
              </a:spcAft>
              <a:buFont typeface="Arial" charset="0"/>
              <a:buNone/>
            </a:pPr>
            <a:r>
              <a:rPr lang="en-US" altLang="en-US" sz="1400">
                <a:solidFill>
                  <a:schemeClr val="tx1"/>
                </a:solidFill>
              </a:rPr>
              <a:t>Program activities</a:t>
            </a:r>
          </a:p>
          <a:p>
            <a:pPr>
              <a:lnSpc>
                <a:spcPct val="100000"/>
              </a:lnSpc>
              <a:spcAft>
                <a:spcPct val="0"/>
              </a:spcAft>
              <a:buFont typeface="Arial" charset="0"/>
              <a:buNone/>
            </a:pPr>
            <a:r>
              <a:rPr lang="en-US" altLang="en-US" sz="1400">
                <a:solidFill>
                  <a:schemeClr val="tx1"/>
                </a:solidFill>
              </a:rPr>
              <a:t>Outputs</a:t>
            </a:r>
          </a:p>
          <a:p>
            <a:pPr>
              <a:lnSpc>
                <a:spcPct val="100000"/>
              </a:lnSpc>
              <a:spcAft>
                <a:spcPct val="0"/>
              </a:spcAft>
              <a:buFont typeface="Arial" charset="0"/>
              <a:buNone/>
            </a:pPr>
            <a:r>
              <a:rPr lang="en-US" altLang="en-US" sz="1400">
                <a:solidFill>
                  <a:schemeClr val="tx1"/>
                </a:solidFill>
              </a:rPr>
              <a:t>Stakeholder views</a:t>
            </a:r>
          </a:p>
        </p:txBody>
      </p:sp>
      <p:sp>
        <p:nvSpPr>
          <p:cNvPr id="16394" name="Content Placeholder 2"/>
          <p:cNvSpPr txBox="1">
            <a:spLocks/>
          </p:cNvSpPr>
          <p:nvPr/>
        </p:nvSpPr>
        <p:spPr bwMode="auto">
          <a:xfrm>
            <a:off x="966788" y="4300538"/>
            <a:ext cx="19573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outcome-focused evaluations </a:t>
            </a:r>
            <a:r>
              <a:rPr lang="en-US" altLang="en-US" sz="1400" b="1" dirty="0">
                <a:solidFill>
                  <a:srgbClr val="0070C0"/>
                </a:solidFill>
              </a:rPr>
              <a:t>ask about</a:t>
            </a:r>
            <a:r>
              <a:rPr lang="en-US" altLang="en-US" sz="1100" b="1" dirty="0">
                <a:solidFill>
                  <a:srgbClr val="0070C0"/>
                </a:solidFill>
              </a:rPr>
              <a:t>: </a:t>
            </a:r>
          </a:p>
        </p:txBody>
      </p:sp>
      <p:sp>
        <p:nvSpPr>
          <p:cNvPr id="16395" name="Content Placeholder 2"/>
          <p:cNvSpPr txBox="1">
            <a:spLocks/>
          </p:cNvSpPr>
          <p:nvPr/>
        </p:nvSpPr>
        <p:spPr bwMode="auto">
          <a:xfrm>
            <a:off x="4665663" y="4110038"/>
            <a:ext cx="1027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In</a:t>
            </a:r>
            <a:r>
              <a:rPr lang="en-US" altLang="en-US" sz="1400" b="1">
                <a:solidFill>
                  <a:srgbClr val="0070C0"/>
                </a:solidFill>
              </a:rPr>
              <a:t>:</a:t>
            </a:r>
          </a:p>
          <a:p>
            <a:pPr>
              <a:lnSpc>
                <a:spcPct val="100000"/>
              </a:lnSpc>
              <a:spcAft>
                <a:spcPct val="0"/>
              </a:spcAft>
              <a:buFont typeface="Arial" charset="0"/>
              <a:buNone/>
            </a:pPr>
            <a:r>
              <a:rPr lang="en-US" altLang="en-US" sz="1400" i="1">
                <a:solidFill>
                  <a:schemeClr val="tx1"/>
                </a:solidFill>
              </a:rPr>
              <a:t>(Short-term)</a:t>
            </a:r>
          </a:p>
          <a:p>
            <a:pPr>
              <a:lnSpc>
                <a:spcPct val="100000"/>
              </a:lnSpc>
              <a:spcAft>
                <a:spcPct val="0"/>
              </a:spcAft>
              <a:buFont typeface="Arial" charset="0"/>
              <a:buNone/>
            </a:pPr>
            <a:r>
              <a:rPr lang="en-US" altLang="en-US" sz="1400">
                <a:solidFill>
                  <a:schemeClr val="tx1"/>
                </a:solidFill>
              </a:rPr>
              <a:t>Knowledge</a:t>
            </a:r>
          </a:p>
          <a:p>
            <a:pPr>
              <a:lnSpc>
                <a:spcPct val="100000"/>
              </a:lnSpc>
              <a:spcAft>
                <a:spcPct val="0"/>
              </a:spcAft>
              <a:buFont typeface="Arial" charset="0"/>
              <a:buNone/>
            </a:pPr>
            <a:r>
              <a:rPr lang="en-US" altLang="en-US" sz="1400">
                <a:solidFill>
                  <a:schemeClr val="tx1"/>
                </a:solidFill>
              </a:rPr>
              <a:t>Skills</a:t>
            </a:r>
          </a:p>
          <a:p>
            <a:pPr>
              <a:lnSpc>
                <a:spcPct val="100000"/>
              </a:lnSpc>
              <a:spcAft>
                <a:spcPct val="0"/>
              </a:spcAft>
              <a:buFont typeface="Arial" charset="0"/>
              <a:buNone/>
            </a:pPr>
            <a:r>
              <a:rPr lang="en-US" altLang="en-US" sz="1400">
                <a:solidFill>
                  <a:schemeClr val="tx1"/>
                </a:solidFill>
              </a:rPr>
              <a:t>Attitudes</a:t>
            </a:r>
          </a:p>
          <a:p>
            <a:pPr>
              <a:lnSpc>
                <a:spcPct val="100000"/>
              </a:lnSpc>
              <a:spcAft>
                <a:spcPct val="0"/>
              </a:spcAft>
              <a:buFont typeface="Arial" charset="0"/>
              <a:buNone/>
            </a:pPr>
            <a:r>
              <a:rPr lang="en-US" altLang="en-US" sz="1400">
                <a:solidFill>
                  <a:schemeClr val="tx1"/>
                </a:solidFill>
              </a:rPr>
              <a:t>Opinions</a:t>
            </a:r>
          </a:p>
        </p:txBody>
      </p:sp>
      <p:sp>
        <p:nvSpPr>
          <p:cNvPr id="16396" name="Content Placeholder 2"/>
          <p:cNvSpPr txBox="1">
            <a:spLocks/>
          </p:cNvSpPr>
          <p:nvPr/>
        </p:nvSpPr>
        <p:spPr bwMode="auto">
          <a:xfrm>
            <a:off x="5819775" y="4310063"/>
            <a:ext cx="1260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(Medium-term)</a:t>
            </a:r>
          </a:p>
          <a:p>
            <a:pPr>
              <a:lnSpc>
                <a:spcPct val="100000"/>
              </a:lnSpc>
              <a:spcAft>
                <a:spcPct val="0"/>
              </a:spcAft>
              <a:buFont typeface="Arial" charset="0"/>
              <a:buNone/>
            </a:pPr>
            <a:r>
              <a:rPr lang="en-US" altLang="en-US" sz="1400">
                <a:solidFill>
                  <a:schemeClr val="tx1"/>
                </a:solidFill>
              </a:rPr>
              <a:t>Behaviors</a:t>
            </a:r>
          </a:p>
          <a:p>
            <a:pPr>
              <a:lnSpc>
                <a:spcPct val="100000"/>
              </a:lnSpc>
              <a:spcAft>
                <a:spcPct val="0"/>
              </a:spcAft>
              <a:buFont typeface="Arial" charset="0"/>
              <a:buNone/>
            </a:pPr>
            <a:r>
              <a:rPr lang="en-US" altLang="en-US" sz="1400">
                <a:solidFill>
                  <a:schemeClr val="tx1"/>
                </a:solidFill>
              </a:rPr>
              <a:t>Actions</a:t>
            </a:r>
          </a:p>
        </p:txBody>
      </p:sp>
      <p:sp>
        <p:nvSpPr>
          <p:cNvPr id="16397" name="Content Placeholder 2"/>
          <p:cNvSpPr txBox="1">
            <a:spLocks/>
          </p:cNvSpPr>
          <p:nvPr/>
        </p:nvSpPr>
        <p:spPr bwMode="auto">
          <a:xfrm>
            <a:off x="7138988" y="4310063"/>
            <a:ext cx="1146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(Long-term)</a:t>
            </a:r>
          </a:p>
          <a:p>
            <a:pPr>
              <a:lnSpc>
                <a:spcPct val="100000"/>
              </a:lnSpc>
              <a:spcAft>
                <a:spcPct val="0"/>
              </a:spcAft>
              <a:buFont typeface="Arial" charset="0"/>
              <a:buNone/>
            </a:pPr>
            <a:r>
              <a:rPr lang="en-US" altLang="en-US" sz="1400">
                <a:solidFill>
                  <a:schemeClr val="tx1"/>
                </a:solidFill>
              </a:rPr>
              <a:t>Conditions</a:t>
            </a:r>
          </a:p>
          <a:p>
            <a:pPr>
              <a:lnSpc>
                <a:spcPct val="100000"/>
              </a:lnSpc>
              <a:spcAft>
                <a:spcPct val="0"/>
              </a:spcAft>
              <a:buFont typeface="Arial" charset="0"/>
              <a:buNone/>
            </a:pPr>
            <a:r>
              <a:rPr lang="en-US" altLang="en-US" sz="1400">
                <a:solidFill>
                  <a:schemeClr val="tx1"/>
                </a:solidFill>
              </a:rPr>
              <a:t>Status</a:t>
            </a:r>
          </a:p>
        </p:txBody>
      </p:sp>
      <p:sp>
        <p:nvSpPr>
          <p:cNvPr id="16398" name="Content Placeholder 2"/>
          <p:cNvSpPr txBox="1">
            <a:spLocks/>
          </p:cNvSpPr>
          <p:nvPr/>
        </p:nvSpPr>
        <p:spPr bwMode="auto">
          <a:xfrm>
            <a:off x="433605" y="1269241"/>
            <a:ext cx="8395083" cy="72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spcBef>
                <a:spcPts val="1200"/>
              </a:spcBef>
              <a:spcAft>
                <a:spcPts val="1200"/>
              </a:spcAft>
              <a:buNone/>
            </a:pPr>
            <a:r>
              <a:rPr lang="en-US" dirty="0" smtClean="0"/>
              <a:t>Differences in research questions for process and outcome evaluations</a:t>
            </a:r>
            <a:endParaRPr lang="en-US" dirty="0"/>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p:txBody>
      </p:sp>
    </p:spTree>
    <p:extLst>
      <p:ext uri="{BB962C8B-B14F-4D97-AF65-F5344CB8AC3E}">
        <p14:creationId xmlns:p14="http://schemas.microsoft.com/office/powerpoint/2010/main" val="265893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91443"/>
            <a:ext cx="8229600" cy="896322"/>
          </a:xfrm>
        </p:spPr>
        <p:txBody>
          <a:bodyPr>
            <a:noAutofit/>
          </a:bodyPr>
          <a:lstStyle/>
          <a:p>
            <a:r>
              <a:rPr lang="en-US" dirty="0" smtClean="0"/>
              <a:t>Q3. What is the type of evaluation design?</a:t>
            </a:r>
            <a:endParaRPr lang="en-US" dirty="0"/>
          </a:p>
        </p:txBody>
      </p:sp>
      <p:sp>
        <p:nvSpPr>
          <p:cNvPr id="3" name="Content Placeholder 2"/>
          <p:cNvSpPr>
            <a:spLocks noGrp="1"/>
          </p:cNvSpPr>
          <p:nvPr>
            <p:ph idx="1"/>
          </p:nvPr>
        </p:nvSpPr>
        <p:spPr/>
        <p:txBody>
          <a:bodyPr>
            <a:normAutofit/>
          </a:bodyPr>
          <a:lstStyle/>
          <a:p>
            <a:pPr marL="0" lvl="1" indent="0" fontAlgn="base">
              <a:buNone/>
            </a:pPr>
            <a:endParaRPr lang="en-US" dirty="0" smtClean="0"/>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650703235"/>
              </p:ext>
            </p:extLst>
          </p:nvPr>
        </p:nvGraphicFramePr>
        <p:xfrm>
          <a:off x="457200" y="1241016"/>
          <a:ext cx="8328202" cy="4846320"/>
        </p:xfrm>
        <a:graphic>
          <a:graphicData uri="http://schemas.openxmlformats.org/drawingml/2006/table">
            <a:tbl>
              <a:tblPr firstRow="1" bandRow="1">
                <a:tableStyleId>{93296810-A885-4BE3-A3E7-6D5BEEA58F35}</a:tableStyleId>
              </a:tblPr>
              <a:tblGrid>
                <a:gridCol w="4115204"/>
                <a:gridCol w="4212998"/>
              </a:tblGrid>
              <a:tr h="537732">
                <a:tc>
                  <a:txBody>
                    <a:bodyPr/>
                    <a:lstStyle/>
                    <a:p>
                      <a:pPr algn="ctr"/>
                      <a:r>
                        <a:rPr lang="en-US" sz="2200" u="sng" dirty="0" smtClean="0">
                          <a:solidFill>
                            <a:schemeClr val="accent4">
                              <a:lumMod val="25000"/>
                              <a:lumOff val="75000"/>
                            </a:schemeClr>
                          </a:solidFill>
                          <a:latin typeface="Arial" panose="020B0604020202020204" pitchFamily="34" charset="0"/>
                          <a:cs typeface="Arial" panose="020B0604020202020204" pitchFamily="34" charset="0"/>
                        </a:rPr>
                        <a:t>Process Evaluation</a:t>
                      </a:r>
                    </a:p>
                    <a:p>
                      <a:pPr algn="ctr"/>
                      <a:r>
                        <a:rPr lang="en-US" sz="1400" dirty="0" smtClean="0">
                          <a:solidFill>
                            <a:schemeClr val="accent4">
                              <a:lumMod val="25000"/>
                              <a:lumOff val="75000"/>
                            </a:schemeClr>
                          </a:solidFill>
                          <a:latin typeface="Arial" panose="020B0604020202020204" pitchFamily="34" charset="0"/>
                          <a:cs typeface="Arial" panose="020B0604020202020204" pitchFamily="34" charset="0"/>
                        </a:rPr>
                        <a:t>Who? What? When? Where? Why?</a:t>
                      </a:r>
                      <a:r>
                        <a:rPr lang="en-US" sz="1400" baseline="0" dirty="0" smtClean="0">
                          <a:solidFill>
                            <a:schemeClr val="accent4">
                              <a:lumMod val="25000"/>
                              <a:lumOff val="75000"/>
                            </a:schemeClr>
                          </a:solidFill>
                          <a:latin typeface="Arial" panose="020B0604020202020204" pitchFamily="34" charset="0"/>
                          <a:cs typeface="Arial" panose="020B0604020202020204" pitchFamily="34" charset="0"/>
                        </a:rPr>
                        <a:t> How?</a:t>
                      </a:r>
                      <a:endParaRPr lang="en-US" sz="1400" dirty="0">
                        <a:solidFill>
                          <a:schemeClr val="accent4">
                            <a:lumMod val="25000"/>
                            <a:lumOff val="75000"/>
                          </a:schemeClr>
                        </a:solidFill>
                        <a:latin typeface="Arial" panose="020B0604020202020204" pitchFamily="34" charset="0"/>
                        <a:cs typeface="Arial" panose="020B0604020202020204" pitchFamily="34" charset="0"/>
                      </a:endParaRPr>
                    </a:p>
                  </a:txBody>
                  <a:tcPr/>
                </a:tc>
                <a:tc>
                  <a:txBody>
                    <a:bodyPr/>
                    <a:lstStyle/>
                    <a:p>
                      <a:pPr algn="ctr"/>
                      <a:r>
                        <a:rPr lang="en-US" sz="2200" u="sng" dirty="0" smtClean="0">
                          <a:solidFill>
                            <a:srgbClr val="FF0000"/>
                          </a:solidFill>
                          <a:latin typeface="Arial" panose="020B0604020202020204" pitchFamily="34" charset="0"/>
                          <a:cs typeface="Arial" panose="020B0604020202020204" pitchFamily="34" charset="0"/>
                        </a:rPr>
                        <a:t>Outcome Evaluation</a:t>
                      </a:r>
                    </a:p>
                    <a:p>
                      <a:pPr algn="ctr"/>
                      <a:r>
                        <a:rPr lang="en-US" sz="1400" dirty="0" smtClean="0">
                          <a:solidFill>
                            <a:srgbClr val="FF0000"/>
                          </a:solidFill>
                          <a:latin typeface="Arial" panose="020B0604020202020204" pitchFamily="34" charset="0"/>
                          <a:cs typeface="Arial" panose="020B0604020202020204" pitchFamily="34" charset="0"/>
                        </a:rPr>
                        <a:t>Changes?</a:t>
                      </a:r>
                      <a:r>
                        <a:rPr lang="en-US" sz="1400" baseline="0" dirty="0" smtClean="0">
                          <a:solidFill>
                            <a:srgbClr val="FF0000"/>
                          </a:solidFill>
                          <a:latin typeface="Arial" panose="020B0604020202020204" pitchFamily="34" charset="0"/>
                          <a:cs typeface="Arial" panose="020B0604020202020204" pitchFamily="34" charset="0"/>
                        </a:rPr>
                        <a:t> Effects? Impacts?</a:t>
                      </a:r>
                      <a:endParaRPr lang="en-US" sz="1400" dirty="0">
                        <a:solidFill>
                          <a:srgbClr val="FF0000"/>
                        </a:solidFill>
                        <a:latin typeface="Arial" panose="020B0604020202020204" pitchFamily="34" charset="0"/>
                        <a:cs typeface="Arial" panose="020B0604020202020204" pitchFamily="34" charset="0"/>
                      </a:endParaRPr>
                    </a:p>
                  </a:txBody>
                  <a:tcPr/>
                </a:tc>
              </a:tr>
              <a:tr h="3533667">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generally to inform changes or improvements in the program’s operations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Documents what the program is doing and to what extent and how consistently the program has been implemented as intended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Does not require a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Includes qualitative and quantitative data collection</a:t>
                      </a:r>
                      <a:endParaRPr lang="en-US" sz="2000" b="0" kern="1200" dirty="0" smtClean="0">
                        <a:solidFill>
                          <a:schemeClr val="dk1"/>
                        </a:solidFill>
                        <a:effectLst/>
                        <a:latin typeface="+mn-lt"/>
                        <a:ea typeface="+mn-ea"/>
                        <a:cs typeface="+mn-cs"/>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to i</a:t>
                      </a:r>
                      <a:r>
                        <a:rPr lang="en-US" sz="2000" b="0" dirty="0" smtClean="0"/>
                        <a:t>dentify </a:t>
                      </a:r>
                      <a:r>
                        <a:rPr lang="en-US" sz="2000" dirty="0" smtClean="0"/>
                        <a:t>the results or effects of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Measures program beneficiaries' changes in knowledge, attitude(s), behavior(s) and/or condition(s)</a:t>
                      </a:r>
                      <a:r>
                        <a:rPr lang="en-US" sz="2000" baseline="0" dirty="0" smtClean="0"/>
                        <a:t> </a:t>
                      </a:r>
                      <a:r>
                        <a:rPr lang="en-US" sz="2000" dirty="0" smtClean="0"/>
                        <a:t>that result from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May include a comparison group (impact evaluation)</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Can include both quantitative</a:t>
                      </a:r>
                      <a:r>
                        <a:rPr lang="en-US" sz="2000" baseline="0" dirty="0" smtClean="0"/>
                        <a:t> and qualitative data but t</a:t>
                      </a:r>
                      <a:r>
                        <a:rPr lang="en-US" sz="2000" dirty="0" smtClean="0"/>
                        <a:t>ypically requires quantitative data and advanced statistical methods</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61332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BEC71D-E6C5-44D7-A8DC-7F69A1DF9820}"/>
</file>

<file path=customXml/itemProps2.xml><?xml version="1.0" encoding="utf-8"?>
<ds:datastoreItem xmlns:ds="http://schemas.openxmlformats.org/officeDocument/2006/customXml" ds:itemID="{78041A1B-CB09-4C2D-B64E-18F840F3CA33}"/>
</file>

<file path=customXml/itemProps3.xml><?xml version="1.0" encoding="utf-8"?>
<ds:datastoreItem xmlns:ds="http://schemas.openxmlformats.org/officeDocument/2006/customXml" ds:itemID="{407A6842-9348-4CE1-9F17-0B57D6A9ADAC}"/>
</file>

<file path=docProps/app.xml><?xml version="1.0" encoding="utf-8"?>
<Properties xmlns="http://schemas.openxmlformats.org/officeDocument/2006/extended-properties" xmlns:vt="http://schemas.openxmlformats.org/officeDocument/2006/docPropsVTypes">
  <TotalTime>29127</TotalTime>
  <Words>10533</Words>
  <Application>Microsoft Office PowerPoint</Application>
  <PresentationFormat>On-screen Show (4:3)</PresentationFormat>
  <Paragraphs>707</Paragraphs>
  <Slides>37</Slides>
  <Notes>37</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Office Theme</vt:lpstr>
      <vt:lpstr>1_Office Theme</vt:lpstr>
      <vt:lpstr>2_Office Theme</vt:lpstr>
      <vt:lpstr>3_Office Theme</vt:lpstr>
      <vt:lpstr>4_Office Theme</vt:lpstr>
      <vt:lpstr>5_Office Theme</vt:lpstr>
      <vt:lpstr>6_Office Theme</vt:lpstr>
      <vt:lpstr>7_Office Theme</vt:lpstr>
      <vt:lpstr>Data Collection for Program Evaluation</vt:lpstr>
      <vt:lpstr>Presenter</vt:lpstr>
      <vt:lpstr>Learning objectives</vt:lpstr>
      <vt:lpstr>PowerPoint Presentation</vt:lpstr>
      <vt:lpstr>Key questions to consider prior to selecting a data collection method</vt:lpstr>
      <vt:lpstr>Q1. What is the purpose of the evaluation?</vt:lpstr>
      <vt:lpstr>Q1. What is the purpose of the evaluation?: Overview of a logic model</vt:lpstr>
      <vt:lpstr>Q2. What are the research questions?</vt:lpstr>
      <vt:lpstr>Q3. What is the type of evaluation design?</vt:lpstr>
      <vt:lpstr>Q3. What is the type of evaluation design? Evaluation designs and CNCS’s requirements</vt:lpstr>
      <vt:lpstr>Q4. What resources are available for the evaluation?</vt:lpstr>
      <vt:lpstr>Q4. What resources are available for the evaluation?</vt:lpstr>
      <vt:lpstr>Summary: Key questions to consider prior to selecting a data collection method</vt:lpstr>
      <vt:lpstr>PowerPoint Presentation</vt:lpstr>
      <vt:lpstr>Data collection</vt:lpstr>
      <vt:lpstr>Data collection</vt:lpstr>
      <vt:lpstr>Data collection </vt:lpstr>
      <vt:lpstr>Common quantitative data collection methods</vt:lpstr>
      <vt:lpstr>Common qualitative data collection methods</vt:lpstr>
      <vt:lpstr>Common qualitative data collection methods</vt:lpstr>
      <vt:lpstr>Questions??</vt:lpstr>
      <vt:lpstr>Quantitative data collection methods: Advantages and disadvantages</vt:lpstr>
      <vt:lpstr>Qualitative Data collection methods: Advantages and disadvantages</vt:lpstr>
      <vt:lpstr>Qualitative data collection methods: Advantages and disadvantages</vt:lpstr>
      <vt:lpstr>Mixed Methods Data Collection</vt:lpstr>
      <vt:lpstr>PowerPoint Presentation</vt:lpstr>
      <vt:lpstr>Considerations in choosing a data collection method</vt:lpstr>
      <vt:lpstr>Additional considerations unique to outcome evaluations</vt:lpstr>
      <vt:lpstr>Additional considerations unique to outcome evaluations</vt:lpstr>
      <vt:lpstr>PowerPoint Presentation</vt:lpstr>
      <vt:lpstr>Data for Process and Outcome Evaluations</vt:lpstr>
      <vt:lpstr>Example data collection for a process evaluation</vt:lpstr>
      <vt:lpstr>Example data collection for an impact evaluation: Exercise #2</vt:lpstr>
      <vt:lpstr>Example data collection for an impact evaluation: Exercise #2</vt:lpstr>
      <vt:lpstr>Important points to remember</vt:lpstr>
      <vt:lpstr>Resources</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Tendai, Sharron</cp:lastModifiedBy>
  <cp:revision>942</cp:revision>
  <cp:lastPrinted>2015-05-05T17:01:05Z</cp:lastPrinted>
  <dcterms:created xsi:type="dcterms:W3CDTF">2013-02-08T15:06:34Z</dcterms:created>
  <dcterms:modified xsi:type="dcterms:W3CDTF">2015-05-28T17:06:52Z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