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80" r:id="rId3"/>
    <p:sldMasterId id="2147483690" r:id="rId4"/>
    <p:sldMasterId id="2147483701" r:id="rId5"/>
    <p:sldMasterId id="2147483711" r:id="rId6"/>
    <p:sldMasterId id="2147483715" r:id="rId7"/>
    <p:sldMasterId id="2147483719" r:id="rId8"/>
    <p:sldMasterId id="2147483732" r:id="rId9"/>
    <p:sldMasterId id="2147483744" r:id="rId10"/>
  </p:sldMasterIdLst>
  <p:notesMasterIdLst>
    <p:notesMasterId r:id="rId58"/>
  </p:notesMasterIdLst>
  <p:handoutMasterIdLst>
    <p:handoutMasterId r:id="rId59"/>
  </p:handoutMasterIdLst>
  <p:sldIdLst>
    <p:sldId id="267" r:id="rId11"/>
    <p:sldId id="283" r:id="rId12"/>
    <p:sldId id="284"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21" r:id="rId42"/>
    <p:sldId id="322" r:id="rId43"/>
    <p:sldId id="323" r:id="rId44"/>
    <p:sldId id="324" r:id="rId45"/>
    <p:sldId id="325" r:id="rId46"/>
    <p:sldId id="326" r:id="rId47"/>
    <p:sldId id="327" r:id="rId48"/>
    <p:sldId id="328" r:id="rId49"/>
    <p:sldId id="333" r:id="rId50"/>
    <p:sldId id="334" r:id="rId51"/>
    <p:sldId id="335" r:id="rId52"/>
    <p:sldId id="336" r:id="rId53"/>
    <p:sldId id="329" r:id="rId54"/>
    <p:sldId id="330" r:id="rId55"/>
    <p:sldId id="331" r:id="rId56"/>
    <p:sldId id="332" r:id="rId5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9">
          <p15:clr>
            <a:srgbClr val="A4A3A4"/>
          </p15:clr>
        </p15:guide>
        <p15:guide id="2" pos="34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BAB"/>
    <a:srgbClr val="BBDDF7"/>
    <a:srgbClr val="74BCF0"/>
    <a:srgbClr val="A84531"/>
    <a:srgbClr val="FCCF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4" autoAdjust="0"/>
    <p:restoredTop sz="33393" autoAdjust="0"/>
  </p:normalViewPr>
  <p:slideViewPr>
    <p:cSldViewPr snapToGrid="0">
      <p:cViewPr varScale="1">
        <p:scale>
          <a:sx n="33" d="100"/>
          <a:sy n="33" d="100"/>
        </p:scale>
        <p:origin x="3245" y="43"/>
      </p:cViewPr>
      <p:guideLst>
        <p:guide orient="horz" pos="4249"/>
        <p:guide pos="344"/>
      </p:guideLst>
    </p:cSldViewPr>
  </p:slideViewPr>
  <p:notesTextViewPr>
    <p:cViewPr>
      <p:scale>
        <a:sx n="100" d="100"/>
        <a:sy n="100" d="100"/>
      </p:scale>
      <p:origin x="0" y="0"/>
    </p:cViewPr>
  </p:notesTextViewPr>
  <p:sorterViewPr>
    <p:cViewPr>
      <p:scale>
        <a:sx n="100" d="100"/>
        <a:sy n="100" d="100"/>
      </p:scale>
      <p:origin x="0" y="4480"/>
    </p:cViewPr>
  </p:sorter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72DDD-642A-4DB5-9DA1-5C37BA26756C}" type="doc">
      <dgm:prSet loTypeId="urn:microsoft.com/office/officeart/2005/8/layout/radial6" loCatId="cycle" qsTypeId="urn:microsoft.com/office/officeart/2005/8/quickstyle/simple1" qsCatId="simple" csTypeId="urn:microsoft.com/office/officeart/2005/8/colors/accent6_2" csCatId="accent6" phldr="1"/>
      <dgm:spPr/>
      <dgm:t>
        <a:bodyPr/>
        <a:lstStyle/>
        <a:p>
          <a:endParaRPr lang="en-US"/>
        </a:p>
      </dgm:t>
    </dgm:pt>
    <dgm:pt modelId="{971CB5C5-A3F1-4259-91B7-5D0BD9236C11}">
      <dgm:prSet phldrT="[Text]"/>
      <dgm:spPr>
        <a:solidFill>
          <a:srgbClr val="C00000"/>
        </a:solidFill>
      </dgm:spPr>
      <dgm:t>
        <a:bodyPr/>
        <a:lstStyle/>
        <a:p>
          <a:pPr algn="ctr"/>
          <a:r>
            <a:rPr lang="en-US" dirty="0"/>
            <a:t>Family Resource Center</a:t>
          </a:r>
        </a:p>
      </dgm:t>
    </dgm:pt>
    <dgm:pt modelId="{95AE7B6B-E2E1-4F7F-8EC5-F44AE7B0B332}" type="parTrans" cxnId="{8CAD339B-987A-4C95-B099-2945D2158CB9}">
      <dgm:prSet/>
      <dgm:spPr/>
      <dgm:t>
        <a:bodyPr/>
        <a:lstStyle/>
        <a:p>
          <a:pPr algn="ctr"/>
          <a:endParaRPr lang="en-US"/>
        </a:p>
      </dgm:t>
    </dgm:pt>
    <dgm:pt modelId="{949C1C05-5D32-49C1-8777-0DC024D251CD}" type="sibTrans" cxnId="{8CAD339B-987A-4C95-B099-2945D2158CB9}">
      <dgm:prSet/>
      <dgm:spPr/>
      <dgm:t>
        <a:bodyPr/>
        <a:lstStyle/>
        <a:p>
          <a:pPr algn="ctr"/>
          <a:endParaRPr lang="en-US"/>
        </a:p>
      </dgm:t>
    </dgm:pt>
    <dgm:pt modelId="{258D7C9B-63A2-49F1-842E-BB313F7C6C31}">
      <dgm:prSet phldrT="[Text]"/>
      <dgm:spPr>
        <a:solidFill>
          <a:srgbClr val="92D050"/>
        </a:solidFill>
      </dgm:spPr>
      <dgm:t>
        <a:bodyPr/>
        <a:lstStyle/>
        <a:p>
          <a:pPr algn="ctr"/>
          <a:r>
            <a:rPr lang="en-US" dirty="0" smtClean="0"/>
            <a:t>Parenting Workshops</a:t>
          </a:r>
          <a:endParaRPr lang="en-US" dirty="0"/>
        </a:p>
      </dgm:t>
    </dgm:pt>
    <dgm:pt modelId="{D1F4A749-2EB0-460F-858F-8EE524AEE109}" type="parTrans" cxnId="{DD0896C7-2FE3-4339-AD35-D93CB69634EC}">
      <dgm:prSet/>
      <dgm:spPr/>
      <dgm:t>
        <a:bodyPr/>
        <a:lstStyle/>
        <a:p>
          <a:pPr algn="ctr"/>
          <a:endParaRPr lang="en-US"/>
        </a:p>
      </dgm:t>
    </dgm:pt>
    <dgm:pt modelId="{7AB609F0-5224-493A-8813-57AAC0523251}" type="sibTrans" cxnId="{DD0896C7-2FE3-4339-AD35-D93CB69634EC}">
      <dgm:prSet/>
      <dgm:spPr>
        <a:solidFill>
          <a:srgbClr val="FFC000"/>
        </a:solidFill>
      </dgm:spPr>
      <dgm:t>
        <a:bodyPr/>
        <a:lstStyle/>
        <a:p>
          <a:pPr algn="ctr"/>
          <a:endParaRPr lang="en-US"/>
        </a:p>
      </dgm:t>
    </dgm:pt>
    <dgm:pt modelId="{88F66BF8-E76B-41DE-B7A1-CA9B0794B689}">
      <dgm:prSet phldrT="[Text]"/>
      <dgm:spPr>
        <a:solidFill>
          <a:srgbClr val="00B050"/>
        </a:solidFill>
      </dgm:spPr>
      <dgm:t>
        <a:bodyPr/>
        <a:lstStyle/>
        <a:p>
          <a:pPr algn="ctr"/>
          <a:r>
            <a:rPr lang="en-US" dirty="0" smtClean="0"/>
            <a:t>Crisis</a:t>
          </a:r>
        </a:p>
        <a:p>
          <a:pPr algn="ctr"/>
          <a:r>
            <a:rPr lang="en-US" dirty="0" smtClean="0"/>
            <a:t>Intervention Services</a:t>
          </a:r>
          <a:endParaRPr lang="en-US" dirty="0"/>
        </a:p>
      </dgm:t>
    </dgm:pt>
    <dgm:pt modelId="{E5B6F22A-129F-495B-B7EB-7E8AB540DEDE}" type="parTrans" cxnId="{FE24D09E-33EA-44F3-AA8E-CF30E0508AAC}">
      <dgm:prSet/>
      <dgm:spPr/>
      <dgm:t>
        <a:bodyPr/>
        <a:lstStyle/>
        <a:p>
          <a:pPr algn="ctr"/>
          <a:endParaRPr lang="en-US"/>
        </a:p>
      </dgm:t>
    </dgm:pt>
    <dgm:pt modelId="{3A68C7EA-3ACA-491D-9C06-9BE89C5E73CE}" type="sibTrans" cxnId="{FE24D09E-33EA-44F3-AA8E-CF30E0508AAC}">
      <dgm:prSet/>
      <dgm:spPr>
        <a:solidFill>
          <a:srgbClr val="FFC000"/>
        </a:solidFill>
      </dgm:spPr>
      <dgm:t>
        <a:bodyPr/>
        <a:lstStyle/>
        <a:p>
          <a:pPr algn="ctr"/>
          <a:endParaRPr lang="en-US"/>
        </a:p>
      </dgm:t>
    </dgm:pt>
    <dgm:pt modelId="{7C6631EB-1AF8-4082-8A50-F339BD304DFC}">
      <dgm:prSet phldrT="[Text]"/>
      <dgm:spPr>
        <a:solidFill>
          <a:srgbClr val="0070C0"/>
        </a:solidFill>
      </dgm:spPr>
      <dgm:t>
        <a:bodyPr/>
        <a:lstStyle/>
        <a:p>
          <a:pPr algn="ctr"/>
          <a:r>
            <a:rPr lang="en-US" dirty="0" smtClean="0"/>
            <a:t>School Readiness</a:t>
          </a:r>
          <a:endParaRPr lang="en-US" dirty="0"/>
        </a:p>
      </dgm:t>
    </dgm:pt>
    <dgm:pt modelId="{170EED63-47F7-4BD3-A2AA-74E0BBC1810E}" type="parTrans" cxnId="{DCEDFFE1-C0A6-48A1-AA53-0E0E914EA120}">
      <dgm:prSet/>
      <dgm:spPr/>
      <dgm:t>
        <a:bodyPr/>
        <a:lstStyle/>
        <a:p>
          <a:pPr algn="ctr"/>
          <a:endParaRPr lang="en-US"/>
        </a:p>
      </dgm:t>
    </dgm:pt>
    <dgm:pt modelId="{5D0C391D-C181-43B8-8A0F-1D5E58705EBF}" type="sibTrans" cxnId="{DCEDFFE1-C0A6-48A1-AA53-0E0E914EA120}">
      <dgm:prSet/>
      <dgm:spPr>
        <a:solidFill>
          <a:srgbClr val="FFC000"/>
        </a:solidFill>
      </dgm:spPr>
      <dgm:t>
        <a:bodyPr/>
        <a:lstStyle/>
        <a:p>
          <a:pPr algn="ctr"/>
          <a:endParaRPr lang="en-US"/>
        </a:p>
      </dgm:t>
    </dgm:pt>
    <dgm:pt modelId="{30D569CD-F80F-4C57-A6A8-8FA10D99000D}">
      <dgm:prSet phldrT="[Text]"/>
      <dgm:spPr>
        <a:solidFill>
          <a:srgbClr val="7030A0"/>
        </a:solidFill>
      </dgm:spPr>
      <dgm:t>
        <a:bodyPr/>
        <a:lstStyle/>
        <a:p>
          <a:pPr algn="ctr"/>
          <a:r>
            <a:rPr lang="en-US" dirty="0" smtClean="0"/>
            <a:t>NPP Home </a:t>
          </a:r>
          <a:r>
            <a:rPr lang="en-US" dirty="0"/>
            <a:t>Visitation</a:t>
          </a:r>
        </a:p>
      </dgm:t>
    </dgm:pt>
    <dgm:pt modelId="{9F03AD85-885E-46EE-A4AC-379B56B34957}" type="parTrans" cxnId="{9A43B5F2-3881-48EE-897E-C64F057DD357}">
      <dgm:prSet/>
      <dgm:spPr/>
      <dgm:t>
        <a:bodyPr/>
        <a:lstStyle/>
        <a:p>
          <a:pPr algn="ctr"/>
          <a:endParaRPr lang="en-US"/>
        </a:p>
      </dgm:t>
    </dgm:pt>
    <dgm:pt modelId="{F0D719CF-262C-4385-88A5-FD7CD7DDC5EE}" type="sibTrans" cxnId="{9A43B5F2-3881-48EE-897E-C64F057DD357}">
      <dgm:prSet/>
      <dgm:spPr>
        <a:solidFill>
          <a:srgbClr val="FFC000"/>
        </a:solidFill>
      </dgm:spPr>
      <dgm:t>
        <a:bodyPr/>
        <a:lstStyle/>
        <a:p>
          <a:pPr algn="ctr"/>
          <a:endParaRPr lang="en-US"/>
        </a:p>
      </dgm:t>
    </dgm:pt>
    <dgm:pt modelId="{0F0CC7A8-7D0C-47E8-A975-C6C3CB7D9C93}" type="pres">
      <dgm:prSet presAssocID="{3B572DDD-642A-4DB5-9DA1-5C37BA26756C}" presName="Name0" presStyleCnt="0">
        <dgm:presLayoutVars>
          <dgm:chMax val="1"/>
          <dgm:dir/>
          <dgm:animLvl val="ctr"/>
          <dgm:resizeHandles val="exact"/>
        </dgm:presLayoutVars>
      </dgm:prSet>
      <dgm:spPr/>
      <dgm:t>
        <a:bodyPr/>
        <a:lstStyle/>
        <a:p>
          <a:endParaRPr lang="en-US"/>
        </a:p>
      </dgm:t>
    </dgm:pt>
    <dgm:pt modelId="{590F8A4F-B5A1-47C2-B2B8-B5CD5AF8C713}" type="pres">
      <dgm:prSet presAssocID="{971CB5C5-A3F1-4259-91B7-5D0BD9236C11}" presName="centerShape" presStyleLbl="node0" presStyleIdx="0" presStyleCnt="1"/>
      <dgm:spPr/>
      <dgm:t>
        <a:bodyPr/>
        <a:lstStyle/>
        <a:p>
          <a:endParaRPr lang="en-US"/>
        </a:p>
      </dgm:t>
    </dgm:pt>
    <dgm:pt modelId="{D2F7F844-D3E6-47F3-B75B-77DD99F20BE2}" type="pres">
      <dgm:prSet presAssocID="{258D7C9B-63A2-49F1-842E-BB313F7C6C31}" presName="node" presStyleLbl="node1" presStyleIdx="0" presStyleCnt="4">
        <dgm:presLayoutVars>
          <dgm:bulletEnabled val="1"/>
        </dgm:presLayoutVars>
      </dgm:prSet>
      <dgm:spPr/>
      <dgm:t>
        <a:bodyPr/>
        <a:lstStyle/>
        <a:p>
          <a:endParaRPr lang="en-US"/>
        </a:p>
      </dgm:t>
    </dgm:pt>
    <dgm:pt modelId="{67B0A704-B5B4-45FA-9855-8AB6D7810815}" type="pres">
      <dgm:prSet presAssocID="{258D7C9B-63A2-49F1-842E-BB313F7C6C31}" presName="dummy" presStyleCnt="0"/>
      <dgm:spPr/>
      <dgm:t>
        <a:bodyPr/>
        <a:lstStyle/>
        <a:p>
          <a:endParaRPr lang="en-US"/>
        </a:p>
      </dgm:t>
    </dgm:pt>
    <dgm:pt modelId="{DBE3FD38-B79D-4188-A2A0-4D2774A0CE1C}" type="pres">
      <dgm:prSet presAssocID="{7AB609F0-5224-493A-8813-57AAC0523251}" presName="sibTrans" presStyleLbl="sibTrans2D1" presStyleIdx="0" presStyleCnt="4"/>
      <dgm:spPr/>
      <dgm:t>
        <a:bodyPr/>
        <a:lstStyle/>
        <a:p>
          <a:endParaRPr lang="en-US"/>
        </a:p>
      </dgm:t>
    </dgm:pt>
    <dgm:pt modelId="{32144EBC-270B-4CA5-8B46-A4A5B73066C2}" type="pres">
      <dgm:prSet presAssocID="{88F66BF8-E76B-41DE-B7A1-CA9B0794B689}" presName="node" presStyleLbl="node1" presStyleIdx="1" presStyleCnt="4" custRadScaleRad="98188" custRadScaleInc="-2226">
        <dgm:presLayoutVars>
          <dgm:bulletEnabled val="1"/>
        </dgm:presLayoutVars>
      </dgm:prSet>
      <dgm:spPr/>
      <dgm:t>
        <a:bodyPr/>
        <a:lstStyle/>
        <a:p>
          <a:endParaRPr lang="en-US"/>
        </a:p>
      </dgm:t>
    </dgm:pt>
    <dgm:pt modelId="{1C4B213B-3673-443C-B4B5-F8DB1D18B52F}" type="pres">
      <dgm:prSet presAssocID="{88F66BF8-E76B-41DE-B7A1-CA9B0794B689}" presName="dummy" presStyleCnt="0"/>
      <dgm:spPr/>
      <dgm:t>
        <a:bodyPr/>
        <a:lstStyle/>
        <a:p>
          <a:endParaRPr lang="en-US"/>
        </a:p>
      </dgm:t>
    </dgm:pt>
    <dgm:pt modelId="{0DC413C3-5E3F-458F-A7F5-EE70DBC29412}" type="pres">
      <dgm:prSet presAssocID="{3A68C7EA-3ACA-491D-9C06-9BE89C5E73CE}" presName="sibTrans" presStyleLbl="sibTrans2D1" presStyleIdx="1" presStyleCnt="4"/>
      <dgm:spPr/>
      <dgm:t>
        <a:bodyPr/>
        <a:lstStyle/>
        <a:p>
          <a:endParaRPr lang="en-US"/>
        </a:p>
      </dgm:t>
    </dgm:pt>
    <dgm:pt modelId="{BF2738D6-FC91-4FBC-A872-C2C9E014E9B3}" type="pres">
      <dgm:prSet presAssocID="{7C6631EB-1AF8-4082-8A50-F339BD304DFC}" presName="node" presStyleLbl="node1" presStyleIdx="2" presStyleCnt="4">
        <dgm:presLayoutVars>
          <dgm:bulletEnabled val="1"/>
        </dgm:presLayoutVars>
      </dgm:prSet>
      <dgm:spPr/>
      <dgm:t>
        <a:bodyPr/>
        <a:lstStyle/>
        <a:p>
          <a:endParaRPr lang="en-US"/>
        </a:p>
      </dgm:t>
    </dgm:pt>
    <dgm:pt modelId="{D775CE55-FA6A-49DF-AEAF-D206D9346574}" type="pres">
      <dgm:prSet presAssocID="{7C6631EB-1AF8-4082-8A50-F339BD304DFC}" presName="dummy" presStyleCnt="0"/>
      <dgm:spPr/>
      <dgm:t>
        <a:bodyPr/>
        <a:lstStyle/>
        <a:p>
          <a:endParaRPr lang="en-US"/>
        </a:p>
      </dgm:t>
    </dgm:pt>
    <dgm:pt modelId="{0E89ED32-215B-4980-8AAF-4472F2530D8C}" type="pres">
      <dgm:prSet presAssocID="{5D0C391D-C181-43B8-8A0F-1D5E58705EBF}" presName="sibTrans" presStyleLbl="sibTrans2D1" presStyleIdx="2" presStyleCnt="4" custLinFactNeighborX="591" custLinFactNeighborY="-1805"/>
      <dgm:spPr/>
      <dgm:t>
        <a:bodyPr/>
        <a:lstStyle/>
        <a:p>
          <a:endParaRPr lang="en-US"/>
        </a:p>
      </dgm:t>
    </dgm:pt>
    <dgm:pt modelId="{A48929E3-9DBD-4C08-BBE0-F76C23EA794E}" type="pres">
      <dgm:prSet presAssocID="{30D569CD-F80F-4C57-A6A8-8FA10D99000D}" presName="node" presStyleLbl="node1" presStyleIdx="3" presStyleCnt="4">
        <dgm:presLayoutVars>
          <dgm:bulletEnabled val="1"/>
        </dgm:presLayoutVars>
      </dgm:prSet>
      <dgm:spPr/>
      <dgm:t>
        <a:bodyPr/>
        <a:lstStyle/>
        <a:p>
          <a:endParaRPr lang="en-US"/>
        </a:p>
      </dgm:t>
    </dgm:pt>
    <dgm:pt modelId="{BC748BCD-CC9A-4457-BF36-BF19CF840DC6}" type="pres">
      <dgm:prSet presAssocID="{30D569CD-F80F-4C57-A6A8-8FA10D99000D}" presName="dummy" presStyleCnt="0"/>
      <dgm:spPr/>
      <dgm:t>
        <a:bodyPr/>
        <a:lstStyle/>
        <a:p>
          <a:endParaRPr lang="en-US"/>
        </a:p>
      </dgm:t>
    </dgm:pt>
    <dgm:pt modelId="{F9A88526-9DC2-41FF-A8A0-D1A3EE9A8AAA}" type="pres">
      <dgm:prSet presAssocID="{F0D719CF-262C-4385-88A5-FD7CD7DDC5EE}" presName="sibTrans" presStyleLbl="sibTrans2D1" presStyleIdx="3" presStyleCnt="4"/>
      <dgm:spPr/>
      <dgm:t>
        <a:bodyPr/>
        <a:lstStyle/>
        <a:p>
          <a:endParaRPr lang="en-US"/>
        </a:p>
      </dgm:t>
    </dgm:pt>
  </dgm:ptLst>
  <dgm:cxnLst>
    <dgm:cxn modelId="{FE24D09E-33EA-44F3-AA8E-CF30E0508AAC}" srcId="{971CB5C5-A3F1-4259-91B7-5D0BD9236C11}" destId="{88F66BF8-E76B-41DE-B7A1-CA9B0794B689}" srcOrd="1" destOrd="0" parTransId="{E5B6F22A-129F-495B-B7EB-7E8AB540DEDE}" sibTransId="{3A68C7EA-3ACA-491D-9C06-9BE89C5E73CE}"/>
    <dgm:cxn modelId="{B227AE76-4CEC-4DED-A2AA-32B51CF9B8E9}" type="presOf" srcId="{5D0C391D-C181-43B8-8A0F-1D5E58705EBF}" destId="{0E89ED32-215B-4980-8AAF-4472F2530D8C}" srcOrd="0" destOrd="0" presId="urn:microsoft.com/office/officeart/2005/8/layout/radial6"/>
    <dgm:cxn modelId="{92570DA7-822C-4C50-94BF-870568B8043F}" type="presOf" srcId="{258D7C9B-63A2-49F1-842E-BB313F7C6C31}" destId="{D2F7F844-D3E6-47F3-B75B-77DD99F20BE2}" srcOrd="0" destOrd="0" presId="urn:microsoft.com/office/officeart/2005/8/layout/radial6"/>
    <dgm:cxn modelId="{8CAD339B-987A-4C95-B099-2945D2158CB9}" srcId="{3B572DDD-642A-4DB5-9DA1-5C37BA26756C}" destId="{971CB5C5-A3F1-4259-91B7-5D0BD9236C11}" srcOrd="0" destOrd="0" parTransId="{95AE7B6B-E2E1-4F7F-8EC5-F44AE7B0B332}" sibTransId="{949C1C05-5D32-49C1-8777-0DC024D251CD}"/>
    <dgm:cxn modelId="{6AF6A4F7-9514-4D56-B1B0-FA92B367CB6A}" type="presOf" srcId="{30D569CD-F80F-4C57-A6A8-8FA10D99000D}" destId="{A48929E3-9DBD-4C08-BBE0-F76C23EA794E}" srcOrd="0" destOrd="0" presId="urn:microsoft.com/office/officeart/2005/8/layout/radial6"/>
    <dgm:cxn modelId="{DD0896C7-2FE3-4339-AD35-D93CB69634EC}" srcId="{971CB5C5-A3F1-4259-91B7-5D0BD9236C11}" destId="{258D7C9B-63A2-49F1-842E-BB313F7C6C31}" srcOrd="0" destOrd="0" parTransId="{D1F4A749-2EB0-460F-858F-8EE524AEE109}" sibTransId="{7AB609F0-5224-493A-8813-57AAC0523251}"/>
    <dgm:cxn modelId="{46049CBB-932A-4425-9AF1-690C68D8B399}" type="presOf" srcId="{88F66BF8-E76B-41DE-B7A1-CA9B0794B689}" destId="{32144EBC-270B-4CA5-8B46-A4A5B73066C2}" srcOrd="0" destOrd="0" presId="urn:microsoft.com/office/officeart/2005/8/layout/radial6"/>
    <dgm:cxn modelId="{0AE0F44E-3D33-4CAC-B2AA-D2C080DFAB58}" type="presOf" srcId="{3B572DDD-642A-4DB5-9DA1-5C37BA26756C}" destId="{0F0CC7A8-7D0C-47E8-A975-C6C3CB7D9C93}" srcOrd="0" destOrd="0" presId="urn:microsoft.com/office/officeart/2005/8/layout/radial6"/>
    <dgm:cxn modelId="{57549751-372F-4CD7-8E1E-C48BCDC6FE9B}" type="presOf" srcId="{971CB5C5-A3F1-4259-91B7-5D0BD9236C11}" destId="{590F8A4F-B5A1-47C2-B2B8-B5CD5AF8C713}" srcOrd="0" destOrd="0" presId="urn:microsoft.com/office/officeart/2005/8/layout/radial6"/>
    <dgm:cxn modelId="{DCEDFFE1-C0A6-48A1-AA53-0E0E914EA120}" srcId="{971CB5C5-A3F1-4259-91B7-5D0BD9236C11}" destId="{7C6631EB-1AF8-4082-8A50-F339BD304DFC}" srcOrd="2" destOrd="0" parTransId="{170EED63-47F7-4BD3-A2AA-74E0BBC1810E}" sibTransId="{5D0C391D-C181-43B8-8A0F-1D5E58705EBF}"/>
    <dgm:cxn modelId="{59D32531-9143-4DA0-B478-F5216F2EA08F}" type="presOf" srcId="{F0D719CF-262C-4385-88A5-FD7CD7DDC5EE}" destId="{F9A88526-9DC2-41FF-A8A0-D1A3EE9A8AAA}" srcOrd="0" destOrd="0" presId="urn:microsoft.com/office/officeart/2005/8/layout/radial6"/>
    <dgm:cxn modelId="{DD96A697-E955-4FE7-85A2-3BA01A2FFBB7}" type="presOf" srcId="{7AB609F0-5224-493A-8813-57AAC0523251}" destId="{DBE3FD38-B79D-4188-A2A0-4D2774A0CE1C}" srcOrd="0" destOrd="0" presId="urn:microsoft.com/office/officeart/2005/8/layout/radial6"/>
    <dgm:cxn modelId="{34382EE3-C33C-4E9E-BA6D-3D06693F2B05}" type="presOf" srcId="{7C6631EB-1AF8-4082-8A50-F339BD304DFC}" destId="{BF2738D6-FC91-4FBC-A872-C2C9E014E9B3}" srcOrd="0" destOrd="0" presId="urn:microsoft.com/office/officeart/2005/8/layout/radial6"/>
    <dgm:cxn modelId="{9A43B5F2-3881-48EE-897E-C64F057DD357}" srcId="{971CB5C5-A3F1-4259-91B7-5D0BD9236C11}" destId="{30D569CD-F80F-4C57-A6A8-8FA10D99000D}" srcOrd="3" destOrd="0" parTransId="{9F03AD85-885E-46EE-A4AC-379B56B34957}" sibTransId="{F0D719CF-262C-4385-88A5-FD7CD7DDC5EE}"/>
    <dgm:cxn modelId="{58E72033-5679-4466-8DDC-F88EAB1ED137}" type="presOf" srcId="{3A68C7EA-3ACA-491D-9C06-9BE89C5E73CE}" destId="{0DC413C3-5E3F-458F-A7F5-EE70DBC29412}" srcOrd="0" destOrd="0" presId="urn:microsoft.com/office/officeart/2005/8/layout/radial6"/>
    <dgm:cxn modelId="{DCFE90C8-0E29-405F-A5CB-689AD1395B5A}" type="presParOf" srcId="{0F0CC7A8-7D0C-47E8-A975-C6C3CB7D9C93}" destId="{590F8A4F-B5A1-47C2-B2B8-B5CD5AF8C713}" srcOrd="0" destOrd="0" presId="urn:microsoft.com/office/officeart/2005/8/layout/radial6"/>
    <dgm:cxn modelId="{C2BA453C-43DC-42FA-9E6A-3C1CDBE851FD}" type="presParOf" srcId="{0F0CC7A8-7D0C-47E8-A975-C6C3CB7D9C93}" destId="{D2F7F844-D3E6-47F3-B75B-77DD99F20BE2}" srcOrd="1" destOrd="0" presId="urn:microsoft.com/office/officeart/2005/8/layout/radial6"/>
    <dgm:cxn modelId="{73D2BE06-8DA2-42F1-A151-3656245B2DFD}" type="presParOf" srcId="{0F0CC7A8-7D0C-47E8-A975-C6C3CB7D9C93}" destId="{67B0A704-B5B4-45FA-9855-8AB6D7810815}" srcOrd="2" destOrd="0" presId="urn:microsoft.com/office/officeart/2005/8/layout/radial6"/>
    <dgm:cxn modelId="{FB8CB6B7-291D-47C3-BF41-134B446B46ED}" type="presParOf" srcId="{0F0CC7A8-7D0C-47E8-A975-C6C3CB7D9C93}" destId="{DBE3FD38-B79D-4188-A2A0-4D2774A0CE1C}" srcOrd="3" destOrd="0" presId="urn:microsoft.com/office/officeart/2005/8/layout/radial6"/>
    <dgm:cxn modelId="{24F1428B-A61F-4E33-818F-39EB199B4D6B}" type="presParOf" srcId="{0F0CC7A8-7D0C-47E8-A975-C6C3CB7D9C93}" destId="{32144EBC-270B-4CA5-8B46-A4A5B73066C2}" srcOrd="4" destOrd="0" presId="urn:microsoft.com/office/officeart/2005/8/layout/radial6"/>
    <dgm:cxn modelId="{7FE412E4-A5AD-4537-A8DC-AC14C4C3A27E}" type="presParOf" srcId="{0F0CC7A8-7D0C-47E8-A975-C6C3CB7D9C93}" destId="{1C4B213B-3673-443C-B4B5-F8DB1D18B52F}" srcOrd="5" destOrd="0" presId="urn:microsoft.com/office/officeart/2005/8/layout/radial6"/>
    <dgm:cxn modelId="{236536F6-8065-48CE-9F9A-4FBA97EE20B4}" type="presParOf" srcId="{0F0CC7A8-7D0C-47E8-A975-C6C3CB7D9C93}" destId="{0DC413C3-5E3F-458F-A7F5-EE70DBC29412}" srcOrd="6" destOrd="0" presId="urn:microsoft.com/office/officeart/2005/8/layout/radial6"/>
    <dgm:cxn modelId="{E15F6DDE-6E2D-49E8-A5D9-5C3C065CF7B6}" type="presParOf" srcId="{0F0CC7A8-7D0C-47E8-A975-C6C3CB7D9C93}" destId="{BF2738D6-FC91-4FBC-A872-C2C9E014E9B3}" srcOrd="7" destOrd="0" presId="urn:microsoft.com/office/officeart/2005/8/layout/radial6"/>
    <dgm:cxn modelId="{910E5A74-B385-4D8B-B576-BF4D037A66A2}" type="presParOf" srcId="{0F0CC7A8-7D0C-47E8-A975-C6C3CB7D9C93}" destId="{D775CE55-FA6A-49DF-AEAF-D206D9346574}" srcOrd="8" destOrd="0" presId="urn:microsoft.com/office/officeart/2005/8/layout/radial6"/>
    <dgm:cxn modelId="{2ED28244-D178-42A0-9F39-C0D9DA8B1211}" type="presParOf" srcId="{0F0CC7A8-7D0C-47E8-A975-C6C3CB7D9C93}" destId="{0E89ED32-215B-4980-8AAF-4472F2530D8C}" srcOrd="9" destOrd="0" presId="urn:microsoft.com/office/officeart/2005/8/layout/radial6"/>
    <dgm:cxn modelId="{8617A48E-CA3D-46C3-9ADA-62A8DB4E993B}" type="presParOf" srcId="{0F0CC7A8-7D0C-47E8-A975-C6C3CB7D9C93}" destId="{A48929E3-9DBD-4C08-BBE0-F76C23EA794E}" srcOrd="10" destOrd="0" presId="urn:microsoft.com/office/officeart/2005/8/layout/radial6"/>
    <dgm:cxn modelId="{317B397B-972F-40AD-B6C1-631BD1651387}" type="presParOf" srcId="{0F0CC7A8-7D0C-47E8-A975-C6C3CB7D9C93}" destId="{BC748BCD-CC9A-4457-BF36-BF19CF840DC6}" srcOrd="11" destOrd="0" presId="urn:microsoft.com/office/officeart/2005/8/layout/radial6"/>
    <dgm:cxn modelId="{58F5251A-03B9-4467-B380-6D0DBB26F9EB}" type="presParOf" srcId="{0F0CC7A8-7D0C-47E8-A975-C6C3CB7D9C93}" destId="{F9A88526-9DC2-41FF-A8A0-D1A3EE9A8AAA}" srcOrd="12" destOrd="0" presId="urn:microsoft.com/office/officeart/2005/8/layout/radial6"/>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88526-9DC2-41FF-A8A0-D1A3EE9A8AAA}">
      <dsp:nvSpPr>
        <dsp:cNvPr id="0" name=""/>
        <dsp:cNvSpPr/>
      </dsp:nvSpPr>
      <dsp:spPr>
        <a:xfrm>
          <a:off x="2181176" y="443315"/>
          <a:ext cx="2952847" cy="2952847"/>
        </a:xfrm>
        <a:prstGeom prst="blockArc">
          <a:avLst>
            <a:gd name="adj1" fmla="val 10800000"/>
            <a:gd name="adj2" fmla="val 16200000"/>
            <a:gd name="adj3" fmla="val 4639"/>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0E89ED32-215B-4980-8AAF-4472F2530D8C}">
      <dsp:nvSpPr>
        <dsp:cNvPr id="0" name=""/>
        <dsp:cNvSpPr/>
      </dsp:nvSpPr>
      <dsp:spPr>
        <a:xfrm>
          <a:off x="2198627" y="390016"/>
          <a:ext cx="2952847" cy="2952847"/>
        </a:xfrm>
        <a:prstGeom prst="blockArc">
          <a:avLst>
            <a:gd name="adj1" fmla="val 5400000"/>
            <a:gd name="adj2" fmla="val 10800000"/>
            <a:gd name="adj3" fmla="val 4639"/>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0DC413C3-5E3F-458F-A7F5-EE70DBC29412}">
      <dsp:nvSpPr>
        <dsp:cNvPr id="0" name=""/>
        <dsp:cNvSpPr/>
      </dsp:nvSpPr>
      <dsp:spPr>
        <a:xfrm>
          <a:off x="2155045" y="443552"/>
          <a:ext cx="2952847" cy="2952847"/>
        </a:xfrm>
        <a:prstGeom prst="blockArc">
          <a:avLst>
            <a:gd name="adj1" fmla="val 21560094"/>
            <a:gd name="adj2" fmla="val 5337707"/>
            <a:gd name="adj3" fmla="val 4639"/>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DBE3FD38-B79D-4188-A2A0-4D2774A0CE1C}">
      <dsp:nvSpPr>
        <dsp:cNvPr id="0" name=""/>
        <dsp:cNvSpPr/>
      </dsp:nvSpPr>
      <dsp:spPr>
        <a:xfrm>
          <a:off x="2155039" y="443079"/>
          <a:ext cx="2952847" cy="2952847"/>
        </a:xfrm>
        <a:prstGeom prst="blockArc">
          <a:avLst>
            <a:gd name="adj1" fmla="val 16262306"/>
            <a:gd name="adj2" fmla="val 21561223"/>
            <a:gd name="adj3" fmla="val 4639"/>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90F8A4F-B5A1-47C2-B2B8-B5CD5AF8C713}">
      <dsp:nvSpPr>
        <dsp:cNvPr id="0" name=""/>
        <dsp:cNvSpPr/>
      </dsp:nvSpPr>
      <dsp:spPr>
        <a:xfrm>
          <a:off x="2978050" y="1240190"/>
          <a:ext cx="1359098" cy="1359098"/>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Family Resource Center</a:t>
          </a:r>
        </a:p>
      </dsp:txBody>
      <dsp:txXfrm>
        <a:off x="3177085" y="1439225"/>
        <a:ext cx="961028" cy="961028"/>
      </dsp:txXfrm>
    </dsp:sp>
    <dsp:sp modelId="{D2F7F844-D3E6-47F3-B75B-77DD99F20BE2}">
      <dsp:nvSpPr>
        <dsp:cNvPr id="0" name=""/>
        <dsp:cNvSpPr/>
      </dsp:nvSpPr>
      <dsp:spPr>
        <a:xfrm>
          <a:off x="3181915" y="1880"/>
          <a:ext cx="951368" cy="951368"/>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Parenting Workshops</a:t>
          </a:r>
          <a:endParaRPr lang="en-US" sz="900" kern="1200" dirty="0"/>
        </a:p>
      </dsp:txBody>
      <dsp:txXfrm>
        <a:off x="3321240" y="141205"/>
        <a:ext cx="672718" cy="672718"/>
      </dsp:txXfrm>
    </dsp:sp>
    <dsp:sp modelId="{32144EBC-270B-4CA5-8B46-A4A5B73066C2}">
      <dsp:nvSpPr>
        <dsp:cNvPr id="0" name=""/>
        <dsp:cNvSpPr/>
      </dsp:nvSpPr>
      <dsp:spPr>
        <a:xfrm>
          <a:off x="4597861" y="1427551"/>
          <a:ext cx="951368" cy="951368"/>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Crisis</a:t>
          </a:r>
        </a:p>
        <a:p>
          <a:pPr lvl="0" algn="ctr" defTabSz="400050">
            <a:lnSpc>
              <a:spcPct val="90000"/>
            </a:lnSpc>
            <a:spcBef>
              <a:spcPct val="0"/>
            </a:spcBef>
            <a:spcAft>
              <a:spcPct val="35000"/>
            </a:spcAft>
          </a:pPr>
          <a:r>
            <a:rPr lang="en-US" sz="900" kern="1200" dirty="0" smtClean="0"/>
            <a:t>Intervention Services</a:t>
          </a:r>
          <a:endParaRPr lang="en-US" sz="900" kern="1200" dirty="0"/>
        </a:p>
      </dsp:txBody>
      <dsp:txXfrm>
        <a:off x="4737186" y="1566876"/>
        <a:ext cx="672718" cy="672718"/>
      </dsp:txXfrm>
    </dsp:sp>
    <dsp:sp modelId="{BF2738D6-FC91-4FBC-A872-C2C9E014E9B3}">
      <dsp:nvSpPr>
        <dsp:cNvPr id="0" name=""/>
        <dsp:cNvSpPr/>
      </dsp:nvSpPr>
      <dsp:spPr>
        <a:xfrm>
          <a:off x="3181915" y="2886229"/>
          <a:ext cx="951368" cy="951368"/>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School Readiness</a:t>
          </a:r>
          <a:endParaRPr lang="en-US" sz="900" kern="1200" dirty="0"/>
        </a:p>
      </dsp:txBody>
      <dsp:txXfrm>
        <a:off x="3321240" y="3025554"/>
        <a:ext cx="672718" cy="672718"/>
      </dsp:txXfrm>
    </dsp:sp>
    <dsp:sp modelId="{A48929E3-9DBD-4C08-BBE0-F76C23EA794E}">
      <dsp:nvSpPr>
        <dsp:cNvPr id="0" name=""/>
        <dsp:cNvSpPr/>
      </dsp:nvSpPr>
      <dsp:spPr>
        <a:xfrm>
          <a:off x="1739741" y="1444055"/>
          <a:ext cx="951368" cy="951368"/>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NPP Home </a:t>
          </a:r>
          <a:r>
            <a:rPr lang="en-US" sz="900" kern="1200" dirty="0"/>
            <a:t>Visitation</a:t>
          </a:r>
        </a:p>
      </dsp:txBody>
      <dsp:txXfrm>
        <a:off x="1879066" y="1583380"/>
        <a:ext cx="672718" cy="67271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4820"/>
          </a:xfrm>
          <a:prstGeom prst="rect">
            <a:avLst/>
          </a:prstGeom>
        </p:spPr>
        <p:txBody>
          <a:bodyPr vert="horz" lIns="91440" tIns="45720" rIns="91440" bIns="45720" rtlCol="0"/>
          <a:lstStyle>
            <a:lvl1pPr algn="r">
              <a:defRPr sz="1200"/>
            </a:lvl1pPr>
          </a:lstStyle>
          <a:p>
            <a:fld id="{95051657-A195-C741-98D3-F193726ADD88}" type="datetime1">
              <a:rPr lang="en-US" smtClean="0"/>
              <a:t>11/28/2016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r>
              <a:rPr lang="en-US" smtClean="0"/>
              <a:t>CNCS Template 2013</a:t>
            </a:r>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A50BA8FE-296D-B342-8830-4C85D2C049AF}" type="slidenum">
              <a:rPr lang="en-US" smtClean="0"/>
              <a:pPr/>
              <a:t>‹#›</a:t>
            </a:fld>
            <a:endParaRPr lang="en-US"/>
          </a:p>
        </p:txBody>
      </p:sp>
    </p:spTree>
    <p:extLst>
      <p:ext uri="{BB962C8B-B14F-4D97-AF65-F5344CB8AC3E}">
        <p14:creationId xmlns:p14="http://schemas.microsoft.com/office/powerpoint/2010/main" val="36044706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64820"/>
          </a:xfrm>
          <a:prstGeom prst="rect">
            <a:avLst/>
          </a:prstGeom>
        </p:spPr>
        <p:txBody>
          <a:bodyPr vert="horz" lIns="91440" tIns="45720" rIns="91440" bIns="45720" rtlCol="0"/>
          <a:lstStyle>
            <a:lvl1pPr algn="r">
              <a:defRPr sz="1200"/>
            </a:lvl1pPr>
          </a:lstStyle>
          <a:p>
            <a:fld id="{9DFB3D17-1147-6647-8C78-7959D1AD69A9}" type="datetime1">
              <a:rPr lang="en-US" smtClean="0"/>
              <a:t>11/28/2016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smtClean="0"/>
              <a:t>CNCS Template 2013</a:t>
            </a: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A910615-33E9-A44A-87B7-52BAF2946AF9}" type="slidenum">
              <a:rPr lang="en-US" smtClean="0"/>
              <a:pPr/>
              <a:t>‹#›</a:t>
            </a:fld>
            <a:endParaRPr lang="en-US"/>
          </a:p>
        </p:txBody>
      </p:sp>
    </p:spTree>
    <p:extLst>
      <p:ext uri="{BB962C8B-B14F-4D97-AF65-F5344CB8AC3E}">
        <p14:creationId xmlns:p14="http://schemas.microsoft.com/office/powerpoint/2010/main" val="4068980629"/>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910615-33E9-A44A-87B7-52BAF2946AF9}"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CNCS Template 2013</a:t>
            </a:r>
            <a:endParaRPr lang="en-US"/>
          </a:p>
        </p:txBody>
      </p:sp>
    </p:spTree>
    <p:extLst>
      <p:ext uri="{BB962C8B-B14F-4D97-AF65-F5344CB8AC3E}">
        <p14:creationId xmlns:p14="http://schemas.microsoft.com/office/powerpoint/2010/main" val="2922585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40252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14849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76" indent="-171176">
              <a:buFont typeface="Wingdings" panose="05000000000000000000" pitchFamily="2" charset="2"/>
              <a:buChar char="Ø"/>
            </a:pPr>
            <a:endParaRPr lang="en-US" sz="1300"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952785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02039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74305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15</a:t>
            </a:fld>
            <a:endParaRPr lang="en-US"/>
          </a:p>
        </p:txBody>
      </p:sp>
    </p:spTree>
    <p:extLst>
      <p:ext uri="{BB962C8B-B14F-4D97-AF65-F5344CB8AC3E}">
        <p14:creationId xmlns:p14="http://schemas.microsoft.com/office/powerpoint/2010/main" val="4288192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16</a:t>
            </a:fld>
            <a:endParaRPr lang="en-US"/>
          </a:p>
        </p:txBody>
      </p:sp>
    </p:spTree>
    <p:extLst>
      <p:ext uri="{BB962C8B-B14F-4D97-AF65-F5344CB8AC3E}">
        <p14:creationId xmlns:p14="http://schemas.microsoft.com/office/powerpoint/2010/main" val="3668922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17</a:t>
            </a:fld>
            <a:endParaRPr lang="en-US"/>
          </a:p>
        </p:txBody>
      </p:sp>
    </p:spTree>
    <p:extLst>
      <p:ext uri="{BB962C8B-B14F-4D97-AF65-F5344CB8AC3E}">
        <p14:creationId xmlns:p14="http://schemas.microsoft.com/office/powerpoint/2010/main" val="997914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18</a:t>
            </a:fld>
            <a:endParaRPr lang="en-US"/>
          </a:p>
        </p:txBody>
      </p:sp>
    </p:spTree>
    <p:extLst>
      <p:ext uri="{BB962C8B-B14F-4D97-AF65-F5344CB8AC3E}">
        <p14:creationId xmlns:p14="http://schemas.microsoft.com/office/powerpoint/2010/main" val="16072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19</a:t>
            </a:fld>
            <a:endParaRPr lang="en-US"/>
          </a:p>
        </p:txBody>
      </p:sp>
    </p:spTree>
    <p:extLst>
      <p:ext uri="{BB962C8B-B14F-4D97-AF65-F5344CB8AC3E}">
        <p14:creationId xmlns:p14="http://schemas.microsoft.com/office/powerpoint/2010/main" val="185310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2</a:t>
            </a:fld>
            <a:endParaRPr lang="en-US"/>
          </a:p>
        </p:txBody>
      </p:sp>
    </p:spTree>
    <p:extLst>
      <p:ext uri="{BB962C8B-B14F-4D97-AF65-F5344CB8AC3E}">
        <p14:creationId xmlns:p14="http://schemas.microsoft.com/office/powerpoint/2010/main" val="4017616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20</a:t>
            </a:fld>
            <a:endParaRPr lang="en-US"/>
          </a:p>
        </p:txBody>
      </p:sp>
    </p:spTree>
    <p:extLst>
      <p:ext uri="{BB962C8B-B14F-4D97-AF65-F5344CB8AC3E}">
        <p14:creationId xmlns:p14="http://schemas.microsoft.com/office/powerpoint/2010/main" val="3400872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21</a:t>
            </a:fld>
            <a:endParaRPr lang="en-US"/>
          </a:p>
        </p:txBody>
      </p:sp>
    </p:spTree>
    <p:extLst>
      <p:ext uri="{BB962C8B-B14F-4D97-AF65-F5344CB8AC3E}">
        <p14:creationId xmlns:p14="http://schemas.microsoft.com/office/powerpoint/2010/main" val="3108167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22</a:t>
            </a:fld>
            <a:endParaRPr lang="en-US"/>
          </a:p>
        </p:txBody>
      </p:sp>
    </p:spTree>
    <p:extLst>
      <p:ext uri="{BB962C8B-B14F-4D97-AF65-F5344CB8AC3E}">
        <p14:creationId xmlns:p14="http://schemas.microsoft.com/office/powerpoint/2010/main" val="1838791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23</a:t>
            </a:fld>
            <a:endParaRPr lang="en-US"/>
          </a:p>
        </p:txBody>
      </p:sp>
    </p:spTree>
    <p:extLst>
      <p:ext uri="{BB962C8B-B14F-4D97-AF65-F5344CB8AC3E}">
        <p14:creationId xmlns:p14="http://schemas.microsoft.com/office/powerpoint/2010/main" val="2060116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A824B-E4F1-0B48-AD05-A19645AF8514}"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571079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A824B-E4F1-0B48-AD05-A19645AF851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623774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A824B-E4F1-0B48-AD05-A19645AF8514}"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858777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A824B-E4F1-0B48-AD05-A19645AF8514}"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138946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F6A40-E546-5944-AFA0-63273D1825A7}"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36002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AF6A40-E546-5944-AFA0-63273D1825A7}"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10856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3</a:t>
            </a:fld>
            <a:endParaRPr lang="en-US"/>
          </a:p>
        </p:txBody>
      </p:sp>
    </p:spTree>
    <p:extLst>
      <p:ext uri="{BB962C8B-B14F-4D97-AF65-F5344CB8AC3E}">
        <p14:creationId xmlns:p14="http://schemas.microsoft.com/office/powerpoint/2010/main" val="2459363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A824B-E4F1-0B48-AD05-A19645AF8514}"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546937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69AF6A40-E546-5944-AFA0-63273D1825A7}"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566952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School Turnaround is different from other AmeriCorps</a:t>
            </a:r>
            <a:r>
              <a:rPr lang="en-US" baseline="0" dirty="0" smtClean="0"/>
              <a:t> education programs:</a:t>
            </a:r>
          </a:p>
          <a:p>
            <a:r>
              <a:rPr lang="en-US" baseline="0" dirty="0" smtClean="0"/>
              <a:t>1. School eligibility and no service location changes without pre-approval</a:t>
            </a:r>
          </a:p>
          <a:p>
            <a:r>
              <a:rPr lang="en-US" dirty="0" smtClean="0"/>
              <a:t>2. More intensive coordination with school leadership</a:t>
            </a:r>
            <a:r>
              <a:rPr lang="en-US" baseline="0" dirty="0" smtClean="0"/>
              <a:t>. </a:t>
            </a:r>
            <a:r>
              <a:rPr lang="en-US" dirty="0" smtClean="0"/>
              <a:t>CNCS requires a written</a:t>
            </a:r>
            <a:r>
              <a:rPr lang="en-US" baseline="0" dirty="0" smtClean="0"/>
              <a:t> partnership agreement that addresses specific content to formalize program coordination with school leaders. CNCS also required letters of commitment from school leader and LEA during the application process.</a:t>
            </a:r>
          </a:p>
          <a:p>
            <a:r>
              <a:rPr lang="en-US" baseline="0" dirty="0" smtClean="0"/>
              <a:t>3. Member interventions must align with school turnaround plans.</a:t>
            </a:r>
          </a:p>
          <a:p>
            <a:r>
              <a:rPr lang="en-US" baseline="0" dirty="0" smtClean="0"/>
              <a:t>4. Members are limited to service activities that are within the 6 strategies (next slide).  So this means no disaster activities and community service projects must be tied to the identified strategies.</a:t>
            </a:r>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01377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dirty="0" smtClean="0">
                <a:solidFill>
                  <a:srgbClr val="013F99"/>
                </a:solidFill>
                <a:latin typeface="Arial" panose="020B0604020202020204" pitchFamily="34" charset="0"/>
                <a:cs typeface="Arial" panose="020B0604020202020204" pitchFamily="34" charset="0"/>
              </a:rPr>
              <a:t>…through tutoring, mentoring, classroom assistance, etc.</a:t>
            </a:r>
          </a:p>
          <a:p>
            <a:pPr marL="0" indent="0">
              <a:buFont typeface="+mj-lt"/>
              <a:buNone/>
            </a:pPr>
            <a:r>
              <a:rPr lang="en-US" sz="1200" dirty="0" smtClean="0">
                <a:solidFill>
                  <a:srgbClr val="013F99"/>
                </a:solidFill>
                <a:latin typeface="Arial" panose="020B0604020202020204" pitchFamily="34" charset="0"/>
                <a:cs typeface="Arial" panose="020B0604020202020204" pitchFamily="34" charset="0"/>
              </a:rPr>
              <a:t>Exact language of</a:t>
            </a:r>
            <a:r>
              <a:rPr lang="en-US" sz="1200" baseline="0" dirty="0" smtClean="0">
                <a:solidFill>
                  <a:srgbClr val="013F99"/>
                </a:solidFill>
                <a:latin typeface="Arial" panose="020B0604020202020204" pitchFamily="34" charset="0"/>
                <a:cs typeface="Arial" panose="020B0604020202020204" pitchFamily="34" charset="0"/>
              </a:rPr>
              <a:t> 6 strategies:</a:t>
            </a:r>
            <a:endParaRPr lang="en-US" sz="1200" dirty="0" smtClean="0">
              <a:solidFill>
                <a:srgbClr val="013F99"/>
              </a:solidFill>
              <a:latin typeface="Arial" panose="020B0604020202020204" pitchFamily="34" charset="0"/>
              <a:cs typeface="Arial" panose="020B0604020202020204" pitchFamily="34" charset="0"/>
            </a:endParaRPr>
          </a:p>
          <a:p>
            <a:pPr marL="342900" indent="-342900">
              <a:buFont typeface="+mj-lt"/>
              <a:buAutoNum type="arabicParenR"/>
            </a:pPr>
            <a:r>
              <a:rPr lang="en-US" sz="1200" dirty="0" smtClean="0">
                <a:solidFill>
                  <a:srgbClr val="013F99"/>
                </a:solidFill>
                <a:latin typeface="Arial" panose="020B0604020202020204" pitchFamily="34" charset="0"/>
                <a:cs typeface="Arial" panose="020B0604020202020204" pitchFamily="34" charset="0"/>
              </a:rPr>
              <a:t>Providing ongoing mechanisms for family and community engagement. </a:t>
            </a:r>
          </a:p>
          <a:p>
            <a:pPr marL="342900" indent="-342900">
              <a:buFont typeface="+mj-lt"/>
              <a:buAutoNum type="arabicParenR"/>
            </a:pPr>
            <a:r>
              <a:rPr lang="en-US" sz="1200" dirty="0" smtClean="0">
                <a:solidFill>
                  <a:srgbClr val="013F99"/>
                </a:solidFill>
                <a:latin typeface="Arial" panose="020B0604020202020204" pitchFamily="34" charset="0"/>
                <a:cs typeface="Arial" panose="020B0604020202020204" pitchFamily="34" charset="0"/>
              </a:rPr>
              <a:t>Establishing a school culture and environment that improves school safety, attendance, and discipline and addresses other non-academic factors that impact student achievement, such as students’ social, emotional, and health needs. </a:t>
            </a:r>
          </a:p>
          <a:p>
            <a:pPr marL="342900" indent="-342900">
              <a:buFont typeface="+mj-lt"/>
              <a:buAutoNum type="arabicParenR"/>
            </a:pPr>
            <a:r>
              <a:rPr lang="en-US" sz="1200" dirty="0" smtClean="0">
                <a:solidFill>
                  <a:srgbClr val="013F99"/>
                </a:solidFill>
                <a:latin typeface="Arial" panose="020B0604020202020204" pitchFamily="34" charset="0"/>
                <a:cs typeface="Arial" panose="020B0604020202020204" pitchFamily="34" charset="0"/>
              </a:rPr>
              <a:t>Accelerating students’ acquisition of reading and mathematics knowledge and skills. </a:t>
            </a:r>
          </a:p>
          <a:p>
            <a:pPr marL="342900" indent="-342900">
              <a:buFont typeface="+mj-lt"/>
              <a:buAutoNum type="arabicParenR"/>
            </a:pPr>
            <a:r>
              <a:rPr lang="en-US" sz="1200" dirty="0" smtClean="0">
                <a:solidFill>
                  <a:srgbClr val="013F99"/>
                </a:solidFill>
                <a:latin typeface="Arial" panose="020B0604020202020204" pitchFamily="34" charset="0"/>
                <a:cs typeface="Arial" panose="020B0604020202020204" pitchFamily="34" charset="0"/>
              </a:rPr>
              <a:t>Increasing graduation rates through strategies such as early warning systems, credit-recovery programs and re-engagement strategies. </a:t>
            </a:r>
          </a:p>
          <a:p>
            <a:pPr marL="342900" indent="-342900">
              <a:buFont typeface="+mj-lt"/>
              <a:buAutoNum type="arabicParenR"/>
            </a:pPr>
            <a:r>
              <a:rPr lang="en-US" sz="1200" dirty="0" smtClean="0">
                <a:solidFill>
                  <a:srgbClr val="013F99"/>
                </a:solidFill>
                <a:latin typeface="Arial" panose="020B0604020202020204" pitchFamily="34" charset="0"/>
                <a:cs typeface="Arial" panose="020B0604020202020204" pitchFamily="34" charset="0"/>
              </a:rPr>
              <a:t>Increasing college enrollment rates through college preparation counseling assistance to include completing the Free Application for Federal Student Aid (FAFSA) and college applications, and educating students and their families on financial literacy for college. </a:t>
            </a:r>
          </a:p>
          <a:p>
            <a:pPr marL="342900" indent="-342900">
              <a:buFont typeface="+mj-lt"/>
              <a:buAutoNum type="arabicParenR"/>
            </a:pPr>
            <a:r>
              <a:rPr lang="en-US" sz="1200" dirty="0" smtClean="0">
                <a:solidFill>
                  <a:srgbClr val="013F99"/>
                </a:solidFill>
                <a:latin typeface="Arial" panose="020B0604020202020204" pitchFamily="34" charset="0"/>
                <a:cs typeface="Arial" panose="020B0604020202020204" pitchFamily="34" charset="0"/>
              </a:rPr>
              <a:t>Supporting school implementation of increased learning time.</a:t>
            </a:r>
          </a:p>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7067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of these</a:t>
            </a:r>
            <a:r>
              <a:rPr lang="en-US" baseline="0" dirty="0" smtClean="0"/>
              <a:t> programs were brand new to AmeriCorps</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344900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From the very beginning of the planning process for this partnership it was decided that CNCS would fund an independent program evaluation.  The programs were required to participate in this evaluation but the programs were not required to conduct their own evaluations.  </a:t>
            </a:r>
            <a:br>
              <a:rPr lang="en-US" baseline="0" dirty="0" smtClean="0"/>
            </a:br>
            <a:endParaRPr lang="en-US" dirty="0" smtClean="0"/>
          </a:p>
          <a:p>
            <a:r>
              <a:rPr lang="en-US" dirty="0" smtClean="0"/>
              <a:t>This was ultimately an implementation study. However, it was initially intended</a:t>
            </a:r>
            <a:r>
              <a:rPr lang="en-US" baseline="0" dirty="0" smtClean="0"/>
              <a:t> to be an impact study. But given the program model, this was not feasible (challenges finding comparison schools without AmeriCorps). </a:t>
            </a:r>
            <a:r>
              <a:rPr lang="en-US" dirty="0" smtClean="0"/>
              <a:t>Because there was</a:t>
            </a:r>
            <a:r>
              <a:rPr lang="en-US" baseline="0" dirty="0" smtClean="0"/>
              <a:t> a planning year built in, it was possible to effectively re-tool the evaluation. </a:t>
            </a:r>
            <a:br>
              <a:rPr lang="en-US" baseline="0" dirty="0" smtClean="0"/>
            </a:br>
            <a:endParaRPr lang="en-US" baseline="0" dirty="0" smtClean="0"/>
          </a:p>
          <a:p>
            <a:r>
              <a:rPr lang="en-US" baseline="0" dirty="0" smtClean="0"/>
              <a:t>Study methodology comprised both surveys as well as case studies of select schools, such as those that exited SIG status during the program. These reinforced each other and helped build confidence in the study findings. Important to highlight that useful information can be found in studies that aren’t RCTs or QEDs.</a:t>
            </a:r>
            <a:endParaRPr lang="en-US" dirty="0" smtClean="0"/>
          </a:p>
          <a:p>
            <a:endParaRPr lang="en-US" dirty="0" smtClean="0"/>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974758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819843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57566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all three points in time, at</a:t>
            </a:r>
            <a:r>
              <a:rPr lang="en-US" baseline="0" dirty="0" smtClean="0"/>
              <a:t> least a majority and in many cases an overwhelming majority of </a:t>
            </a:r>
            <a:r>
              <a:rPr lang="en-US" dirty="0" smtClean="0"/>
              <a:t>stakeholders perceived the impact of AmeriCorps services as</a:t>
            </a:r>
            <a:r>
              <a:rPr lang="en-US" baseline="0" dirty="0" smtClean="0"/>
              <a:t> having some or substantial influence in key areas that aligned with the goals of AmeriCorps service in the schools.  The areas in which stakeholders were more likely to perceive members as having minimal influence or no influence are not surprising because these are the areas that members were less frequently engaged.  </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21425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800" dirty="0" smtClean="0">
                <a:solidFill>
                  <a:srgbClr val="01439F"/>
                </a:solidFill>
                <a:latin typeface="Arial" pitchFamily="34" charset="0"/>
                <a:cs typeface="Arial" pitchFamily="34" charset="0"/>
              </a:rPr>
              <a:t>Programs’ focus on </a:t>
            </a:r>
            <a:r>
              <a:rPr lang="en-US" sz="1800" b="1" dirty="0" smtClean="0">
                <a:solidFill>
                  <a:srgbClr val="01439F"/>
                </a:solidFill>
                <a:latin typeface="Arial" pitchFamily="34" charset="0"/>
                <a:cs typeface="Arial" pitchFamily="34" charset="0"/>
              </a:rPr>
              <a:t>communication and relationship building </a:t>
            </a:r>
            <a:r>
              <a:rPr lang="en-US" sz="1800" dirty="0" smtClean="0">
                <a:solidFill>
                  <a:srgbClr val="01439F"/>
                </a:solidFill>
                <a:latin typeface="Arial" pitchFamily="34" charset="0"/>
                <a:cs typeface="Arial" pitchFamily="34" charset="0"/>
              </a:rPr>
              <a:t>with school stakeholders helps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build program buy-in,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increase program understanding, and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ease challenges inherent in serving in low-performing schools, such as high turnover of school leaders and staff.</a:t>
            </a:r>
          </a:p>
          <a:p>
            <a:r>
              <a:rPr lang="en-US" sz="1800" dirty="0" smtClean="0">
                <a:solidFill>
                  <a:srgbClr val="01439F"/>
                </a:solidFill>
                <a:latin typeface="Arial" pitchFamily="34" charset="0"/>
                <a:cs typeface="Arial" pitchFamily="34" charset="0"/>
              </a:rPr>
              <a:t>Programs ensure </a:t>
            </a:r>
            <a:r>
              <a:rPr lang="en-US" sz="1800" b="1" dirty="0" smtClean="0">
                <a:solidFill>
                  <a:srgbClr val="01439F"/>
                </a:solidFill>
                <a:latin typeface="Arial" pitchFamily="34" charset="0"/>
                <a:cs typeface="Arial" pitchFamily="34" charset="0"/>
              </a:rPr>
              <a:t>member quality and consistency </a:t>
            </a:r>
            <a:r>
              <a:rPr lang="en-US" sz="1800" dirty="0" smtClean="0">
                <a:solidFill>
                  <a:srgbClr val="01439F"/>
                </a:solidFill>
                <a:latin typeface="Arial" pitchFamily="34" charset="0"/>
                <a:cs typeface="Arial" pitchFamily="34" charset="0"/>
              </a:rPr>
              <a:t>by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improving member recruitment and retention,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providing specialized member training and preparation, and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providing on-site supervision and support.</a:t>
            </a:r>
            <a:endParaRPr lang="en-US" sz="1100" dirty="0" smtClean="0">
              <a:solidFill>
                <a:srgbClr val="000000"/>
              </a:solidFill>
            </a:endParaRPr>
          </a:p>
          <a:p>
            <a:r>
              <a:rPr lang="en-US" sz="1800" dirty="0" smtClean="0">
                <a:solidFill>
                  <a:srgbClr val="01439F"/>
                </a:solidFill>
                <a:latin typeface="Arial" pitchFamily="34" charset="0"/>
                <a:cs typeface="Arial" pitchFamily="34" charset="0"/>
              </a:rPr>
              <a:t>Members </a:t>
            </a:r>
            <a:r>
              <a:rPr lang="en-US" sz="1800" b="1" dirty="0" smtClean="0">
                <a:solidFill>
                  <a:srgbClr val="01439F"/>
                </a:solidFill>
                <a:latin typeface="Arial" pitchFamily="34" charset="0"/>
                <a:cs typeface="Arial" pitchFamily="34" charset="0"/>
              </a:rPr>
              <a:t>effectively deliver school-based services </a:t>
            </a:r>
            <a:r>
              <a:rPr lang="en-US" sz="1800" dirty="0" smtClean="0">
                <a:solidFill>
                  <a:srgbClr val="01439F"/>
                </a:solidFill>
                <a:latin typeface="Arial" pitchFamily="34" charset="0"/>
                <a:cs typeface="Arial" pitchFamily="34" charset="0"/>
              </a:rPr>
              <a:t>by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establishing trusting relationships with students,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maintaining a consistent presence to aid with classroom management,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collaborating with teachers to review student data and target supports to students’ needs, </a:t>
            </a:r>
          </a:p>
          <a:p>
            <a:pPr marL="800100" lvl="1" indent="-342900">
              <a:buFont typeface="Arial" panose="020B0604020202020204" pitchFamily="34" charset="0"/>
              <a:buChar char="•"/>
            </a:pPr>
            <a:r>
              <a:rPr lang="en-US" sz="1800" dirty="0" smtClean="0">
                <a:solidFill>
                  <a:srgbClr val="01439F"/>
                </a:solidFill>
                <a:latin typeface="Arial" pitchFamily="34" charset="0"/>
                <a:cs typeface="Arial" pitchFamily="34" charset="0"/>
              </a:rPr>
              <a:t>and being flexible in meeting schools’ needs.</a:t>
            </a:r>
          </a:p>
          <a:p>
            <a:endParaRPr lang="en-US" sz="2000" b="1" dirty="0" smtClean="0"/>
          </a:p>
          <a:p>
            <a:endParaRPr lang="en-US" sz="1100" dirty="0" smtClean="0"/>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47019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a:p>
            <a:pPr marL="171176" indent="-171176">
              <a:buFont typeface="Arial" panose="020B0604020202020204" pitchFamily="34" charset="0"/>
              <a:buChar char="•"/>
            </a:pPr>
            <a:endParaRPr lang="en-US" dirty="0"/>
          </a:p>
          <a:p>
            <a:pPr marL="171176" indent="-171176">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36005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40</a:t>
            </a:fld>
            <a:endParaRPr lang="en-US"/>
          </a:p>
        </p:txBody>
      </p:sp>
    </p:spTree>
    <p:extLst>
      <p:ext uri="{BB962C8B-B14F-4D97-AF65-F5344CB8AC3E}">
        <p14:creationId xmlns:p14="http://schemas.microsoft.com/office/powerpoint/2010/main" val="3212733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41</a:t>
            </a:fld>
            <a:endParaRPr lang="en-US"/>
          </a:p>
        </p:txBody>
      </p:sp>
    </p:spTree>
    <p:extLst>
      <p:ext uri="{BB962C8B-B14F-4D97-AF65-F5344CB8AC3E}">
        <p14:creationId xmlns:p14="http://schemas.microsoft.com/office/powerpoint/2010/main" val="3793455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42</a:t>
            </a:fld>
            <a:endParaRPr lang="en-US"/>
          </a:p>
        </p:txBody>
      </p:sp>
    </p:spTree>
    <p:extLst>
      <p:ext uri="{BB962C8B-B14F-4D97-AF65-F5344CB8AC3E}">
        <p14:creationId xmlns:p14="http://schemas.microsoft.com/office/powerpoint/2010/main" val="1326923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CNCS Template 2013</a:t>
            </a:r>
            <a:endParaRPr lang="en-US"/>
          </a:p>
        </p:txBody>
      </p:sp>
      <p:sp>
        <p:nvSpPr>
          <p:cNvPr id="5" name="Slide Number Placeholder 4"/>
          <p:cNvSpPr>
            <a:spLocks noGrp="1"/>
          </p:cNvSpPr>
          <p:nvPr>
            <p:ph type="sldNum" sz="quarter" idx="11"/>
          </p:nvPr>
        </p:nvSpPr>
        <p:spPr/>
        <p:txBody>
          <a:bodyPr/>
          <a:lstStyle/>
          <a:p>
            <a:fld id="{DA910615-33E9-A44A-87B7-52BAF2946AF9}" type="slidenum">
              <a:rPr lang="en-US" smtClean="0"/>
              <a:pPr/>
              <a:t>43</a:t>
            </a:fld>
            <a:endParaRPr lang="en-US"/>
          </a:p>
        </p:txBody>
      </p:sp>
    </p:spTree>
    <p:extLst>
      <p:ext uri="{BB962C8B-B14F-4D97-AF65-F5344CB8AC3E}">
        <p14:creationId xmlns:p14="http://schemas.microsoft.com/office/powerpoint/2010/main" val="4030959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endParaRPr lang="en-US" sz="1200" dirty="0">
              <a:solidFill>
                <a:schemeClr val="tx2"/>
              </a:solidFill>
              <a:latin typeface="Arial" pitchFamily="34" charset="0"/>
              <a:cs typeface="Arial" pitchFamily="34" charset="0"/>
            </a:endParaRPr>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436272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indent="0">
              <a:buFont typeface="Arial" panose="020B0604020202020204" pitchFamily="34" charset="0"/>
              <a:buNone/>
            </a:pPr>
            <a:r>
              <a:rPr lang="en-US" sz="1200" b="0" dirty="0" smtClean="0">
                <a:solidFill>
                  <a:schemeClr val="tx2"/>
                </a:solidFill>
                <a:latin typeface="Arial" pitchFamily="34" charset="0"/>
                <a:cs typeface="Arial" pitchFamily="34" charset="0"/>
              </a:rPr>
              <a:t>Overall this</a:t>
            </a:r>
            <a:r>
              <a:rPr lang="en-US" sz="1200" b="0" baseline="0" dirty="0" smtClean="0">
                <a:solidFill>
                  <a:schemeClr val="tx2"/>
                </a:solidFill>
                <a:latin typeface="Arial" pitchFamily="34" charset="0"/>
                <a:cs typeface="Arial" pitchFamily="34" charset="0"/>
              </a:rPr>
              <a:t> evaluation has helped us to refine our program model by identifying areas of strength and weakness and providing recommendations for improvement.  </a:t>
            </a:r>
          </a:p>
          <a:p>
            <a:pPr marL="0" indent="0">
              <a:buFont typeface="Arial" panose="020B0604020202020204" pitchFamily="34" charset="0"/>
              <a:buNone/>
            </a:pPr>
            <a:endParaRPr lang="en-US" sz="1200" b="0" baseline="0" dirty="0" smtClean="0">
              <a:solidFill>
                <a:schemeClr val="tx2"/>
              </a:solidFill>
              <a:latin typeface="Arial" pitchFamily="34" charset="0"/>
              <a:cs typeface="Arial" pitchFamily="34" charset="0"/>
            </a:endParaRPr>
          </a:p>
          <a:p>
            <a:pPr marL="0" indent="0">
              <a:buFont typeface="Arial" panose="020B0604020202020204" pitchFamily="34" charset="0"/>
              <a:buNone/>
            </a:pPr>
            <a:r>
              <a:rPr lang="en-US" sz="1200" b="0" dirty="0" smtClean="0">
                <a:solidFill>
                  <a:schemeClr val="tx2"/>
                </a:solidFill>
                <a:latin typeface="Arial" pitchFamily="34" charset="0"/>
                <a:cs typeface="Arial" pitchFamily="34" charset="0"/>
              </a:rPr>
              <a:t>Specific ways we applied learnings:</a:t>
            </a:r>
          </a:p>
          <a:p>
            <a:pPr marL="0" indent="0">
              <a:buFont typeface="Arial" panose="020B0604020202020204" pitchFamily="34" charset="0"/>
              <a:buNone/>
            </a:pPr>
            <a:endParaRPr lang="en-US" sz="1200" b="0" dirty="0" smtClean="0">
              <a:solidFill>
                <a:schemeClr val="tx2"/>
              </a:solidFill>
              <a:latin typeface="Arial" pitchFamily="34" charset="0"/>
              <a:cs typeface="Arial" pitchFamily="34" charset="0"/>
            </a:endParaRPr>
          </a:p>
          <a:p>
            <a:pPr marL="0" indent="0">
              <a:buFont typeface="Arial" panose="020B0604020202020204" pitchFamily="34" charset="0"/>
              <a:buNone/>
            </a:pPr>
            <a:r>
              <a:rPr lang="en-US" sz="1200" b="0" baseline="0" dirty="0" smtClean="0">
                <a:solidFill>
                  <a:schemeClr val="tx2"/>
                </a:solidFill>
                <a:latin typeface="Arial" pitchFamily="34" charset="0"/>
                <a:cs typeface="Arial" pitchFamily="34" charset="0"/>
              </a:rPr>
              <a:t>1) The report helped us to underscore the value of member-teacher relationships and </a:t>
            </a:r>
            <a:r>
              <a:rPr lang="en-US" sz="1200" b="0" dirty="0" smtClean="0">
                <a:solidFill>
                  <a:schemeClr val="tx2"/>
                </a:solidFill>
                <a:latin typeface="Arial" pitchFamily="34" charset="0"/>
                <a:cs typeface="Arial" pitchFamily="34" charset="0"/>
              </a:rPr>
              <a:t>using test scores and other data to target students alongside teacher referral.</a:t>
            </a:r>
            <a:r>
              <a:rPr lang="en-US" sz="1200" b="0" baseline="0" dirty="0" smtClean="0">
                <a:solidFill>
                  <a:schemeClr val="tx2"/>
                </a:solidFill>
                <a:latin typeface="Arial" pitchFamily="34" charset="0"/>
                <a:cs typeface="Arial" pitchFamily="34" charset="0"/>
              </a:rPr>
              <a:t> However t</a:t>
            </a:r>
            <a:r>
              <a:rPr lang="en-US" sz="1200" b="0" dirty="0" smtClean="0">
                <a:solidFill>
                  <a:schemeClr val="tx2"/>
                </a:solidFill>
                <a:latin typeface="Arial" pitchFamily="34" charset="0"/>
                <a:cs typeface="Arial" pitchFamily="34" charset="0"/>
              </a:rPr>
              <a:t>he</a:t>
            </a:r>
            <a:r>
              <a:rPr lang="en-US" sz="1200" b="0" baseline="0" dirty="0" smtClean="0">
                <a:solidFill>
                  <a:schemeClr val="tx2"/>
                </a:solidFill>
                <a:latin typeface="Arial" pitchFamily="34" charset="0"/>
                <a:cs typeface="Arial" pitchFamily="34" charset="0"/>
              </a:rPr>
              <a:t> Year 1 evaluation corroborated our own member survey findings, that their experience trying to manage per student data entry was too burdensome.  Resolving our data management processes is part of a larger project that we are undertaking to improve our members’ experience overall.  Solutions have included:</a:t>
            </a:r>
          </a:p>
          <a:p>
            <a:pPr marL="171450" indent="-171450">
              <a:buFontTx/>
              <a:buChar char="-"/>
            </a:pPr>
            <a:r>
              <a:rPr lang="en-US" sz="1200" b="0" baseline="0" dirty="0" smtClean="0">
                <a:solidFill>
                  <a:schemeClr val="tx2"/>
                </a:solidFill>
                <a:latin typeface="Arial" pitchFamily="34" charset="0"/>
                <a:cs typeface="Arial" pitchFamily="34" charset="0"/>
              </a:rPr>
              <a:t>Ongoing efforts to partner with districts for whole class data uploads,</a:t>
            </a:r>
          </a:p>
          <a:p>
            <a:pPr marL="171450" indent="-171450">
              <a:buFontTx/>
              <a:buChar char="-"/>
            </a:pPr>
            <a:r>
              <a:rPr lang="en-US" sz="1200" b="0" baseline="0" dirty="0" smtClean="0">
                <a:solidFill>
                  <a:schemeClr val="tx2"/>
                </a:solidFill>
                <a:latin typeface="Arial" pitchFamily="34" charset="0"/>
                <a:cs typeface="Arial" pitchFamily="34" charset="0"/>
              </a:rPr>
              <a:t>Rebuilding our student level database to be more intuitive and user friendly for the corps </a:t>
            </a:r>
          </a:p>
          <a:p>
            <a:pPr marL="171450" indent="-171450">
              <a:buFontTx/>
              <a:buChar char="-"/>
            </a:pPr>
            <a:r>
              <a:rPr lang="en-US" sz="1200" b="0" baseline="0" dirty="0" smtClean="0">
                <a:solidFill>
                  <a:schemeClr val="tx2"/>
                </a:solidFill>
                <a:latin typeface="Arial" pitchFamily="34" charset="0"/>
                <a:cs typeface="Arial" pitchFamily="34" charset="0"/>
              </a:rPr>
              <a:t>Mobile apps to record data on site for our members, working with schools to access their technology systems (routers in schools)</a:t>
            </a:r>
          </a:p>
          <a:p>
            <a:pPr marL="171450" indent="-171450">
              <a:buFontTx/>
              <a:buChar char="-"/>
            </a:pPr>
            <a:r>
              <a:rPr lang="en-US" sz="1200" b="0" baseline="0" dirty="0" smtClean="0">
                <a:solidFill>
                  <a:schemeClr val="tx2"/>
                </a:solidFill>
                <a:latin typeface="Arial" pitchFamily="34" charset="0"/>
                <a:cs typeface="Arial" pitchFamily="34" charset="0"/>
              </a:rPr>
              <a:t>Revised team role assignments to distribute admin burden equitably</a:t>
            </a:r>
          </a:p>
          <a:p>
            <a:pPr marL="0" indent="0">
              <a:buFont typeface="Arial" panose="020B0604020202020204" pitchFamily="34" charset="0"/>
              <a:buNone/>
            </a:pPr>
            <a:endParaRPr lang="en-US" sz="1200" b="0" baseline="0" dirty="0" smtClean="0">
              <a:solidFill>
                <a:schemeClr val="tx2"/>
              </a:solidFill>
              <a:latin typeface="Arial" pitchFamily="34" charset="0"/>
              <a:cs typeface="Arial" pitchFamily="34" charset="0"/>
            </a:endParaRPr>
          </a:p>
          <a:p>
            <a:pPr marL="0" indent="0">
              <a:buFont typeface="Arial" panose="020B0604020202020204" pitchFamily="34" charset="0"/>
              <a:buNone/>
            </a:pPr>
            <a:r>
              <a:rPr lang="en-US" sz="1200" b="0" baseline="0" dirty="0" smtClean="0">
                <a:solidFill>
                  <a:schemeClr val="tx2"/>
                </a:solidFill>
                <a:latin typeface="Arial" pitchFamily="34" charset="0"/>
                <a:cs typeface="Arial" pitchFamily="34" charset="0"/>
              </a:rPr>
              <a:t>2) The report helps us explain our costs.  Our model relies on a staff member assigned per school which increases our expense per member.  This report helps to demonstrate why that position is so important.  It underscores the need for extensive member training and preparation, also a cost driver.  Lastly it affirms that when members are in schools full-time, all day, they build stronger relationships with students.</a:t>
            </a:r>
          </a:p>
          <a:p>
            <a:pPr marL="228600" indent="-228600">
              <a:buFont typeface="Arial" panose="020B0604020202020204" pitchFamily="34" charset="0"/>
              <a:buAutoNum type="arabicParenR"/>
            </a:pPr>
            <a:endParaRPr lang="en-US" sz="1200" b="0" baseline="0" dirty="0" smtClean="0">
              <a:solidFill>
                <a:schemeClr val="tx2"/>
              </a:solidFill>
              <a:latin typeface="Arial" pitchFamily="34" charset="0"/>
              <a:cs typeface="Arial" pitchFamily="34" charset="0"/>
            </a:endParaRPr>
          </a:p>
          <a:p>
            <a:pPr marL="0" indent="0">
              <a:buFont typeface="Arial" panose="020B0604020202020204" pitchFamily="34" charset="0"/>
              <a:buNone/>
            </a:pPr>
            <a:r>
              <a:rPr lang="en-US" sz="1200" b="0" baseline="0" dirty="0" smtClean="0">
                <a:solidFill>
                  <a:schemeClr val="tx2"/>
                </a:solidFill>
                <a:latin typeface="Arial" pitchFamily="34" charset="0"/>
                <a:cs typeface="Arial" pitchFamily="34" charset="0"/>
              </a:rPr>
              <a:t>3) The Year 2 report emphasizes the role AmeriCorps members play in student socio-emotional development and that it was recognized as a key driver to student progress and overall school improvement.  Developing this kind of evidence represents a challenge, as it typically relies on individual student surveys – hard to do when working with large numbers of students across multiple school districts and with variable access to test scores.  The finding confirmed the value of student socio-emotional health as a program focus and affirmed our investment in youth development training for our corps, who often are unfamiliar with the high stress school environments they will be supporting. </a:t>
            </a:r>
            <a:endParaRPr lang="en-US" sz="1200" b="0" dirty="0" smtClean="0">
              <a:solidFill>
                <a:schemeClr val="tx2"/>
              </a:solidFill>
              <a:latin typeface="Arial" pitchFamily="34" charset="0"/>
              <a:cs typeface="Arial" pitchFamily="34" charset="0"/>
            </a:endParaRPr>
          </a:p>
          <a:p>
            <a:pPr marL="0" indent="0">
              <a:buFont typeface="Arial" panose="020B0604020202020204" pitchFamily="34" charset="0"/>
              <a:buNone/>
            </a:pPr>
            <a:endParaRPr lang="en-US" sz="1200" b="0" dirty="0" smtClean="0">
              <a:solidFill>
                <a:schemeClr val="tx2"/>
              </a:solidFill>
              <a:latin typeface="Arial" pitchFamily="34" charset="0"/>
              <a:cs typeface="Arial" pitchFamily="34" charset="0"/>
            </a:endParaRPr>
          </a:p>
          <a:p>
            <a:endParaRPr lang="en-US" sz="400" b="0" dirty="0" smtClean="0">
              <a:solidFill>
                <a:schemeClr val="tx2"/>
              </a:solidFill>
              <a:latin typeface="Arial" pitchFamily="34" charset="0"/>
              <a:cs typeface="Arial" pitchFamily="34" charset="0"/>
            </a:endParaRPr>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082818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sz="1200" b="0" baseline="0" dirty="0" smtClean="0">
                <a:solidFill>
                  <a:schemeClr val="tx2"/>
                </a:solidFill>
                <a:latin typeface="Arial" pitchFamily="34" charset="0"/>
                <a:cs typeface="Arial" pitchFamily="34" charset="0"/>
              </a:rPr>
              <a:t>We have been able to learn from our fellow STA participants about best practices for member retention, trouble shooting data sharing and program components new to City Year (such as home visits).  We also benefited from expertise from DOE representatives (i.e. on FERPA regulations).</a:t>
            </a:r>
          </a:p>
          <a:p>
            <a:pPr marL="0" indent="0">
              <a:buFont typeface="Arial" panose="020B0604020202020204" pitchFamily="34" charset="0"/>
              <a:buNone/>
            </a:pPr>
            <a:endParaRPr lang="en-US" sz="1200" b="0" baseline="0" dirty="0" smtClean="0">
              <a:solidFill>
                <a:schemeClr val="tx2"/>
              </a:solidFill>
              <a:latin typeface="Arial" pitchFamily="34" charset="0"/>
              <a:cs typeface="Arial" pitchFamily="34" charset="0"/>
            </a:endParaRPr>
          </a:p>
          <a:p>
            <a:pPr marL="0" indent="0">
              <a:buFont typeface="Arial" panose="020B0604020202020204" pitchFamily="34" charset="0"/>
              <a:buNone/>
            </a:pPr>
            <a:r>
              <a:rPr lang="en-US" sz="1200" b="0" baseline="0" dirty="0" smtClean="0">
                <a:solidFill>
                  <a:schemeClr val="tx2"/>
                </a:solidFill>
                <a:latin typeface="Arial" pitchFamily="34" charset="0"/>
                <a:cs typeface="Arial" pitchFamily="34" charset="0"/>
              </a:rPr>
              <a:t>The full report (Years 1 and 2) affirms our Whole School Whole Child model and serves as a rationale for continued investment by our stakeholders and sponsors.  We ask our partner schools for a lot -- funding, staff time, school resources, access to school meetings and professional development opportunities for our members, and trust with students.  The report provides critical evidence that our approach works and is worth the investment. </a:t>
            </a:r>
            <a:endParaRPr lang="en-US" sz="1200" b="0" dirty="0" smtClean="0">
              <a:solidFill>
                <a:schemeClr val="tx2"/>
              </a:solidFill>
              <a:latin typeface="Arial" pitchFamily="34" charset="0"/>
              <a:cs typeface="Arial" pitchFamily="34" charset="0"/>
            </a:endParaRPr>
          </a:p>
          <a:p>
            <a:pPr marL="0" indent="0">
              <a:buFont typeface="Arial" panose="020B0604020202020204" pitchFamily="34" charset="0"/>
              <a:buNone/>
            </a:pPr>
            <a:endParaRPr lang="en-US" sz="1200" b="0" dirty="0" smtClean="0">
              <a:solidFill>
                <a:schemeClr val="tx2"/>
              </a:solidFill>
              <a:latin typeface="Arial" pitchFamily="34" charset="0"/>
              <a:cs typeface="Arial" pitchFamily="34" charset="0"/>
            </a:endParaRPr>
          </a:p>
          <a:p>
            <a:pPr marL="0" indent="0">
              <a:buFontTx/>
              <a:buNone/>
            </a:pPr>
            <a:r>
              <a:rPr lang="en-US" sz="1200" b="0" baseline="0" dirty="0" smtClean="0">
                <a:solidFill>
                  <a:schemeClr val="tx2"/>
                </a:solidFill>
                <a:latin typeface="Arial" pitchFamily="34" charset="0"/>
                <a:cs typeface="Arial" pitchFamily="34" charset="0"/>
              </a:rPr>
              <a:t>We will use this report (in conjunction with our other evaluations) in meetings with prospective and current sponsors, with our partner school districts and individual schools to help support our case for continued investment and conditions for success.  Key meetings occur in March-June each year as school budgets are confirmed. </a:t>
            </a:r>
          </a:p>
          <a:p>
            <a:pPr marL="171450" indent="-171450">
              <a:buFontTx/>
              <a:buChar char="-"/>
            </a:pPr>
            <a:endParaRPr lang="en-US" sz="1200" b="0" baseline="0" dirty="0" smtClean="0">
              <a:solidFill>
                <a:schemeClr val="tx2"/>
              </a:solidFill>
              <a:latin typeface="Arial" pitchFamily="34" charset="0"/>
              <a:cs typeface="Arial" pitchFamily="34" charset="0"/>
            </a:endParaRPr>
          </a:p>
          <a:p>
            <a:pPr marL="0" indent="0">
              <a:buFontTx/>
              <a:buNone/>
            </a:pPr>
            <a:r>
              <a:rPr lang="en-US" sz="400" b="0" dirty="0" smtClean="0">
                <a:solidFill>
                  <a:schemeClr val="tx2"/>
                </a:solidFill>
                <a:latin typeface="Arial" pitchFamily="34" charset="0"/>
                <a:cs typeface="Arial" pitchFamily="34" charset="0"/>
              </a:rPr>
              <a:t>We</a:t>
            </a:r>
            <a:r>
              <a:rPr lang="en-US" sz="400" b="0" baseline="0" dirty="0" smtClean="0">
                <a:solidFill>
                  <a:schemeClr val="tx2"/>
                </a:solidFill>
                <a:latin typeface="Arial" pitchFamily="34" charset="0"/>
                <a:cs typeface="Arial" pitchFamily="34" charset="0"/>
              </a:rPr>
              <a:t> expect to share findings through press releases and social media, and as part of editorials supporting continued investment in AmeriCorps as a strategy for what works.</a:t>
            </a:r>
            <a:endParaRPr lang="en-US" sz="400" b="0" dirty="0" smtClean="0">
              <a:solidFill>
                <a:schemeClr val="tx2"/>
              </a:solidFill>
              <a:latin typeface="Arial" pitchFamily="34" charset="0"/>
              <a:cs typeface="Arial" pitchFamily="34" charset="0"/>
            </a:endParaRPr>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27717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Strategies for managing cost</a:t>
            </a:r>
            <a:r>
              <a:rPr lang="en-US" baseline="0" dirty="0" smtClean="0"/>
              <a:t> can include:</a:t>
            </a:r>
          </a:p>
          <a:p>
            <a:pPr marL="171450" indent="-171450">
              <a:buFontTx/>
              <a:buChar char="-"/>
            </a:pPr>
            <a:r>
              <a:rPr lang="en-US" baseline="0" dirty="0" smtClean="0"/>
              <a:t>running an RFP process and accepting the most competitive bid; </a:t>
            </a:r>
          </a:p>
          <a:p>
            <a:pPr marL="171450" indent="-171450">
              <a:buFontTx/>
              <a:buChar char="-"/>
            </a:pPr>
            <a:r>
              <a:rPr lang="en-US" baseline="0" dirty="0" smtClean="0"/>
              <a:t>partnering with another agency as stakeholder who can share costs or data collection activities; </a:t>
            </a:r>
          </a:p>
          <a:p>
            <a:pPr marL="171450" indent="-171450">
              <a:buFontTx/>
              <a:buChar char="-"/>
            </a:pPr>
            <a:r>
              <a:rPr lang="en-US" baseline="0" dirty="0" smtClean="0"/>
              <a:t>Using a third party consultant to help control costs (e.g. Bee’s Knees Consulting)</a:t>
            </a:r>
          </a:p>
          <a:p>
            <a:pPr marL="171450" indent="-171450">
              <a:buFontTx/>
              <a:buChar char="-"/>
            </a:pPr>
            <a:endParaRPr lang="en-US" baseline="0" dirty="0" smtClean="0"/>
          </a:p>
          <a:p>
            <a:pPr marL="0" indent="0">
              <a:buFontTx/>
              <a:buNone/>
            </a:pPr>
            <a:r>
              <a:rPr lang="en-US" baseline="0" dirty="0" smtClean="0"/>
              <a:t>Tips for hiring and managing an evaluator:</a:t>
            </a:r>
          </a:p>
          <a:p>
            <a:pPr marL="171450" indent="-171450">
              <a:buFontTx/>
              <a:buChar char="-"/>
            </a:pPr>
            <a:r>
              <a:rPr lang="en-US" baseline="0" dirty="0" smtClean="0"/>
              <a:t>Prior knowledge of content area and program design</a:t>
            </a:r>
          </a:p>
          <a:p>
            <a:pPr marL="171450" indent="-171450">
              <a:buFontTx/>
              <a:buChar char="-"/>
            </a:pPr>
            <a:r>
              <a:rPr lang="en-US" baseline="0" dirty="0" smtClean="0"/>
              <a:t>How evaluator copes with specific challenges, such as missing data sets</a:t>
            </a:r>
          </a:p>
          <a:p>
            <a:pPr marL="171450" indent="-171450">
              <a:buFontTx/>
              <a:buChar char="-"/>
            </a:pPr>
            <a:r>
              <a:rPr lang="en-US" baseline="0" dirty="0" smtClean="0"/>
              <a:t>See rubric for more examples</a:t>
            </a:r>
          </a:p>
          <a:p>
            <a:pPr marL="171450" indent="-171450">
              <a:buFontTx/>
              <a:buChar char="-"/>
            </a:pPr>
            <a:endParaRPr lang="en-US" baseline="0" dirty="0" smtClean="0"/>
          </a:p>
          <a:p>
            <a:pPr marL="0" indent="0">
              <a:buFontTx/>
              <a:buNone/>
            </a:pPr>
            <a:r>
              <a:rPr lang="en-US" baseline="0" dirty="0" smtClean="0"/>
              <a:t>Body of evidence:</a:t>
            </a:r>
          </a:p>
          <a:p>
            <a:pPr marL="171450" indent="-171450">
              <a:buFontTx/>
              <a:buChar char="-"/>
            </a:pPr>
            <a:r>
              <a:rPr lang="en-US" baseline="0" dirty="0" smtClean="0"/>
              <a:t>The STA evaluation supports our City Year body of evidence which includes national and city-specific impact evaluations.  This report provides rich descriptive detail.  Because it blends City Year with other programs, it helps us validate the premise that with conditions for success and best practices in place, regardless of the location of the school, national service plays a critical role in school turnaround efforts.  </a:t>
            </a:r>
          </a:p>
          <a:p>
            <a:pPr marL="171450" indent="-171450">
              <a:buFontTx/>
              <a:buChar char="-"/>
            </a:pPr>
            <a:r>
              <a:rPr lang="en-US" baseline="0" dirty="0" smtClean="0"/>
              <a:t>Our long-term research agenda seeks to demonstrate that sustained investment in City Year partnerships with schools in feeder patterns positively affects student achievement across whole classes, whole grades and whole schools and will result in improved graduation rates.  The STA report provides evidence that our approach towards school partnerships is likely to lead to this outcome.</a:t>
            </a:r>
          </a:p>
          <a:p>
            <a:pPr marL="0" indent="0">
              <a:buFontTx/>
              <a:buNone/>
            </a:pPr>
            <a:endParaRPr lang="en-US" baseline="0" dirty="0" smtClean="0"/>
          </a:p>
          <a:p>
            <a:pPr marL="0" indent="0">
              <a:buFontTx/>
              <a:buNone/>
            </a:pPr>
            <a:r>
              <a:rPr lang="en-US" baseline="0" dirty="0" smtClean="0"/>
              <a:t>Experience working </a:t>
            </a:r>
            <a:r>
              <a:rPr lang="en-US" baseline="0" smtClean="0"/>
              <a:t>with evaluators:</a:t>
            </a:r>
            <a:endParaRPr lang="en-US" baseline="0" dirty="0" smtClean="0"/>
          </a:p>
          <a:p>
            <a:pPr marL="171450" indent="-171450">
              <a:buFontTx/>
              <a:buChar char="-"/>
            </a:pPr>
            <a:r>
              <a:rPr lang="en-US" baseline="0" dirty="0" smtClean="0"/>
              <a:t>CNCS program staff, research and evaluation staff met frequently with evaluators to ensure that the evaluation was on track.  Program staff clarified requirements and program design specifics and helped evaluators overcome data collection challenges.  CNCS also reviewed interim evaluation products to allow us to start using findings as soon as possible and inform new research questions as the evaluation progressed.  We didn’t want to wait until the end of the two years to start learning from the evaluation.</a:t>
            </a:r>
            <a:endParaRPr lang="en-US" dirty="0" smtClean="0"/>
          </a:p>
        </p:txBody>
      </p:sp>
      <p:sp>
        <p:nvSpPr>
          <p:cNvPr id="4" name="Footer Placeholder 3"/>
          <p:cNvSpPr>
            <a:spLocks noGrp="1"/>
          </p:cNvSpPr>
          <p:nvPr>
            <p:ph type="ftr" sz="quarter" idx="10"/>
          </p:nvPr>
        </p:nvSpPr>
        <p:spPr/>
        <p:txBody>
          <a:bodyPr/>
          <a:lstStyle/>
          <a:p>
            <a:r>
              <a:rPr lang="en-US" smtClean="0">
                <a:solidFill>
                  <a:prstClr val="black"/>
                </a:solidFill>
              </a:rPr>
              <a:t>CNCS Template 2013</a:t>
            </a:r>
            <a:endParaRPr lang="en-US">
              <a:solidFill>
                <a:prstClr val="black"/>
              </a:solidFill>
            </a:endParaRPr>
          </a:p>
        </p:txBody>
      </p:sp>
      <p:sp>
        <p:nvSpPr>
          <p:cNvPr id="5" name="Slide Number Placeholder 4"/>
          <p:cNvSpPr>
            <a:spLocks noGrp="1"/>
          </p:cNvSpPr>
          <p:nvPr>
            <p:ph type="sldNum" sz="quarter" idx="11"/>
          </p:nvPr>
        </p:nvSpPr>
        <p:spPr/>
        <p:txBody>
          <a:bodyPr/>
          <a:lstStyle/>
          <a:p>
            <a:fld id="{DA910615-33E9-A44A-87B7-52BAF2946AF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042652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600" dirty="0" smtClean="0">
              <a:solidFill>
                <a:schemeClr val="tx2"/>
              </a:solidFill>
            </a:endParaRPr>
          </a:p>
        </p:txBody>
      </p:sp>
      <p:sp>
        <p:nvSpPr>
          <p:cNvPr id="3891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Arial" charset="0"/>
              </a:defRPr>
            </a:lvl1pPr>
            <a:lvl2pPr marL="740139" indent="-284668">
              <a:defRPr>
                <a:solidFill>
                  <a:schemeClr val="tx1"/>
                </a:solidFill>
                <a:latin typeface="Arial" charset="0"/>
              </a:defRPr>
            </a:lvl2pPr>
            <a:lvl3pPr marL="1138675" indent="-227735">
              <a:defRPr>
                <a:solidFill>
                  <a:schemeClr val="tx1"/>
                </a:solidFill>
                <a:latin typeface="Arial" charset="0"/>
              </a:defRPr>
            </a:lvl3pPr>
            <a:lvl4pPr marL="1594144" indent="-227735">
              <a:defRPr>
                <a:solidFill>
                  <a:schemeClr val="tx1"/>
                </a:solidFill>
                <a:latin typeface="Arial" charset="0"/>
              </a:defRPr>
            </a:lvl4pPr>
            <a:lvl5pPr marL="2049615" indent="-227735">
              <a:defRPr>
                <a:solidFill>
                  <a:schemeClr val="tx1"/>
                </a:solidFill>
                <a:latin typeface="Arial" charset="0"/>
              </a:defRPr>
            </a:lvl5pPr>
            <a:lvl6pPr marL="2505084" indent="-227735" fontAlgn="base">
              <a:spcBef>
                <a:spcPct val="0"/>
              </a:spcBef>
              <a:spcAft>
                <a:spcPct val="0"/>
              </a:spcAft>
              <a:defRPr>
                <a:solidFill>
                  <a:schemeClr val="tx1"/>
                </a:solidFill>
                <a:latin typeface="Arial" charset="0"/>
              </a:defRPr>
            </a:lvl6pPr>
            <a:lvl7pPr marL="2960554" indent="-227735" fontAlgn="base">
              <a:spcBef>
                <a:spcPct val="0"/>
              </a:spcBef>
              <a:spcAft>
                <a:spcPct val="0"/>
              </a:spcAft>
              <a:defRPr>
                <a:solidFill>
                  <a:schemeClr val="tx1"/>
                </a:solidFill>
                <a:latin typeface="Arial" charset="0"/>
              </a:defRPr>
            </a:lvl7pPr>
            <a:lvl8pPr marL="3416024" indent="-227735" fontAlgn="base">
              <a:spcBef>
                <a:spcPct val="0"/>
              </a:spcBef>
              <a:spcAft>
                <a:spcPct val="0"/>
              </a:spcAft>
              <a:defRPr>
                <a:solidFill>
                  <a:schemeClr val="tx1"/>
                </a:solidFill>
                <a:latin typeface="Arial" charset="0"/>
              </a:defRPr>
            </a:lvl8pPr>
            <a:lvl9pPr marL="3871494" indent="-227735" fontAlgn="base">
              <a:spcBef>
                <a:spcPct val="0"/>
              </a:spcBef>
              <a:spcAft>
                <a:spcPct val="0"/>
              </a:spcAft>
              <a:defRPr>
                <a:solidFill>
                  <a:schemeClr val="tx1"/>
                </a:solidFill>
                <a:latin typeface="Arial" charset="0"/>
              </a:defRPr>
            </a:lvl9pPr>
          </a:lstStyle>
          <a:p>
            <a:pPr>
              <a:defRPr/>
            </a:pPr>
            <a:fld id="{6170A9BC-21FB-4E00-81CA-C589DF6902BD}" type="slidenum">
              <a:rPr lang="en-US" smtClean="0">
                <a:solidFill>
                  <a:prstClr val="black"/>
                </a:solidFill>
                <a:latin typeface="Calibri" pitchFamily="34" charset="0"/>
              </a:rPr>
              <a:pPr>
                <a:defRPr/>
              </a:pPr>
              <a:t>5</a:t>
            </a:fld>
            <a:endParaRPr lang="en-US" smtClean="0">
              <a:solidFill>
                <a:prstClr val="black"/>
              </a:solidFill>
              <a:latin typeface="Calibri" pitchFamily="34" charset="0"/>
            </a:endParaRPr>
          </a:p>
        </p:txBody>
      </p:sp>
    </p:spTree>
    <p:extLst>
      <p:ext uri="{BB962C8B-B14F-4D97-AF65-F5344CB8AC3E}">
        <p14:creationId xmlns:p14="http://schemas.microsoft.com/office/powerpoint/2010/main" val="163908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0412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95903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90134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CBE00-75DB-46B9-A840-7736E809A24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88130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CNCSTemplate_B-rev-2.jpg"/>
          <p:cNvPicPr>
            <a:picLocks noChangeAspect="1"/>
          </p:cNvPicPr>
          <p:nvPr userDrawn="1"/>
        </p:nvPicPr>
        <p:blipFill rotWithShape="1">
          <a:blip r:embed="rId2"/>
          <a:srcRect b="34027"/>
          <a:stretch/>
        </p:blipFill>
        <p:spPr>
          <a:xfrm>
            <a:off x="0" y="0"/>
            <a:ext cx="9144000" cy="4524375"/>
          </a:xfrm>
          <a:prstGeom prst="rect">
            <a:avLst/>
          </a:prstGeom>
        </p:spPr>
      </p:pic>
      <p:sp>
        <p:nvSpPr>
          <p:cNvPr id="2" name="Title 1"/>
          <p:cNvSpPr>
            <a:spLocks noGrp="1"/>
          </p:cNvSpPr>
          <p:nvPr>
            <p:ph type="ctrTitle"/>
          </p:nvPr>
        </p:nvSpPr>
        <p:spPr>
          <a:xfrm>
            <a:off x="685800" y="1249363"/>
            <a:ext cx="8077200" cy="939800"/>
          </a:xfrm>
        </p:spPr>
        <p:txBody>
          <a:bodyPr>
            <a:normAutofit/>
          </a:bodyPr>
          <a:lstStyle>
            <a:lvl1pPr>
              <a:defRPr sz="36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112964"/>
            <a:ext cx="80772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7" name="Picture 16" descr="cncs-(1)LG.png"/>
          <p:cNvPicPr>
            <a:picLocks noChangeAspect="1"/>
          </p:cNvPicPr>
          <p:nvPr userDrawn="1"/>
        </p:nvPicPr>
        <p:blipFill>
          <a:blip r:embed="rId3"/>
          <a:stretch>
            <a:fillRect/>
          </a:stretch>
        </p:blipFill>
        <p:spPr>
          <a:xfrm>
            <a:off x="790575" y="169698"/>
            <a:ext cx="1538130" cy="682794"/>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b="32194"/>
          <a:stretch/>
        </p:blipFill>
        <p:spPr>
          <a:xfrm>
            <a:off x="0" y="3038070"/>
            <a:ext cx="9144000" cy="2124481"/>
          </a:xfrm>
          <a:prstGeom prst="rect">
            <a:avLst/>
          </a:prstGeom>
        </p:spPr>
      </p:pic>
      <p:sp>
        <p:nvSpPr>
          <p:cNvPr id="18" name="Rectangle 17"/>
          <p:cNvSpPr/>
          <p:nvPr userDrawn="1"/>
        </p:nvSpPr>
        <p:spPr>
          <a:xfrm>
            <a:off x="-1696230" y="5319713"/>
            <a:ext cx="216228" cy="157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88014" y="8589330"/>
            <a:ext cx="9144000" cy="3133181"/>
          </a:xfrm>
          <a:prstGeom prst="rect">
            <a:avLst/>
          </a:prstGeom>
        </p:spPr>
      </p:pic>
      <p:pic>
        <p:nvPicPr>
          <p:cNvPr id="1026" name="Picture 2" descr="\\desa00\shared\Tiffany\Proposals_Projects\CNCS\CNCS_Task 0001\Americorp photos\AmeriCorps-Logo.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09136" y="5888667"/>
            <a:ext cx="799534" cy="799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rotWithShape="1">
          <a:blip r:embed="rId6">
            <a:extLst>
              <a:ext uri="{28A0092B-C50C-407E-A947-70E740481C1C}">
                <a14:useLocalDpi xmlns:a14="http://schemas.microsoft.com/office/drawing/2010/main" val="0"/>
              </a:ext>
            </a:extLst>
          </a:blip>
          <a:srcRect l="6031" t="64935" r="10635" b="18343"/>
          <a:stretch/>
        </p:blipFill>
        <p:spPr>
          <a:xfrm>
            <a:off x="687749" y="5237902"/>
            <a:ext cx="7841343" cy="597436"/>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3" name="Picture 2" descr="CNCSTemplate_B-rev-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7" name="Picture 6" descr="CNCSTemplate_B-rev-2.jpg"/>
          <p:cNvPicPr>
            <a:picLocks noChangeAspect="1"/>
          </p:cNvPicPr>
          <p:nvPr userDrawn="1"/>
        </p:nvPicPr>
        <p:blipFill>
          <a:blip r:embed="rId2"/>
          <a:stretch>
            <a:fillRect/>
          </a:stretch>
        </p:blipFill>
        <p:spPr>
          <a:xfrm>
            <a:off x="0" y="0"/>
            <a:ext cx="9144000" cy="6858000"/>
          </a:xfrm>
          <a:prstGeom prst="rect">
            <a:avLst/>
          </a:prstGeom>
        </p:spPr>
      </p:pic>
      <p:pic>
        <p:nvPicPr>
          <p:cNvPr id="16" name="Picture 15" descr="ac.png"/>
          <p:cNvPicPr>
            <a:picLocks noChangeAspect="1"/>
          </p:cNvPicPr>
          <p:nvPr userDrawn="1"/>
        </p:nvPicPr>
        <p:blipFill>
          <a:blip r:embed="rId3"/>
          <a:stretch>
            <a:fillRect/>
          </a:stretch>
        </p:blipFill>
        <p:spPr>
          <a:xfrm>
            <a:off x="7948284" y="5869184"/>
            <a:ext cx="881629" cy="881628"/>
          </a:xfrm>
          <a:prstGeom prst="rect">
            <a:avLst/>
          </a:prstGeom>
        </p:spPr>
      </p:pic>
      <p:sp>
        <p:nvSpPr>
          <p:cNvPr id="2" name="Title 1"/>
          <p:cNvSpPr>
            <a:spLocks noGrp="1"/>
          </p:cNvSpPr>
          <p:nvPr userDrawn="1">
            <p:ph type="ctrTitle"/>
          </p:nvPr>
        </p:nvSpPr>
        <p:spPr>
          <a:xfrm>
            <a:off x="685800" y="1249363"/>
            <a:ext cx="8077200" cy="939800"/>
          </a:xfrm>
        </p:spPr>
        <p:txBody>
          <a:bodyPr>
            <a:normAutofit/>
          </a:bodyPr>
          <a:lstStyle>
            <a:lvl1pPr>
              <a:defRPr sz="3600">
                <a:solidFill>
                  <a:schemeClr val="tx2"/>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685800" y="2112964"/>
            <a:ext cx="80772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cncs-(1)LG.png"/>
          <p:cNvPicPr>
            <a:picLocks noChangeAspect="1"/>
          </p:cNvPicPr>
          <p:nvPr userDrawn="1"/>
        </p:nvPicPr>
        <p:blipFill>
          <a:blip r:embed="rId4"/>
          <a:stretch>
            <a:fillRect/>
          </a:stretch>
        </p:blipFill>
        <p:spPr>
          <a:xfrm>
            <a:off x="790575" y="169698"/>
            <a:ext cx="1538130" cy="682794"/>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177074" cy="1755775"/>
          </a:xfrm>
        </p:spPr>
        <p:txBody>
          <a:bodyPr>
            <a:normAutofit/>
          </a:bodyPr>
          <a:lstStyle>
            <a:lvl1pPr>
              <a:defRPr sz="32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6177074"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62063"/>
            <a:ext cx="4040188"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01825"/>
            <a:ext cx="4040188" cy="39438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62063"/>
            <a:ext cx="4041775"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01825"/>
            <a:ext cx="4041775" cy="39438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pic>
        <p:nvPicPr>
          <p:cNvPr id="5" name="Picture 4"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4" name="Picture 3" descr="CNCSTemplate_B-rev-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7" name="Picture 6"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249363"/>
            <a:ext cx="8077200" cy="939800"/>
          </a:xfrm>
        </p:spPr>
        <p:txBody>
          <a:bodyPr>
            <a:normAutofit/>
          </a:bodyPr>
          <a:lstStyle>
            <a:lvl1pPr>
              <a:defRPr sz="36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112964"/>
            <a:ext cx="80772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6" name="Picture 5" descr="cncs-(1)LG.png"/>
          <p:cNvPicPr>
            <a:picLocks noChangeAspect="1"/>
          </p:cNvPicPr>
          <p:nvPr userDrawn="1"/>
        </p:nvPicPr>
        <p:blipFill>
          <a:blip r:embed="rId3"/>
          <a:stretch>
            <a:fillRect/>
          </a:stretch>
        </p:blipFill>
        <p:spPr>
          <a:xfrm>
            <a:off x="790575" y="169698"/>
            <a:ext cx="1538130" cy="682794"/>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9" name="Picture 8"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249363"/>
            <a:ext cx="8077200" cy="939800"/>
          </a:xfrm>
        </p:spPr>
        <p:txBody>
          <a:bodyPr>
            <a:normAutofit/>
          </a:bodyPr>
          <a:lstStyle>
            <a:lvl1pPr>
              <a:defRPr sz="36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112964"/>
            <a:ext cx="80772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descr="ac.png"/>
          <p:cNvPicPr>
            <a:picLocks noChangeAspect="1"/>
          </p:cNvPicPr>
          <p:nvPr userDrawn="1"/>
        </p:nvPicPr>
        <p:blipFill>
          <a:blip r:embed="rId3"/>
          <a:stretch>
            <a:fillRect/>
          </a:stretch>
        </p:blipFill>
        <p:spPr>
          <a:xfrm>
            <a:off x="7948285" y="5860485"/>
            <a:ext cx="881628" cy="881628"/>
          </a:xfrm>
          <a:prstGeom prst="rect">
            <a:avLst/>
          </a:prstGeom>
        </p:spPr>
      </p:pic>
      <p:pic>
        <p:nvPicPr>
          <p:cNvPr id="7" name="Picture 6" descr="cncs-(1)LG.png"/>
          <p:cNvPicPr>
            <a:picLocks noChangeAspect="1"/>
          </p:cNvPicPr>
          <p:nvPr userDrawn="1"/>
        </p:nvPicPr>
        <p:blipFill>
          <a:blip r:embed="rId4"/>
          <a:stretch>
            <a:fillRect/>
          </a:stretch>
        </p:blipFill>
        <p:spPr>
          <a:xfrm>
            <a:off x="790575" y="169698"/>
            <a:ext cx="1538130" cy="682794"/>
          </a:xfrm>
          <a:prstGeom prst="rect">
            <a:avLst/>
          </a:prstGeom>
        </p:spPr>
      </p:pic>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177074" cy="1755775"/>
          </a:xfrm>
        </p:spPr>
        <p:txBody>
          <a:bodyPr>
            <a:normAutofit/>
          </a:bodyPr>
          <a:lstStyle>
            <a:lvl1pPr>
              <a:defRPr sz="32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6177074"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62063"/>
            <a:ext cx="4040188"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01825"/>
            <a:ext cx="4040188" cy="39699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62063"/>
            <a:ext cx="4041775"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01825"/>
            <a:ext cx="4041775" cy="39699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pic>
        <p:nvPicPr>
          <p:cNvPr id="4" name="Picture 3"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3" name="Picture 2" descr="CNCSTemplate_B-rev-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8" name="Picture 7"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249363"/>
            <a:ext cx="8077200" cy="939800"/>
          </a:xfrm>
        </p:spPr>
        <p:txBody>
          <a:bodyPr>
            <a:normAutofit/>
          </a:bodyPr>
          <a:lstStyle>
            <a:lvl1pPr>
              <a:defRPr sz="36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112964"/>
            <a:ext cx="80772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cncs-(1)LG.png"/>
          <p:cNvPicPr>
            <a:picLocks noChangeAspect="1"/>
          </p:cNvPicPr>
          <p:nvPr userDrawn="1"/>
        </p:nvPicPr>
        <p:blipFill>
          <a:blip r:embed="rId3"/>
          <a:stretch>
            <a:fillRect/>
          </a:stretch>
        </p:blipFill>
        <p:spPr>
          <a:xfrm>
            <a:off x="790575" y="169698"/>
            <a:ext cx="1538130" cy="682794"/>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177074" cy="1755775"/>
          </a:xfrm>
        </p:spPr>
        <p:txBody>
          <a:bodyPr>
            <a:normAutofit/>
          </a:bodyPr>
          <a:lstStyle>
            <a:lvl1pPr>
              <a:defRPr sz="32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6177074"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62063"/>
            <a:ext cx="4040188"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01825"/>
            <a:ext cx="4040188" cy="38916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62063"/>
            <a:ext cx="4041775"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01825"/>
            <a:ext cx="4041775" cy="38916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pic>
        <p:nvPicPr>
          <p:cNvPr id="5" name="Picture 4"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4" name="Picture 3" descr="CNCSTemplate_B-rev-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6" name="Picture 5"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249363"/>
            <a:ext cx="8077200" cy="939800"/>
          </a:xfrm>
        </p:spPr>
        <p:txBody>
          <a:bodyPr>
            <a:normAutofit/>
          </a:bodyPr>
          <a:lstStyle>
            <a:lvl1pPr>
              <a:defRPr sz="36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112964"/>
            <a:ext cx="8077200" cy="5207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cncs-(1)LG.png"/>
          <p:cNvPicPr>
            <a:picLocks noChangeAspect="1"/>
          </p:cNvPicPr>
          <p:nvPr userDrawn="1"/>
        </p:nvPicPr>
        <p:blipFill>
          <a:blip r:embed="rId3"/>
          <a:stretch>
            <a:fillRect/>
          </a:stretch>
        </p:blipFill>
        <p:spPr>
          <a:xfrm>
            <a:off x="790575" y="169698"/>
            <a:ext cx="1538130" cy="682794"/>
          </a:xfrm>
          <a:prstGeom prst="rect">
            <a:avLst/>
          </a:prstGeom>
        </p:spPr>
      </p:pic>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177074" cy="1755775"/>
          </a:xfrm>
        </p:spPr>
        <p:txBody>
          <a:bodyPr>
            <a:normAutofit/>
          </a:bodyPr>
          <a:lstStyle>
            <a:lvl1pPr>
              <a:defRPr sz="32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6177074"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177074" cy="1755775"/>
          </a:xfrm>
        </p:spPr>
        <p:txBody>
          <a:bodyPr>
            <a:normAutofit/>
          </a:bodyPr>
          <a:lstStyle>
            <a:lvl1pPr>
              <a:defRPr sz="320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6177074" cy="1026495"/>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62063"/>
            <a:ext cx="4040188"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01825"/>
            <a:ext cx="4040188" cy="38916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62063"/>
            <a:ext cx="4041775"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01825"/>
            <a:ext cx="4041775" cy="38916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pic>
        <p:nvPicPr>
          <p:cNvPr id="4" name="Picture 3"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3" name="Picture 2" descr="CNCSTemplate_B-rev-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91443"/>
            <a:ext cx="8229600" cy="896322"/>
          </a:xfrm>
          <a:prstGeom prst="rect">
            <a:avLst/>
          </a:prstGeom>
        </p:spPr>
        <p:txBody>
          <a:bodyPr vert="horz" lIns="91440" tIns="45720" rIns="91440" bIns="45720" rtlCol="0" anchor="b">
            <a:normAutofit/>
          </a:bodyPr>
          <a:lstStyle>
            <a:lvl1pPr algn="l">
              <a:defRPr sz="32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58992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457200" y="91443"/>
            <a:ext cx="8229600" cy="896322"/>
          </a:xfrm>
          <a:prstGeom prst="rect">
            <a:avLst/>
          </a:prstGeom>
        </p:spPr>
        <p:txBody>
          <a:bodyPr anchor="b"/>
          <a:lstStyle>
            <a:lvl1pPr algn="l">
              <a:defRPr sz="3200" b="1">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262064"/>
            <a:ext cx="8229600" cy="4864100"/>
          </a:xfrm>
          <a:prstGeom prst="rect">
            <a:avLst/>
          </a:prstGeom>
        </p:spPr>
        <p:txBody>
          <a:bodyPr/>
          <a:lstStyle>
            <a:lvl1pPr>
              <a:buClr>
                <a:srgbClr val="BC1611"/>
              </a:buClr>
              <a:defRPr sz="2800">
                <a:solidFill>
                  <a:schemeClr val="tx1">
                    <a:lumMod val="65000"/>
                    <a:lumOff val="35000"/>
                  </a:schemeClr>
                </a:solidFill>
              </a:defRPr>
            </a:lvl1pPr>
            <a:lvl2pPr>
              <a:buClr>
                <a:srgbClr val="BC1611"/>
              </a:buClr>
              <a:defRPr sz="2400">
                <a:solidFill>
                  <a:schemeClr val="tx1">
                    <a:lumMod val="65000"/>
                    <a:lumOff val="35000"/>
                  </a:schemeClr>
                </a:solidFill>
              </a:defRPr>
            </a:lvl2pPr>
            <a:lvl3pPr>
              <a:buClr>
                <a:srgbClr val="BC1611"/>
              </a:buClr>
              <a:defRPr sz="2000">
                <a:solidFill>
                  <a:schemeClr val="tx1">
                    <a:lumMod val="65000"/>
                    <a:lumOff val="35000"/>
                  </a:schemeClr>
                </a:solidFill>
              </a:defRPr>
            </a:lvl3pPr>
            <a:lvl4pPr>
              <a:buClr>
                <a:srgbClr val="BC1611"/>
              </a:buClr>
              <a:defRPr sz="1800">
                <a:solidFill>
                  <a:schemeClr val="tx1">
                    <a:lumMod val="65000"/>
                    <a:lumOff val="35000"/>
                  </a:schemeClr>
                </a:solidFill>
              </a:defRPr>
            </a:lvl4pPr>
            <a:lvl5pPr>
              <a:buClr>
                <a:srgbClr val="BC1611"/>
              </a:buClr>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5347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3"/>
            <a:ext cx="8229600" cy="896322"/>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62064"/>
            <a:ext cx="8229600" cy="48641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03898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62064"/>
            <a:ext cx="4038600" cy="48641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91443"/>
            <a:ext cx="8229600" cy="896322"/>
          </a:xfrm>
          <a:prstGeom prst="rect">
            <a:avLst/>
          </a:prstGeom>
        </p:spPr>
        <p:txBody>
          <a:bodyPr vert="horz" lIns="91440" tIns="45720" rIns="91440" bIns="45720" rtlCol="0" anchor="b">
            <a:normAutofit/>
          </a:bodyPr>
          <a:lstStyle>
            <a:lvl1pPr algn="l">
              <a:defRPr sz="32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700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457200" y="91443"/>
            <a:ext cx="8229600" cy="896322"/>
          </a:xfrm>
          <a:prstGeom prst="rect">
            <a:avLst/>
          </a:prstGeom>
        </p:spPr>
        <p:txBody>
          <a:bodyPr anchor="b"/>
          <a:lstStyle>
            <a:lvl1pPr algn="l">
              <a:defRPr sz="3200" b="1">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262064"/>
            <a:ext cx="8229600" cy="4864100"/>
          </a:xfrm>
          <a:prstGeom prst="rect">
            <a:avLst/>
          </a:prstGeom>
        </p:spPr>
        <p:txBody>
          <a:bodyPr/>
          <a:lstStyle>
            <a:lvl1pPr>
              <a:buClr>
                <a:srgbClr val="BC1611"/>
              </a:buClr>
              <a:defRPr sz="2800">
                <a:solidFill>
                  <a:schemeClr val="tx1">
                    <a:lumMod val="65000"/>
                    <a:lumOff val="35000"/>
                  </a:schemeClr>
                </a:solidFill>
              </a:defRPr>
            </a:lvl1pPr>
            <a:lvl2pPr>
              <a:buClr>
                <a:srgbClr val="BC1611"/>
              </a:buClr>
              <a:defRPr sz="2400">
                <a:solidFill>
                  <a:schemeClr val="tx1">
                    <a:lumMod val="65000"/>
                    <a:lumOff val="35000"/>
                  </a:schemeClr>
                </a:solidFill>
              </a:defRPr>
            </a:lvl2pPr>
            <a:lvl3pPr>
              <a:buClr>
                <a:srgbClr val="BC1611"/>
              </a:buClr>
              <a:defRPr sz="2000">
                <a:solidFill>
                  <a:schemeClr val="tx1">
                    <a:lumMod val="65000"/>
                    <a:lumOff val="35000"/>
                  </a:schemeClr>
                </a:solidFill>
              </a:defRPr>
            </a:lvl3pPr>
            <a:lvl4pPr>
              <a:buClr>
                <a:srgbClr val="BC1611"/>
              </a:buClr>
              <a:defRPr sz="1800">
                <a:solidFill>
                  <a:schemeClr val="tx1">
                    <a:lumMod val="65000"/>
                    <a:lumOff val="35000"/>
                  </a:schemeClr>
                </a:solidFill>
              </a:defRPr>
            </a:lvl4pPr>
            <a:lvl5pPr>
              <a:buClr>
                <a:srgbClr val="BC1611"/>
              </a:buClr>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849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3"/>
            <a:ext cx="8229600" cy="896322"/>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62064"/>
            <a:ext cx="8229600" cy="48641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314954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5257800"/>
            <a:ext cx="9144000" cy="16002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914400" eaLnBrk="0" fontAlgn="base" hangingPunct="0">
              <a:spcBef>
                <a:spcPct val="0"/>
              </a:spcBef>
              <a:spcAft>
                <a:spcPct val="0"/>
              </a:spcAft>
              <a:defRPr/>
            </a:pPr>
            <a:endParaRPr lang="en-US" altLang="en-US">
              <a:solidFill>
                <a:prstClr val="black"/>
              </a:solidFill>
            </a:endParaRPr>
          </a:p>
        </p:txBody>
      </p:sp>
      <p:pic>
        <p:nvPicPr>
          <p:cNvPr id="3" name="Picture 3"/>
          <p:cNvPicPr>
            <a:picLocks noChangeAspect="1" noChangeArrowheads="1"/>
          </p:cNvPicPr>
          <p:nvPr userDrawn="1"/>
        </p:nvPicPr>
        <p:blipFill>
          <a:blip r:embed="rId2">
            <a:extLst>
              <a:ext uri="{BEBA8EAE-BF5A-486C-A8C5-ECC9F3942E4B}">
                <a14:imgProps xmlns:a14="http://schemas.microsoft.com/office/drawing/2010/main">
                  <a14:imgLayer r:embed="rId3">
                    <a14:imgEffect>
                      <a14:artisticGlowDiffused intensity="3"/>
                    </a14:imgEffect>
                  </a14:imgLayer>
                </a14:imgProps>
              </a:ext>
              <a:ext uri="{28A0092B-C50C-407E-A947-70E740481C1C}">
                <a14:useLocalDpi xmlns:a14="http://schemas.microsoft.com/office/drawing/2010/main" val="0"/>
              </a:ext>
            </a:extLst>
          </a:blip>
          <a:srcRect t="33054" r="4762"/>
          <a:stretch>
            <a:fillRect/>
          </a:stretch>
        </p:blipFill>
        <p:spPr bwMode="auto">
          <a:xfrm>
            <a:off x="0" y="0"/>
            <a:ext cx="9144000" cy="6635750"/>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4800" y="6248400"/>
            <a:ext cx="2095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135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6"/>
          <p:cNvSpPr>
            <a:spLocks noGrp="1" noChangeArrowheads="1"/>
          </p:cNvSpPr>
          <p:nvPr>
            <p:ph type="title"/>
          </p:nvPr>
        </p:nvSpPr>
        <p:spPr bwMode="auto">
          <a:xfrm>
            <a:off x="457200" y="301625"/>
            <a:ext cx="8226425" cy="1143000"/>
          </a:xfrm>
          <a:prstGeom prst="rect">
            <a:avLst/>
          </a:prstGeom>
          <a:noFill/>
          <a:ln w="9525">
            <a:noFill/>
            <a:miter lim="800000"/>
            <a:headEnd/>
            <a:tailEnd/>
          </a:ln>
          <a:effectLst/>
        </p:spPr>
        <p:txBody>
          <a:bodyPr/>
          <a:lstStyle>
            <a:lvl1pPr>
              <a:defRPr sz="4400">
                <a:solidFill>
                  <a:srgbClr val="26527E"/>
                </a:solidFill>
                <a:effectLst/>
                <a:latin typeface="Futura T OT" panose="02000000000000000000" pitchFamily="50" charset="0"/>
              </a:defRPr>
            </a:lvl1pPr>
          </a:lstStyle>
          <a:p>
            <a:pPr lvl="0"/>
            <a:r>
              <a:rPr lang="en-US" dirty="0"/>
              <a:t>Click to edit Master title style</a:t>
            </a:r>
          </a:p>
        </p:txBody>
      </p:sp>
      <p:sp>
        <p:nvSpPr>
          <p:cNvPr id="13" name="Rectangle 7"/>
          <p:cNvSpPr>
            <a:spLocks noGrp="1" noChangeArrowheads="1"/>
          </p:cNvSpPr>
          <p:nvPr>
            <p:ph idx="1"/>
          </p:nvPr>
        </p:nvSpPr>
        <p:spPr bwMode="auto">
          <a:xfrm>
            <a:off x="457200" y="1827213"/>
            <a:ext cx="8226425" cy="4114800"/>
          </a:xfrm>
          <a:prstGeom prst="rect">
            <a:avLst/>
          </a:prstGeom>
          <a:noFill/>
          <a:ln w="9525">
            <a:noFill/>
            <a:miter lim="800000"/>
            <a:headEnd/>
            <a:tailEnd/>
          </a:ln>
          <a:effectLst/>
        </p:spPr>
        <p:txBody>
          <a:bodyPr/>
          <a:lstStyle>
            <a:lvl1pPr>
              <a:buClr>
                <a:srgbClr val="5E4D73"/>
              </a:buClr>
              <a:buFont typeface="Arial" pitchFamily="34" charset="0"/>
              <a:buChar char="•"/>
              <a:defRPr>
                <a:solidFill>
                  <a:schemeClr val="tx1">
                    <a:lumMod val="50000"/>
                    <a:lumOff val="50000"/>
                  </a:schemeClr>
                </a:solidFill>
                <a:effectLst/>
              </a:defRPr>
            </a:lvl1pPr>
            <a:lvl2pPr>
              <a:buClr>
                <a:srgbClr val="5E4D73"/>
              </a:buClr>
              <a:buFont typeface="Arial" pitchFamily="34" charset="0"/>
              <a:buChar char="•"/>
              <a:defRPr>
                <a:solidFill>
                  <a:schemeClr val="tx1">
                    <a:lumMod val="50000"/>
                    <a:lumOff val="50000"/>
                  </a:schemeClr>
                </a:solidFill>
                <a:effectLst/>
              </a:defRPr>
            </a:lvl2pPr>
            <a:lvl3pPr>
              <a:buClr>
                <a:srgbClr val="5E4D73"/>
              </a:buClr>
              <a:buFont typeface="Arial" pitchFamily="34" charset="0"/>
              <a:buChar char="•"/>
              <a:defRPr>
                <a:solidFill>
                  <a:schemeClr val="tx1">
                    <a:lumMod val="50000"/>
                    <a:lumOff val="50000"/>
                  </a:schemeClr>
                </a:solidFill>
                <a:effectLst/>
              </a:defRPr>
            </a:lvl3pPr>
            <a:lvl4pPr>
              <a:buClr>
                <a:srgbClr val="5E4D73"/>
              </a:buClr>
              <a:buFont typeface="Arial" pitchFamily="34" charset="0"/>
              <a:buChar char="•"/>
              <a:defRPr>
                <a:solidFill>
                  <a:schemeClr val="tx1">
                    <a:lumMod val="50000"/>
                    <a:lumOff val="50000"/>
                  </a:schemeClr>
                </a:solidFill>
                <a:effectLst/>
              </a:defRPr>
            </a:lvl4pPr>
            <a:lvl5pPr>
              <a:buClr>
                <a:srgbClr val="5E4D73"/>
              </a:buClr>
              <a:buFont typeface="Arial" pitchFamily="34" charset="0"/>
              <a:buChar char="•"/>
              <a:defRPr>
                <a:solidFill>
                  <a:schemeClr val="tx1">
                    <a:lumMod val="50000"/>
                    <a:lumOff val="50000"/>
                  </a:schemeClr>
                </a:solidFill>
                <a:effectLs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301503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772400" cy="1362075"/>
          </a:xfrm>
        </p:spPr>
        <p:txBody>
          <a:bodyPr anchor="t"/>
          <a:lstStyle>
            <a:lvl1pPr algn="l">
              <a:defRPr sz="4000" b="1" cap="all">
                <a:effectLst/>
              </a:defRPr>
            </a:lvl1pPr>
          </a:lstStyle>
          <a:p>
            <a:r>
              <a:rPr lang="en-US" dirty="0"/>
              <a:t>Click to edit Master title style</a:t>
            </a:r>
          </a:p>
        </p:txBody>
      </p:sp>
      <p:sp>
        <p:nvSpPr>
          <p:cNvPr id="3" name="Text Placeholder 2"/>
          <p:cNvSpPr>
            <a:spLocks noGrp="1"/>
          </p:cNvSpPr>
          <p:nvPr>
            <p:ph type="body" idx="1"/>
          </p:nvPr>
        </p:nvSpPr>
        <p:spPr>
          <a:xfrm>
            <a:off x="1143000" y="1752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310268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533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9" name="Slide Number Placeholder 8"/>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0478094D-1A9D-4AC3-8236-9405E816B21A}" type="slidenum">
              <a:rPr lang="en-US" altLang="en-US">
                <a:solidFill>
                  <a:prstClr val="black"/>
                </a:solidFill>
                <a:latin typeface="Verdana" panose="020B0604030504040204" pitchFamily="34" charset="0"/>
              </a:rPr>
              <a:pPr defTabSz="914400" eaLnBrk="0" fontAlgn="base" hangingPunct="0">
                <a:spcBef>
                  <a:spcPct val="0"/>
                </a:spcBef>
                <a:spcAft>
                  <a:spcPct val="0"/>
                </a:spcAft>
                <a:defRPr/>
              </a:pPr>
              <a:t>‹#›</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328626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5" name="Slide Number Placeholder 4"/>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9EFD410A-556B-45F9-8258-EA8FE72EECFA}" type="slidenum">
              <a:rPr lang="en-US" altLang="en-US">
                <a:solidFill>
                  <a:prstClr val="black"/>
                </a:solidFill>
                <a:latin typeface="Verdana" panose="020B0604030504040204" pitchFamily="34" charset="0"/>
              </a:rPr>
              <a:pPr defTabSz="914400" eaLnBrk="0" fontAlgn="base" hangingPunct="0">
                <a:spcBef>
                  <a:spcPct val="0"/>
                </a:spcBef>
                <a:spcAft>
                  <a:spcPct val="0"/>
                </a:spcAft>
                <a:defRPr/>
              </a:pPr>
              <a:t>‹#›</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3660162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4" name="Slide Number Placeholder 3"/>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077E7846-91AA-4DA4-903D-D0F358E19086}" type="slidenum">
              <a:rPr lang="en-US" altLang="en-US">
                <a:solidFill>
                  <a:prstClr val="black"/>
                </a:solidFill>
                <a:latin typeface="Verdana" panose="020B0604030504040204" pitchFamily="34" charset="0"/>
              </a:rPr>
              <a:pPr defTabSz="914400" eaLnBrk="0" fontAlgn="base" hangingPunct="0">
                <a:spcBef>
                  <a:spcPct val="0"/>
                </a:spcBef>
                <a:spcAft>
                  <a:spcPct val="0"/>
                </a:spcAft>
                <a:defRPr/>
              </a:pPr>
              <a:t>‹#›</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2462904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62063"/>
            <a:ext cx="4040188"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01825"/>
            <a:ext cx="4040188" cy="39873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62063"/>
            <a:ext cx="4041775" cy="639762"/>
          </a:xfrm>
        </p:spPr>
        <p:txBody>
          <a:bodyPr anchor="ctr">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01825"/>
            <a:ext cx="4041775" cy="39873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7" name="Slide Number Placeholder 6"/>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F31D1B63-5042-4D07-849E-BEA4085F7E92}" type="slidenum">
              <a:rPr lang="en-US" altLang="en-US">
                <a:solidFill>
                  <a:prstClr val="black"/>
                </a:solidFill>
                <a:latin typeface="Verdana" panose="020B0604030504040204" pitchFamily="34" charset="0"/>
              </a:rPr>
              <a:pPr defTabSz="914400" eaLnBrk="0" fontAlgn="base" hangingPunct="0">
                <a:spcBef>
                  <a:spcPct val="0"/>
                </a:spcBef>
                <a:spcAft>
                  <a:spcPct val="0"/>
                </a:spcAft>
                <a:defRPr/>
              </a:pPr>
              <a:t>‹#›</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3838841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7" name="Slide Number Placeholder 6"/>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AD449CBD-7950-43C5-B9E0-3CB12B180A48}" type="slidenum">
              <a:rPr lang="en-US" altLang="en-US">
                <a:solidFill>
                  <a:prstClr val="black"/>
                </a:solidFill>
                <a:latin typeface="Verdana" panose="020B0604030504040204" pitchFamily="34" charset="0"/>
              </a:rPr>
              <a:pPr defTabSz="914400" eaLnBrk="0" fontAlgn="base" hangingPunct="0">
                <a:spcBef>
                  <a:spcPct val="0"/>
                </a:spcBef>
                <a:spcAft>
                  <a:spcPct val="0"/>
                </a:spcAft>
                <a:defRPr/>
              </a:pPr>
              <a:t>‹#›</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1463035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6" name="Slide Number Placeholder 5"/>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F7D73578-7FAA-4DA7-A38B-612F5B96273B}" type="slidenum">
              <a:rPr lang="en-US" altLang="en-US">
                <a:solidFill>
                  <a:prstClr val="black"/>
                </a:solidFill>
                <a:latin typeface="Verdana" panose="020B0604030504040204" pitchFamily="34" charset="0"/>
              </a:rPr>
              <a:pPr defTabSz="914400" eaLnBrk="0" fontAlgn="base" hangingPunct="0">
                <a:spcBef>
                  <a:spcPct val="0"/>
                </a:spcBef>
                <a:spcAft>
                  <a:spcPct val="0"/>
                </a:spcAft>
                <a:defRPr/>
              </a:pPr>
              <a:t>‹#›</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2892719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6" name="Slide Number Placeholder 5"/>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C5A958E1-B0A4-4556-852B-CBED2ECBA69C}" type="slidenum">
              <a:rPr lang="en-US" altLang="en-US">
                <a:solidFill>
                  <a:prstClr val="black"/>
                </a:solidFill>
                <a:latin typeface="Verdana" panose="020B0604030504040204" pitchFamily="34" charset="0"/>
              </a:rPr>
              <a:pPr defTabSz="914400" eaLnBrk="0" fontAlgn="base" hangingPunct="0">
                <a:spcBef>
                  <a:spcPct val="0"/>
                </a:spcBef>
                <a:spcAft>
                  <a:spcPct val="0"/>
                </a:spcAft>
                <a:defRPr/>
              </a:pPr>
              <a:t>‹#›</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1542248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able Placeholder 2"/>
          <p:cNvSpPr>
            <a:spLocks noGrp="1"/>
          </p:cNvSpPr>
          <p:nvPr>
            <p:ph type="tbl" idx="1"/>
          </p:nvPr>
        </p:nvSpPr>
        <p:spPr>
          <a:xfrm>
            <a:off x="1370013" y="1827213"/>
            <a:ext cx="7313612" cy="4114800"/>
          </a:xfrm>
        </p:spPr>
        <p:txBody>
          <a:bodyPr/>
          <a:lstStyle/>
          <a:p>
            <a:pPr lvl="0"/>
            <a:endParaRPr lang="en-US" noProof="0"/>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prstClr val="black"/>
              </a:solidFill>
              <a:latin typeface="Verdana" panose="020B0604030504040204" pitchFamily="34" charset="0"/>
            </a:endParaRPr>
          </a:p>
        </p:txBody>
      </p:sp>
      <p:sp>
        <p:nvSpPr>
          <p:cNvPr id="6" name="Slide Number Placeholder 5"/>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eaLnBrk="0" fontAlgn="base" hangingPunct="0">
              <a:spcBef>
                <a:spcPct val="0"/>
              </a:spcBef>
              <a:spcAft>
                <a:spcPct val="0"/>
              </a:spcAft>
              <a:defRPr/>
            </a:pPr>
            <a:fld id="{C6F38076-2A2B-4279-839D-C72E60413F9D}" type="slidenum">
              <a:rPr lang="en-US" altLang="en-US">
                <a:solidFill>
                  <a:prstClr val="black"/>
                </a:solidFill>
                <a:latin typeface="Verdana" panose="020B0604030504040204" pitchFamily="34" charset="0"/>
              </a:rPr>
              <a:pPr defTabSz="914400" eaLnBrk="0" fontAlgn="base" hangingPunct="0">
                <a:spcBef>
                  <a:spcPct val="0"/>
                </a:spcBef>
                <a:spcAft>
                  <a:spcPct val="0"/>
                </a:spcAft>
                <a:defRPr/>
              </a:pPr>
              <a:t>‹#›</a:t>
            </a:fld>
            <a:endParaRPr lang="en-US" altLang="en-US">
              <a:solidFill>
                <a:prstClr val="black"/>
              </a:solidFill>
              <a:latin typeface="Verdana" panose="020B0604030504040204" pitchFamily="34" charset="0"/>
            </a:endParaRPr>
          </a:p>
        </p:txBody>
      </p:sp>
    </p:spTree>
    <p:extLst>
      <p:ext uri="{BB962C8B-B14F-4D97-AF65-F5344CB8AC3E}">
        <p14:creationId xmlns:p14="http://schemas.microsoft.com/office/powerpoint/2010/main" val="555075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65334951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9" name="Slide Number Placeholder 8"/>
          <p:cNvSpPr>
            <a:spLocks noGrp="1"/>
          </p:cNvSpPr>
          <p:nvPr>
            <p:ph type="sldNum" sz="quarter" idx="15"/>
          </p:nvPr>
        </p:nvSpPr>
        <p:spPr/>
        <p:txBody>
          <a:bodyPr rtlCol="0"/>
          <a:lstStyle/>
          <a:p>
            <a:fld id="{2BBB5E19-F10A-4C2F-BF6F-11C513378A2E}"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3647081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E6F9B8CD-342D-4579-98EC-A8FD6B7370E1}" type="datetimeFigureOut">
              <a:rPr lang="en-US" smtClean="0">
                <a:solidFill>
                  <a:srgbClr val="FFF39D"/>
                </a:solidFill>
              </a:rPr>
              <a:pPr/>
              <a:t>11/28/2016</a:t>
            </a:fld>
            <a:endParaRPr lang="en-US" dirty="0">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210335620"/>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6" name="Footer Placeholder 5"/>
          <p:cNvSpPr>
            <a:spLocks noGrp="1"/>
          </p:cNvSpPr>
          <p:nvPr>
            <p:ph type="ftr" sz="quarter" idx="11"/>
          </p:nvPr>
        </p:nvSpPr>
        <p:spPr/>
        <p:txBody>
          <a:bodyPr/>
          <a:lstStyle/>
          <a:p>
            <a:endParaRPr lang="en-US" dirty="0">
              <a:solidFill>
                <a:srgbClr val="575F6D"/>
              </a:solidFill>
            </a:endParaRPr>
          </a:p>
        </p:txBody>
      </p:sp>
      <p:sp>
        <p:nvSpPr>
          <p:cNvPr id="7" name="Slide Number Placeholder 6"/>
          <p:cNvSpPr>
            <a:spLocks noGrp="1"/>
          </p:cNvSpPr>
          <p:nvPr>
            <p:ph type="sldNum" sz="quarter" idx="12"/>
          </p:nvPr>
        </p:nvSpPr>
        <p:spPr/>
        <p:txBody>
          <a:bodyPr/>
          <a:lstStyle/>
          <a:p>
            <a:fld id="{2BBB5E19-F10A-4C2F-BF6F-11C513378A2E}"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815604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8" name="Footer Placeholder 7"/>
          <p:cNvSpPr>
            <a:spLocks noGrp="1"/>
          </p:cNvSpPr>
          <p:nvPr>
            <p:ph type="ftr" sz="quarter" idx="11"/>
          </p:nvPr>
        </p:nvSpPr>
        <p:spPr/>
        <p:txBody>
          <a:bodyPr/>
          <a:lstStyle/>
          <a:p>
            <a:endParaRPr lang="en-US" dirty="0">
              <a:solidFill>
                <a:srgbClr val="575F6D"/>
              </a:solidFill>
            </a:endParaRPr>
          </a:p>
        </p:txBody>
      </p:sp>
      <p:sp>
        <p:nvSpPr>
          <p:cNvPr id="9" name="Slide Number Placeholder 8"/>
          <p:cNvSpPr>
            <a:spLocks noGrp="1"/>
          </p:cNvSpPr>
          <p:nvPr>
            <p:ph type="sldNum" sz="quarter" idx="12"/>
          </p:nvPr>
        </p:nvSpPr>
        <p:spPr/>
        <p:txBody>
          <a:bodyPr/>
          <a:lstStyle/>
          <a:p>
            <a:fld id="{2BBB5E19-F10A-4C2F-BF6F-11C513378A2E}"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661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7" name="Slide Number Placeholder 6"/>
          <p:cNvSpPr>
            <a:spLocks noGrp="1"/>
          </p:cNvSpPr>
          <p:nvPr>
            <p:ph type="sldNum" sz="quarter" idx="11"/>
          </p:nvPr>
        </p:nvSpPr>
        <p:spPr/>
        <p:txBody>
          <a:bodyPr rtlCol="0"/>
          <a:lstStyle/>
          <a:p>
            <a:fld id="{2BBB5E19-F10A-4C2F-BF6F-11C513378A2E}"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1768547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3" name="Footer Placeholder 2"/>
          <p:cNvSpPr>
            <a:spLocks noGrp="1"/>
          </p:cNvSpPr>
          <p:nvPr>
            <p:ph type="ftr" sz="quarter" idx="11"/>
          </p:nvPr>
        </p:nvSpPr>
        <p:spPr/>
        <p:txBody>
          <a:bodyPr/>
          <a:lstStyle/>
          <a:p>
            <a:endParaRPr lang="en-US" dirty="0">
              <a:solidFill>
                <a:srgbClr val="575F6D"/>
              </a:solidFill>
            </a:endParaRPr>
          </a:p>
        </p:txBody>
      </p:sp>
      <p:sp>
        <p:nvSpPr>
          <p:cNvPr id="4" name="Slide Number Placeholder 3"/>
          <p:cNvSpPr>
            <a:spLocks noGrp="1"/>
          </p:cNvSpPr>
          <p:nvPr>
            <p:ph type="sldNum" sz="quarter" idx="12"/>
          </p:nvPr>
        </p:nvSpPr>
        <p:spPr/>
        <p:txBody>
          <a:body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9914529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22" name="Slide Number Placeholder 21"/>
          <p:cNvSpPr>
            <a:spLocks noGrp="1"/>
          </p:cNvSpPr>
          <p:nvPr>
            <p:ph type="sldNum" sz="quarter" idx="15"/>
          </p:nvPr>
        </p:nvSpPr>
        <p:spPr/>
        <p:txBody>
          <a:bodyPr rtlCol="0"/>
          <a:lstStyle/>
          <a:p>
            <a:fld id="{2BBB5E19-F10A-4C2F-BF6F-11C513378A2E}" type="slidenum">
              <a:rPr lang="en-US" smtClean="0"/>
              <a:pPr/>
              <a:t>‹#›</a:t>
            </a:fld>
            <a:endParaRPr lang="en-US" dirty="0"/>
          </a:p>
        </p:txBody>
      </p:sp>
      <p:sp>
        <p:nvSpPr>
          <p:cNvPr id="23" name="Footer Placeholder 22"/>
          <p:cNvSpPr>
            <a:spLocks noGrp="1"/>
          </p:cNvSpPr>
          <p:nvPr>
            <p:ph type="ftr" sz="quarter" idx="16"/>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4262504961"/>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7" name="Date Placeholder 16"/>
          <p:cNvSpPr>
            <a:spLocks noGrp="1"/>
          </p:cNvSpPr>
          <p:nvPr>
            <p:ph type="dt" sz="half" idx="10"/>
          </p:nvPr>
        </p:nvSpPr>
        <p:spPr/>
        <p:txBody>
          <a:bodyPr rtlCol="0"/>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18" name="Slide Number Placeholder 17"/>
          <p:cNvSpPr>
            <a:spLocks noGrp="1"/>
          </p:cNvSpPr>
          <p:nvPr>
            <p:ph type="sldNum" sz="quarter" idx="11"/>
          </p:nvPr>
        </p:nvSpPr>
        <p:spPr/>
        <p:txBody>
          <a:bodyPr rtlCol="0"/>
          <a:lstStyle/>
          <a:p>
            <a:fld id="{2BBB5E19-F10A-4C2F-BF6F-11C513378A2E}"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2508383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5" name="Footer Placeholder 4"/>
          <p:cNvSpPr>
            <a:spLocks noGrp="1"/>
          </p:cNvSpPr>
          <p:nvPr>
            <p:ph type="ftr" sz="quarter" idx="11"/>
          </p:nvPr>
        </p:nvSpPr>
        <p:spPr/>
        <p:txBody>
          <a:bodyPr/>
          <a:lstStyle/>
          <a:p>
            <a:endParaRPr lang="en-US" dirty="0">
              <a:solidFill>
                <a:srgbClr val="575F6D"/>
              </a:solidFill>
            </a:endParaRPr>
          </a:p>
        </p:txBody>
      </p:sp>
      <p:sp>
        <p:nvSpPr>
          <p:cNvPr id="6" name="Slide Number Placeholder 5"/>
          <p:cNvSpPr>
            <a:spLocks noGrp="1"/>
          </p:cNvSpPr>
          <p:nvPr>
            <p:ph type="sldNum" sz="quarter" idx="12"/>
          </p:nvPr>
        </p:nvSpPr>
        <p:spPr/>
        <p:txBody>
          <a:body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4071433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9B8CD-342D-4579-98EC-A8FD6B7370E1}" type="datetimeFigureOut">
              <a:rPr lang="en-US" smtClean="0">
                <a:solidFill>
                  <a:srgbClr val="575F6D"/>
                </a:solidFill>
              </a:rPr>
              <a:pPr/>
              <a:t>11/28/2016</a:t>
            </a:fld>
            <a:endParaRPr lang="en-US" dirty="0">
              <a:solidFill>
                <a:srgbClr val="575F6D"/>
              </a:solidFill>
            </a:endParaRPr>
          </a:p>
        </p:txBody>
      </p:sp>
      <p:sp>
        <p:nvSpPr>
          <p:cNvPr id="5" name="Footer Placeholder 4"/>
          <p:cNvSpPr>
            <a:spLocks noGrp="1"/>
          </p:cNvSpPr>
          <p:nvPr>
            <p:ph type="ftr" sz="quarter" idx="11"/>
          </p:nvPr>
        </p:nvSpPr>
        <p:spPr/>
        <p:txBody>
          <a:bodyPr/>
          <a:lstStyle/>
          <a:p>
            <a:endParaRPr lang="en-US" dirty="0">
              <a:solidFill>
                <a:srgbClr val="575F6D"/>
              </a:solidFill>
            </a:endParaRPr>
          </a:p>
        </p:txBody>
      </p:sp>
      <p:sp>
        <p:nvSpPr>
          <p:cNvPr id="6" name="Slide Number Placeholder 5"/>
          <p:cNvSpPr>
            <a:spLocks noGrp="1"/>
          </p:cNvSpPr>
          <p:nvPr>
            <p:ph type="sldNum" sz="quarter" idx="12"/>
          </p:nvPr>
        </p:nvSpPr>
        <p:spPr/>
        <p:txBody>
          <a:bodyPr/>
          <a:lstStyle/>
          <a:p>
            <a:fld id="{2BBB5E19-F10A-4C2F-BF6F-11C513378A2E}" type="slidenum">
              <a:rPr lang="en-US" smtClean="0"/>
              <a:pPr/>
              <a:t>‹#›</a:t>
            </a:fld>
            <a:endParaRPr lang="en-US" dirty="0"/>
          </a:p>
        </p:txBody>
      </p:sp>
    </p:spTree>
    <p:extLst>
      <p:ext uri="{BB962C8B-B14F-4D97-AF65-F5344CB8AC3E}">
        <p14:creationId xmlns:p14="http://schemas.microsoft.com/office/powerpoint/2010/main" val="2809159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303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9223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3110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38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385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228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823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8381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009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788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2AA046-5CB3-0A41-B848-CB093BA3A9EE}" type="datetimeFigureOut">
              <a:rPr lang="en-US" smtClean="0">
                <a:solidFill>
                  <a:prstClr val="black">
                    <a:tint val="75000"/>
                  </a:prstClr>
                </a:solidFill>
              </a:rPr>
              <a:pPr/>
              <a:t>11/28/2016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DC4DDA-8DB5-BC4F-894E-AD10E3A367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9187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Slide (A-1) photo">
    <p:spTree>
      <p:nvGrpSpPr>
        <p:cNvPr id="1" name=""/>
        <p:cNvGrpSpPr/>
        <p:nvPr/>
      </p:nvGrpSpPr>
      <p:grpSpPr>
        <a:xfrm>
          <a:off x="0" y="0"/>
          <a:ext cx="0" cy="0"/>
          <a:chOff x="0" y="0"/>
          <a:chExt cx="0" cy="0"/>
        </a:xfrm>
      </p:grpSpPr>
      <p:sp>
        <p:nvSpPr>
          <p:cNvPr id="2" name="Title 1"/>
          <p:cNvSpPr>
            <a:spLocks noGrp="1"/>
          </p:cNvSpPr>
          <p:nvPr>
            <p:ph type="ctrTitle"/>
          </p:nvPr>
        </p:nvSpPr>
        <p:spPr>
          <a:xfrm>
            <a:off x="571500" y="2130425"/>
            <a:ext cx="6227233" cy="1755775"/>
          </a:xfrm>
        </p:spPr>
        <p:txBody>
          <a:bodyPr>
            <a:normAutofit/>
          </a:bodyPr>
          <a:lstStyle>
            <a:lvl1pPr>
              <a:lnSpc>
                <a:spcPts val="507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581585" y="3886200"/>
            <a:ext cx="6218636"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13" name="Group 12"/>
          <p:cNvGrpSpPr/>
          <p:nvPr userDrawn="1"/>
        </p:nvGrpSpPr>
        <p:grpSpPr>
          <a:xfrm>
            <a:off x="4763" y="6021388"/>
            <a:ext cx="9144000" cy="836612"/>
            <a:chOff x="4763" y="6021388"/>
            <a:chExt cx="9144000" cy="836612"/>
          </a:xfrm>
        </p:grpSpPr>
        <p:sp>
          <p:nvSpPr>
            <p:cNvPr id="14" name="Rectangle 13"/>
            <p:cNvSpPr/>
            <p:nvPr userDrawn="1"/>
          </p:nvSpPr>
          <p:spPr>
            <a:xfrm>
              <a:off x="4763" y="6021388"/>
              <a:ext cx="9144000" cy="836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Helvetica"/>
                </a:rPr>
                <a:t>     </a:t>
              </a:r>
              <a:endParaRPr lang="en-US" dirty="0">
                <a:solidFill>
                  <a:prstClr val="white"/>
                </a:solidFill>
                <a:latin typeface="Helvetica"/>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114" y="6192878"/>
              <a:ext cx="2529887" cy="486264"/>
            </a:xfrm>
            <a:prstGeom prst="rect">
              <a:avLst/>
            </a:prstGeom>
          </p:spPr>
        </p:pic>
        <p:sp>
          <p:nvSpPr>
            <p:cNvPr id="16" name="TextBox 15"/>
            <p:cNvSpPr txBox="1"/>
            <p:nvPr userDrawn="1"/>
          </p:nvSpPr>
          <p:spPr>
            <a:xfrm>
              <a:off x="4002657" y="6325142"/>
              <a:ext cx="4586231" cy="276999"/>
            </a:xfrm>
            <a:prstGeom prst="rect">
              <a:avLst/>
            </a:prstGeom>
            <a:noFill/>
          </p:spPr>
          <p:txBody>
            <a:bodyPr wrap="square" rtlCol="0">
              <a:spAutoFit/>
            </a:bodyPr>
            <a:lstStyle/>
            <a:p>
              <a:pPr algn="r"/>
              <a:r>
                <a:rPr lang="en-US" sz="1200" dirty="0" smtClean="0">
                  <a:solidFill>
                    <a:srgbClr val="78777A"/>
                  </a:solidFill>
                  <a:latin typeface="Helvetica"/>
                  <a:cs typeface="Helvetica"/>
                </a:rPr>
                <a:t>We build </a:t>
              </a:r>
              <a:r>
                <a:rPr lang="en-US" sz="1200" b="1" i="1" dirty="0" smtClean="0">
                  <a:solidFill>
                    <a:srgbClr val="868789"/>
                  </a:solidFill>
                  <a:latin typeface="Helvetica"/>
                  <a:cs typeface="Helvetica"/>
                </a:rPr>
                <a:t>strength</a:t>
              </a:r>
              <a:r>
                <a:rPr lang="en-US" sz="1200" b="1" dirty="0" smtClean="0">
                  <a:solidFill>
                    <a:srgbClr val="78777A"/>
                  </a:solidFill>
                  <a:latin typeface="Helvetica"/>
                  <a:cs typeface="Helvetica"/>
                </a:rPr>
                <a:t>, </a:t>
              </a:r>
              <a:r>
                <a:rPr lang="en-US" sz="1200" b="1" i="1" dirty="0" smtClean="0">
                  <a:solidFill>
                    <a:srgbClr val="868789"/>
                  </a:solidFill>
                  <a:latin typeface="Helvetica"/>
                  <a:cs typeface="Helvetica"/>
                </a:rPr>
                <a:t>stability</a:t>
              </a:r>
              <a:r>
                <a:rPr lang="en-US" sz="1200" b="1" dirty="0" smtClean="0">
                  <a:solidFill>
                    <a:srgbClr val="868789"/>
                  </a:solidFill>
                  <a:latin typeface="Helvetica"/>
                  <a:cs typeface="Helvetica"/>
                </a:rPr>
                <a:t> </a:t>
              </a:r>
              <a:r>
                <a:rPr lang="en-US" sz="1200" dirty="0" smtClean="0">
                  <a:solidFill>
                    <a:srgbClr val="78777A"/>
                  </a:solidFill>
                  <a:latin typeface="Helvetica"/>
                  <a:cs typeface="Helvetica"/>
                </a:rPr>
                <a:t>and</a:t>
              </a:r>
              <a:r>
                <a:rPr lang="en-US" sz="1200" b="1" dirty="0" smtClean="0">
                  <a:solidFill>
                    <a:srgbClr val="78777A"/>
                  </a:solidFill>
                  <a:latin typeface="Helvetica"/>
                  <a:cs typeface="Helvetica"/>
                </a:rPr>
                <a:t> </a:t>
              </a:r>
              <a:r>
                <a:rPr lang="en-US" sz="1200" b="1" i="1" dirty="0" smtClean="0">
                  <a:solidFill>
                    <a:srgbClr val="868789"/>
                  </a:solidFill>
                  <a:latin typeface="Helvetica"/>
                  <a:cs typeface="Helvetica"/>
                </a:rPr>
                <a:t>self-reliance </a:t>
              </a:r>
              <a:r>
                <a:rPr lang="en-US" sz="1200" dirty="0" smtClean="0">
                  <a:solidFill>
                    <a:srgbClr val="78777A"/>
                  </a:solidFill>
                  <a:latin typeface="Helvetica"/>
                  <a:cs typeface="Helvetica"/>
                </a:rPr>
                <a:t>through</a:t>
              </a:r>
              <a:r>
                <a:rPr lang="en-US" sz="1200" b="1" dirty="0" smtClean="0">
                  <a:solidFill>
                    <a:srgbClr val="78777A"/>
                  </a:solidFill>
                  <a:latin typeface="Helvetica"/>
                  <a:cs typeface="Helvetica"/>
                </a:rPr>
                <a:t> </a:t>
              </a:r>
              <a:r>
                <a:rPr lang="en-US" sz="1200" b="1" i="1" dirty="0" smtClean="0">
                  <a:solidFill>
                    <a:srgbClr val="868789"/>
                  </a:solidFill>
                  <a:latin typeface="Helvetica"/>
                  <a:cs typeface="Helvetica"/>
                </a:rPr>
                <a:t>shelter</a:t>
              </a:r>
              <a:r>
                <a:rPr lang="en-US" sz="1200" dirty="0" smtClean="0">
                  <a:solidFill>
                    <a:srgbClr val="78777A"/>
                  </a:solidFill>
                  <a:latin typeface="Helvetica"/>
                  <a:cs typeface="Helvetica"/>
                </a:rPr>
                <a:t>.</a:t>
              </a:r>
              <a:endParaRPr lang="en-US" sz="1200" b="1" i="1" dirty="0">
                <a:solidFill>
                  <a:srgbClr val="78777A"/>
                </a:solidFill>
                <a:latin typeface="Helvetica"/>
                <a:cs typeface="Helvetica"/>
              </a:endParaRPr>
            </a:p>
          </p:txBody>
        </p:sp>
      </p:grpSp>
      <p:sp>
        <p:nvSpPr>
          <p:cNvPr id="17" name="Picture Placeholder 2"/>
          <p:cNvSpPr>
            <a:spLocks noGrp="1"/>
          </p:cNvSpPr>
          <p:nvPr>
            <p:ph type="pic" idx="10"/>
          </p:nvPr>
        </p:nvSpPr>
        <p:spPr>
          <a:xfrm>
            <a:off x="0" y="0"/>
            <a:ext cx="9144000" cy="6021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2065840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pic>
        <p:nvPicPr>
          <p:cNvPr id="4" name="Picture 3" descr="CNCSTemplate_B-rev-2.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10.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7.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9.jpe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1.jpeg"/><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2.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2.jpe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7.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7.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8.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CNCSTemplate_B-rev-2.jpg"/>
          <p:cNvPicPr>
            <a:picLocks noChangeAspect="1"/>
          </p:cNvPicPr>
          <p:nvPr userDrawn="1"/>
        </p:nvPicPr>
        <p:blipFill>
          <a:blip r:embed="rId12"/>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91443"/>
            <a:ext cx="8229600" cy="8963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62064"/>
            <a:ext cx="8229600" cy="50714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cncs-(1)LG.png"/>
          <p:cNvPicPr>
            <a:picLocks noChangeAspect="1"/>
          </p:cNvPicPr>
          <p:nvPr userDrawn="1"/>
        </p:nvPicPr>
        <p:blipFill>
          <a:blip r:embed="rId13"/>
          <a:stretch>
            <a:fillRect/>
          </a:stretch>
        </p:blipFill>
        <p:spPr>
          <a:xfrm>
            <a:off x="7550052" y="6159594"/>
            <a:ext cx="1328931" cy="5899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78" r:id="rId2"/>
    <p:sldLayoutId id="2147483650" r:id="rId3"/>
    <p:sldLayoutId id="2147483656" r:id="rId4"/>
    <p:sldLayoutId id="2147483652" r:id="rId5"/>
    <p:sldLayoutId id="2147483653" r:id="rId6"/>
    <p:sldLayoutId id="2147483654" r:id="rId7"/>
    <p:sldLayoutId id="2147483655" r:id="rId8"/>
    <p:sldLayoutId id="2147483666" r:id="rId9"/>
    <p:sldLayoutId id="2147483667" r:id="rId10"/>
  </p:sldLayoutIdLst>
  <p:timing>
    <p:tnLst>
      <p:par>
        <p:cTn id="1" dur="indefinite" restart="never" nodeType="tmRoot"/>
      </p:par>
    </p:tnLst>
  </p:timing>
  <p:hf sldNum="0" hdr="0" ftr="0" dt="0"/>
  <p:txStyles>
    <p:title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chemeClr val="tx1">
              <a:lumMod val="65000"/>
              <a:lumOff val="35000"/>
            </a:schemeClr>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chemeClr val="tx1">
              <a:lumMod val="65000"/>
              <a:lumOff val="35000"/>
            </a:schemeClr>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chemeClr val="tx1">
              <a:lumMod val="65000"/>
              <a:lumOff val="35000"/>
            </a:schemeClr>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8C2AA046-5CB3-0A41-B848-CB093BA3A9EE}" type="datetimeFigureOut">
              <a:rPr lang="en-US" smtClean="0">
                <a:solidFill>
                  <a:prstClr val="black">
                    <a:tint val="75000"/>
                  </a:prstClr>
                </a:solidFill>
              </a:rPr>
              <a:pPr/>
              <a:t>11/28/2016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55DC4DDA-8DB5-BC4F-894E-AD10E3A3679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94840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CNCSTemplate_B-rev-2.jpg"/>
          <p:cNvPicPr>
            <a:picLocks noChangeAspect="1"/>
          </p:cNvPicPr>
          <p:nvPr userDrawn="1"/>
        </p:nvPicPr>
        <p:blipFill>
          <a:blip r:embed="rId11"/>
          <a:stretch>
            <a:fillRect/>
          </a:stretch>
        </p:blipFill>
        <p:spPr>
          <a:xfrm>
            <a:off x="0" y="0"/>
            <a:ext cx="9144000" cy="6858000"/>
          </a:xfrm>
          <a:prstGeom prst="rect">
            <a:avLst/>
          </a:prstGeom>
        </p:spPr>
      </p:pic>
      <p:sp>
        <p:nvSpPr>
          <p:cNvPr id="2" name="Title Placeholder 1"/>
          <p:cNvSpPr>
            <a:spLocks noGrp="1"/>
          </p:cNvSpPr>
          <p:nvPr userDrawn="1">
            <p:ph type="title"/>
          </p:nvPr>
        </p:nvSpPr>
        <p:spPr>
          <a:xfrm>
            <a:off x="457200" y="91443"/>
            <a:ext cx="8229600" cy="8963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262064"/>
            <a:ext cx="8229600" cy="48641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8" name="Group 7"/>
          <p:cNvGrpSpPr>
            <a:grpSpLocks noChangeAspect="1"/>
          </p:cNvGrpSpPr>
          <p:nvPr userDrawn="1"/>
        </p:nvGrpSpPr>
        <p:grpSpPr>
          <a:xfrm>
            <a:off x="6803048" y="6164261"/>
            <a:ext cx="2138426" cy="612648"/>
            <a:chOff x="7068874" y="5909560"/>
            <a:chExt cx="1915158" cy="548683"/>
          </a:xfrm>
        </p:grpSpPr>
        <p:pic>
          <p:nvPicPr>
            <p:cNvPr id="9" name="Picture 8" descr="cncs-(1)LG.png"/>
            <p:cNvPicPr>
              <a:picLocks noChangeAspect="1"/>
            </p:cNvPicPr>
            <p:nvPr userDrawn="1"/>
          </p:nvPicPr>
          <p:blipFill>
            <a:blip r:embed="rId12"/>
            <a:stretch>
              <a:fillRect/>
            </a:stretch>
          </p:blipFill>
          <p:spPr>
            <a:xfrm>
              <a:off x="7068874" y="5909560"/>
              <a:ext cx="1187067" cy="526953"/>
            </a:xfrm>
            <a:prstGeom prst="rect">
              <a:avLst/>
            </a:prstGeom>
          </p:spPr>
        </p:pic>
        <p:pic>
          <p:nvPicPr>
            <p:cNvPr id="10" name="Picture 9" descr="ac.png"/>
            <p:cNvPicPr>
              <a:picLocks noChangeAspect="1"/>
            </p:cNvPicPr>
            <p:nvPr userDrawn="1"/>
          </p:nvPicPr>
          <p:blipFill>
            <a:blip r:embed="rId13"/>
            <a:stretch>
              <a:fillRect/>
            </a:stretch>
          </p:blipFill>
          <p:spPr>
            <a:xfrm>
              <a:off x="8442438" y="5916650"/>
              <a:ext cx="541594" cy="541593"/>
            </a:xfrm>
            <a:prstGeom prst="rect">
              <a:avLst/>
            </a:prstGeom>
          </p:spPr>
        </p:pic>
      </p:grpSp>
    </p:spTree>
  </p:cSld>
  <p:clrMap bg1="lt1" tx1="dk1" bg2="lt2" tx2="dk2" accent1="accent1" accent2="accent2" accent3="accent3" accent4="accent4" accent5="accent5" accent6="accent6" hlink="hlink" folHlink="folHlink"/>
  <p:sldLayoutIdLst>
    <p:sldLayoutId id="214748367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iming>
    <p:tnLst>
      <p:par>
        <p:cTn id="1" dur="indefinite" restart="never" nodeType="tmRoot"/>
      </p:par>
    </p:tnLst>
  </p:timing>
  <p:hf sldNum="0" hdr="0" ftr="0" dt="0"/>
  <p:txStyles>
    <p:title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rgbClr val="595959"/>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rgbClr val="595959"/>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rgbClr val="595959"/>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CNCSTemplate_B-rev-2.jpg"/>
          <p:cNvPicPr>
            <a:picLocks noChangeAspect="1"/>
          </p:cNvPicPr>
          <p:nvPr userDrawn="1"/>
        </p:nvPicPr>
        <p:blipFill>
          <a:blip r:embed="rId11"/>
          <a:stretch>
            <a:fillRect/>
          </a:stretch>
        </p:blipFill>
        <p:spPr>
          <a:xfrm>
            <a:off x="0" y="0"/>
            <a:ext cx="9144000" cy="6858000"/>
          </a:xfrm>
          <a:prstGeom prst="rect">
            <a:avLst/>
          </a:prstGeom>
        </p:spPr>
      </p:pic>
      <p:sp>
        <p:nvSpPr>
          <p:cNvPr id="2" name="Title Placeholder 1"/>
          <p:cNvSpPr>
            <a:spLocks noGrp="1"/>
          </p:cNvSpPr>
          <p:nvPr userDrawn="1">
            <p:ph type="title"/>
          </p:nvPr>
        </p:nvSpPr>
        <p:spPr>
          <a:xfrm>
            <a:off x="457200" y="91443"/>
            <a:ext cx="8229600" cy="8963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262063"/>
            <a:ext cx="8229600" cy="48640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9" name="Group 8"/>
          <p:cNvGrpSpPr>
            <a:grpSpLocks noChangeAspect="1"/>
          </p:cNvGrpSpPr>
          <p:nvPr userDrawn="1"/>
        </p:nvGrpSpPr>
        <p:grpSpPr>
          <a:xfrm>
            <a:off x="6803050" y="6164261"/>
            <a:ext cx="2138424" cy="612648"/>
            <a:chOff x="7068874" y="5909560"/>
            <a:chExt cx="1915157" cy="548683"/>
          </a:xfrm>
        </p:grpSpPr>
        <p:pic>
          <p:nvPicPr>
            <p:cNvPr id="10" name="Picture 9" descr="ac.png"/>
            <p:cNvPicPr>
              <a:picLocks noChangeAspect="1"/>
            </p:cNvPicPr>
            <p:nvPr userDrawn="1"/>
          </p:nvPicPr>
          <p:blipFill>
            <a:blip r:embed="rId12"/>
            <a:stretch>
              <a:fillRect/>
            </a:stretch>
          </p:blipFill>
          <p:spPr>
            <a:xfrm>
              <a:off x="8442438" y="5916650"/>
              <a:ext cx="541593" cy="541593"/>
            </a:xfrm>
            <a:prstGeom prst="rect">
              <a:avLst/>
            </a:prstGeom>
          </p:spPr>
        </p:pic>
        <p:pic>
          <p:nvPicPr>
            <p:cNvPr id="11" name="Picture 10" descr="cncs-(1)LG.png"/>
            <p:cNvPicPr>
              <a:picLocks noChangeAspect="1"/>
            </p:cNvPicPr>
            <p:nvPr userDrawn="1"/>
          </p:nvPicPr>
          <p:blipFill>
            <a:blip r:embed="rId13"/>
            <a:stretch>
              <a:fillRect/>
            </a:stretch>
          </p:blipFill>
          <p:spPr>
            <a:xfrm>
              <a:off x="7068874" y="5909560"/>
              <a:ext cx="1187067" cy="526953"/>
            </a:xfrm>
            <a:prstGeom prst="rect">
              <a:avLst/>
            </a:prstGeom>
          </p:spPr>
        </p:pic>
      </p:gr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iming>
    <p:tnLst>
      <p:par>
        <p:cTn id="1" dur="indefinite" restart="never" nodeType="tmRoot"/>
      </p:par>
    </p:tnLst>
  </p:timing>
  <p:hf sldNum="0" hdr="0" ftr="0" dt="0"/>
  <p:txStyles>
    <p:title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rgbClr val="595959"/>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rgbClr val="595959"/>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rgbClr val="595959"/>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CNCSTemplate_B-rev-2.jpg"/>
          <p:cNvPicPr>
            <a:picLocks noChangeAspect="1"/>
          </p:cNvPicPr>
          <p:nvPr userDrawn="1"/>
        </p:nvPicPr>
        <p:blipFill>
          <a:blip r:embed="rId11"/>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91443"/>
            <a:ext cx="8229600" cy="8963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62064"/>
            <a:ext cx="8229600" cy="50714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cncs-(1)LG.png"/>
          <p:cNvPicPr>
            <a:picLocks noChangeAspect="1"/>
          </p:cNvPicPr>
          <p:nvPr userDrawn="1"/>
        </p:nvPicPr>
        <p:blipFill>
          <a:blip r:embed="rId12"/>
          <a:stretch>
            <a:fillRect/>
          </a:stretch>
        </p:blipFill>
        <p:spPr>
          <a:xfrm>
            <a:off x="7550052" y="6160885"/>
            <a:ext cx="1328931" cy="589927"/>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timing>
    <p:tnLst>
      <p:par>
        <p:cTn id="1" dur="indefinite" restart="never" nodeType="tmRoot"/>
      </p:par>
    </p:tnLst>
  </p:timing>
  <p:hf sldNum="0" hdr="0" ftr="0" dt="0"/>
  <p:txStyles>
    <p:title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chemeClr val="tx1">
              <a:lumMod val="65000"/>
              <a:lumOff val="35000"/>
            </a:schemeClr>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chemeClr val="tx1">
              <a:lumMod val="65000"/>
              <a:lumOff val="35000"/>
            </a:schemeClr>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chemeClr val="tx1">
              <a:lumMod val="65000"/>
              <a:lumOff val="35000"/>
            </a:schemeClr>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CNCSTemplate_B-rev-2.jpg"/>
          <p:cNvPicPr>
            <a:picLocks noChangeAspect="1"/>
          </p:cNvPicPr>
          <p:nvPr userDrawn="1"/>
        </p:nvPicPr>
        <p:blipFill>
          <a:blip r:embed="rId11"/>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91443"/>
            <a:ext cx="8229600" cy="8963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62064"/>
            <a:ext cx="8229600" cy="50714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cncs-(1)LG.png"/>
          <p:cNvPicPr>
            <a:picLocks noChangeAspect="1"/>
          </p:cNvPicPr>
          <p:nvPr userDrawn="1"/>
        </p:nvPicPr>
        <p:blipFill>
          <a:blip r:embed="rId12"/>
          <a:stretch>
            <a:fillRect/>
          </a:stretch>
        </p:blipFill>
        <p:spPr>
          <a:xfrm>
            <a:off x="7550052" y="6160885"/>
            <a:ext cx="1328931" cy="589927"/>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timing>
    <p:tnLst>
      <p:par>
        <p:cTn id="1" dur="indefinite" restart="never" nodeType="tmRoot"/>
      </p:par>
    </p:tnLst>
  </p:timing>
  <p:hf sldNum="0" hdr="0" ftr="0" dt="0"/>
  <p:txStyles>
    <p:titleStyle>
      <a:lvl1pPr algn="l" defTabSz="457200" rtl="0" eaLnBrk="1" latinLnBrk="0" hangingPunct="1">
        <a:lnSpc>
          <a:spcPct val="90000"/>
        </a:lnSpc>
        <a:spcBef>
          <a:spcPts val="0"/>
        </a:spcBef>
        <a:spcAft>
          <a:spcPts val="900"/>
        </a:spcAft>
        <a:buNone/>
        <a:defRPr sz="3200" b="1" kern="1200">
          <a:solidFill>
            <a:schemeClr val="bg1"/>
          </a:solidFill>
          <a:latin typeface="Arial"/>
          <a:ea typeface="+mj-ea"/>
          <a:cs typeface="Arial"/>
        </a:defRPr>
      </a:lvl1pPr>
    </p:titleStyle>
    <p:bodyStyle>
      <a:lvl1pPr marL="228600" indent="-228600" algn="l" defTabSz="457200" rtl="0" eaLnBrk="1" latinLnBrk="0" hangingPunct="1">
        <a:lnSpc>
          <a:spcPct val="90000"/>
        </a:lnSpc>
        <a:spcBef>
          <a:spcPts val="0"/>
        </a:spcBef>
        <a:spcAft>
          <a:spcPts val="900"/>
        </a:spcAft>
        <a:buClr>
          <a:schemeClr val="accent1"/>
        </a:buClr>
        <a:buFont typeface="Arial"/>
        <a:buChar char="•"/>
        <a:defRPr sz="2800" kern="1200">
          <a:solidFill>
            <a:schemeClr val="tx1">
              <a:lumMod val="65000"/>
              <a:lumOff val="35000"/>
            </a:schemeClr>
          </a:solidFill>
          <a:latin typeface="Arial"/>
          <a:ea typeface="+mn-ea"/>
          <a:cs typeface="Arial"/>
        </a:defRPr>
      </a:lvl1pPr>
      <a:lvl2pPr marL="457200" indent="-228600" algn="l" defTabSz="457200" rtl="0" eaLnBrk="1" latinLnBrk="0" hangingPunct="1">
        <a:lnSpc>
          <a:spcPct val="90000"/>
        </a:lnSpc>
        <a:spcBef>
          <a:spcPts val="0"/>
        </a:spcBef>
        <a:spcAft>
          <a:spcPts val="900"/>
        </a:spcAft>
        <a:buClr>
          <a:schemeClr val="accent1"/>
        </a:buClr>
        <a:buFont typeface="Arial"/>
        <a:buChar char="–"/>
        <a:tabLst>
          <a:tab pos="457200" algn="l"/>
        </a:tabLst>
        <a:defRPr sz="2400" kern="1200">
          <a:solidFill>
            <a:schemeClr val="tx1">
              <a:lumMod val="65000"/>
              <a:lumOff val="35000"/>
            </a:schemeClr>
          </a:solidFill>
          <a:latin typeface="Arial"/>
          <a:ea typeface="+mn-ea"/>
          <a:cs typeface="Arial"/>
        </a:defRPr>
      </a:lvl2pPr>
      <a:lvl3pPr marL="1143000" indent="-228600" algn="l" defTabSz="457200" rtl="0" eaLnBrk="1" latinLnBrk="0" hangingPunct="1">
        <a:lnSpc>
          <a:spcPct val="90000"/>
        </a:lnSpc>
        <a:spcBef>
          <a:spcPts val="0"/>
        </a:spcBef>
        <a:spcAft>
          <a:spcPts val="900"/>
        </a:spcAft>
        <a:buClr>
          <a:schemeClr val="accent1"/>
        </a:buClr>
        <a:buFont typeface="Arial"/>
        <a:buChar char="•"/>
        <a:defRPr sz="2000" kern="1200">
          <a:solidFill>
            <a:schemeClr val="tx1">
              <a:lumMod val="65000"/>
              <a:lumOff val="35000"/>
            </a:schemeClr>
          </a:solidFill>
          <a:latin typeface="Arial"/>
          <a:ea typeface="+mn-ea"/>
          <a:cs typeface="Arial"/>
        </a:defRPr>
      </a:lvl3pPr>
      <a:lvl4pPr marL="16002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4pPr>
      <a:lvl5pPr marL="2057400" indent="-228600" algn="l" defTabSz="457200" rtl="0" eaLnBrk="1" latinLnBrk="0" hangingPunct="1">
        <a:lnSpc>
          <a:spcPct val="90000"/>
        </a:lnSpc>
        <a:spcBef>
          <a:spcPts val="0"/>
        </a:spcBef>
        <a:spcAft>
          <a:spcPts val="900"/>
        </a:spcAft>
        <a:buClr>
          <a:schemeClr val="accent1"/>
        </a:buClr>
        <a:buFont typeface="Arial"/>
        <a:buChar char="»"/>
        <a:defRPr sz="18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E5ABD-65C9-43B9-93D1-C0609EFE00FE}" type="datetimeFigureOut">
              <a:rPr lang="en-US" smtClean="0">
                <a:solidFill>
                  <a:prstClr val="black">
                    <a:tint val="75000"/>
                  </a:prstClr>
                </a:solidFill>
              </a:rPr>
              <a:pPr/>
              <a:t>11/28/2016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986B7-4D69-4838-A9FD-B29A79598723}"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CNCSTemplate_B-rev-2.jpg"/>
          <p:cNvPicPr>
            <a:picLocks noChangeAspect="1"/>
          </p:cNvPicPr>
          <p:nvPr userDrawn="1"/>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20071213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E5ABD-65C9-43B9-93D1-C0609EFE00FE}" type="datetimeFigureOut">
              <a:rPr lang="en-US" smtClean="0">
                <a:solidFill>
                  <a:prstClr val="black">
                    <a:tint val="75000"/>
                  </a:prstClr>
                </a:solidFill>
              </a:rPr>
              <a:pPr/>
              <a:t>11/28/2016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986B7-4D69-4838-A9FD-B29A79598723}"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CNCSTemplate_B-rev-2.jpg"/>
          <p:cNvPicPr>
            <a:picLocks noChangeAspect="1"/>
          </p:cNvPicPr>
          <p:nvPr userDrawn="1"/>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16301447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5BADF"/>
            </a:gs>
            <a:gs pos="27000">
              <a:srgbClr val="B2CDE8"/>
            </a:gs>
            <a:gs pos="46000">
              <a:srgbClr val="D5E4F3"/>
            </a:gs>
            <a:gs pos="100000">
              <a:schemeClr val="bg1"/>
            </a:gs>
          </a:gsLst>
          <a:lin ang="135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cstate="print">
            <a:clrChange>
              <a:clrFrom>
                <a:srgbClr val="FFFBFF"/>
              </a:clrFrom>
              <a:clrTo>
                <a:srgbClr val="FFFB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57200" y="5715000"/>
            <a:ext cx="762000" cy="762000"/>
          </a:xfrm>
          <a:prstGeom prst="rect">
            <a:avLst/>
          </a:prstGeom>
        </p:spPr>
      </p:pic>
      <p:sp>
        <p:nvSpPr>
          <p:cNvPr id="4102" name="Rectangle 6"/>
          <p:cNvSpPr>
            <a:spLocks noGrp="1" noChangeArrowheads="1"/>
          </p:cNvSpPr>
          <p:nvPr>
            <p:ph type="title"/>
          </p:nvPr>
        </p:nvSpPr>
        <p:spPr bwMode="auto">
          <a:xfrm>
            <a:off x="457200" y="301625"/>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7"/>
          <p:cNvSpPr>
            <a:spLocks noGrp="1" noChangeArrowheads="1"/>
          </p:cNvSpPr>
          <p:nvPr>
            <p:ph type="body" idx="1"/>
          </p:nvPr>
        </p:nvSpPr>
        <p:spPr bwMode="auto">
          <a:xfrm>
            <a:off x="457200" y="1827213"/>
            <a:ext cx="82264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18582402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ftr="0" dt="0"/>
  <p:txStyles>
    <p:titleStyle>
      <a:lvl1pPr algn="l" rtl="0" eaLnBrk="0" fontAlgn="base" hangingPunct="0">
        <a:spcBef>
          <a:spcPct val="0"/>
        </a:spcBef>
        <a:spcAft>
          <a:spcPct val="0"/>
        </a:spcAft>
        <a:defRPr sz="4400">
          <a:solidFill>
            <a:srgbClr val="26527E"/>
          </a:solidFill>
          <a:effectLst>
            <a:outerShdw blurRad="38100" dist="38100" dir="2700000" algn="tl">
              <a:srgbClr val="000000">
                <a:alpha val="43137"/>
              </a:srgbClr>
            </a:outerShdw>
          </a:effectLst>
          <a:latin typeface="Futura T OT" panose="02000000000000000000" pitchFamily="50" charset="0"/>
          <a:ea typeface="+mj-ea"/>
          <a:cs typeface="+mj-cs"/>
        </a:defRPr>
      </a:lvl1pPr>
      <a:lvl2pPr algn="l" rtl="0" eaLnBrk="0" fontAlgn="base" hangingPunct="0">
        <a:spcBef>
          <a:spcPct val="0"/>
        </a:spcBef>
        <a:spcAft>
          <a:spcPct val="0"/>
        </a:spcAft>
        <a:defRPr sz="4000">
          <a:solidFill>
            <a:srgbClr val="BAD53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a:solidFill>
            <a:srgbClr val="BAD53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a:solidFill>
            <a:srgbClr val="BAD53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a:solidFill>
            <a:srgbClr val="BAD532"/>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75608F"/>
        </a:buClr>
        <a:buSzPct val="125000"/>
        <a:buFont typeface="Arial" panose="020B0604020202020204" pitchFamily="34" charset="0"/>
        <a:buChar char="•"/>
        <a:defRPr sz="4000">
          <a:solidFill>
            <a:schemeClr val="bg1">
              <a:lumMod val="50000"/>
            </a:schemeClr>
          </a:solidFill>
          <a:latin typeface="Futura T OT" panose="02000000000000000000" pitchFamily="50" charset="0"/>
          <a:ea typeface="+mn-ea"/>
          <a:cs typeface="+mn-cs"/>
        </a:defRPr>
      </a:lvl1pPr>
      <a:lvl2pPr marL="742950" indent="-285750" algn="l" rtl="0" eaLnBrk="0" fontAlgn="base" hangingPunct="0">
        <a:spcBef>
          <a:spcPct val="20000"/>
        </a:spcBef>
        <a:spcAft>
          <a:spcPct val="0"/>
        </a:spcAft>
        <a:buClr>
          <a:srgbClr val="75608F"/>
        </a:buClr>
        <a:buSzPct val="125000"/>
        <a:buFont typeface="Arial" panose="020B0604020202020204" pitchFamily="34" charset="0"/>
        <a:buChar char="•"/>
        <a:defRPr sz="3600">
          <a:solidFill>
            <a:schemeClr val="bg1">
              <a:lumMod val="50000"/>
            </a:schemeClr>
          </a:solidFill>
          <a:latin typeface="Futura T OT" panose="02000000000000000000" pitchFamily="50" charset="0"/>
        </a:defRPr>
      </a:lvl2pPr>
      <a:lvl3pPr marL="1143000" indent="-228600" algn="l" rtl="0" eaLnBrk="0" fontAlgn="base" hangingPunct="0">
        <a:spcBef>
          <a:spcPct val="20000"/>
        </a:spcBef>
        <a:spcAft>
          <a:spcPct val="0"/>
        </a:spcAft>
        <a:buClr>
          <a:srgbClr val="75608F"/>
        </a:buClr>
        <a:buSzPct val="125000"/>
        <a:buFont typeface="Arial" panose="020B0604020202020204" pitchFamily="34" charset="0"/>
        <a:buChar char="•"/>
        <a:defRPr sz="3200">
          <a:solidFill>
            <a:schemeClr val="bg1">
              <a:lumMod val="50000"/>
            </a:schemeClr>
          </a:solidFill>
          <a:latin typeface="Futura T OT" panose="02000000000000000000" pitchFamily="50" charset="0"/>
        </a:defRPr>
      </a:lvl3pPr>
      <a:lvl4pPr marL="1600200" indent="-228600" algn="l" rtl="0" eaLnBrk="0" fontAlgn="base" hangingPunct="0">
        <a:spcBef>
          <a:spcPct val="20000"/>
        </a:spcBef>
        <a:spcAft>
          <a:spcPct val="0"/>
        </a:spcAft>
        <a:buClr>
          <a:srgbClr val="75608F"/>
        </a:buClr>
        <a:buSzPct val="125000"/>
        <a:buFont typeface="Arial" panose="020B0604020202020204" pitchFamily="34" charset="0"/>
        <a:buChar char="•"/>
        <a:defRPr sz="2800">
          <a:solidFill>
            <a:schemeClr val="bg1">
              <a:lumMod val="50000"/>
            </a:schemeClr>
          </a:solidFill>
          <a:latin typeface="Futura T OT" panose="02000000000000000000" pitchFamily="50" charset="0"/>
        </a:defRPr>
      </a:lvl4pPr>
      <a:lvl5pPr marL="2057400" indent="-228600" algn="l" rtl="0" eaLnBrk="0" fontAlgn="base" hangingPunct="0">
        <a:spcBef>
          <a:spcPct val="20000"/>
        </a:spcBef>
        <a:spcAft>
          <a:spcPct val="0"/>
        </a:spcAft>
        <a:buClr>
          <a:srgbClr val="75608F"/>
        </a:buClr>
        <a:buSzPct val="125000"/>
        <a:buFont typeface="Arial" panose="020B0604020202020204" pitchFamily="34" charset="0"/>
        <a:buChar char="•"/>
        <a:defRPr sz="2800">
          <a:solidFill>
            <a:schemeClr val="bg1">
              <a:lumMod val="50000"/>
            </a:schemeClr>
          </a:solidFill>
          <a:latin typeface="Futura T OT" panose="02000000000000000000" pitchFamily="50" charset="0"/>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a:fld id="{E6F9B8CD-342D-4579-98EC-A8FD6B7370E1}" type="datetimeFigureOut">
              <a:rPr lang="en-US" smtClean="0">
                <a:solidFill>
                  <a:srgbClr val="575F6D"/>
                </a:solidFill>
              </a:rPr>
              <a:pPr defTabSz="914400"/>
              <a:t>11/28/2016</a:t>
            </a:fld>
            <a:endParaRPr lang="en-US" dirty="0">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914400"/>
            <a:endParaRPr lang="en-US" dirty="0">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a:endParaRPr lang="en-US" dirty="0">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914400"/>
            <a:fld id="{2BBB5E19-F10A-4C2F-BF6F-11C513378A2E}" type="slidenum">
              <a:rPr lang="en-US" smtClean="0"/>
              <a:pPr defTabSz="914400"/>
              <a:t>‹#›</a:t>
            </a:fld>
            <a:endParaRPr lang="en-US" dirty="0"/>
          </a:p>
        </p:txBody>
      </p:sp>
    </p:spTree>
    <p:extLst>
      <p:ext uri="{BB962C8B-B14F-4D97-AF65-F5344CB8AC3E}">
        <p14:creationId xmlns:p14="http://schemas.microsoft.com/office/powerpoint/2010/main" val="33645201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hyperlink" Target="http://www.spnn.org/ctep" TargetMode="External"/><Relationship Id="rId5" Type="http://schemas.openxmlformats.org/officeDocument/2006/relationships/hyperlink" Target="mailto:krogstad@spnn.org" TargetMode="External"/><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image" Target="../media/image13.jpe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50625"/>
            <a:ext cx="8077200" cy="939800"/>
          </a:xfrm>
        </p:spPr>
        <p:txBody>
          <a:bodyPr>
            <a:normAutofit fontScale="90000"/>
          </a:bodyPr>
          <a:lstStyle/>
          <a:p>
            <a:r>
              <a:rPr lang="en-US" dirty="0" smtClean="0"/>
              <a:t>Using Evaluation Results to Learn and Improve</a:t>
            </a:r>
            <a:endParaRPr lang="en-US" dirty="0"/>
          </a:p>
        </p:txBody>
      </p:sp>
      <p:sp>
        <p:nvSpPr>
          <p:cNvPr id="5" name="Subtitle 4"/>
          <p:cNvSpPr>
            <a:spLocks noGrp="1"/>
          </p:cNvSpPr>
          <p:nvPr>
            <p:ph type="subTitle" idx="1"/>
          </p:nvPr>
        </p:nvSpPr>
        <p:spPr>
          <a:xfrm>
            <a:off x="685800" y="2190425"/>
            <a:ext cx="8077200" cy="520700"/>
          </a:xfrm>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E4D73"/>
                </a:solidFill>
                <a:latin typeface="Calibri" panose="020F0502020204030204" pitchFamily="34" charset="0"/>
              </a:rPr>
              <a:t>Quasi- Experimental Study</a:t>
            </a:r>
            <a:endParaRPr lang="en-US" dirty="0">
              <a:solidFill>
                <a:srgbClr val="5E4D73"/>
              </a:solidFill>
              <a:latin typeface="Calibri" panose="020F0502020204030204" pitchFamily="34" charset="0"/>
            </a:endParaRPr>
          </a:p>
        </p:txBody>
      </p:sp>
      <p:sp>
        <p:nvSpPr>
          <p:cNvPr id="15363" name="Rectangle 3"/>
          <p:cNvSpPr>
            <a:spLocks noGrp="1" noChangeArrowheads="1"/>
          </p:cNvSpPr>
          <p:nvPr>
            <p:ph idx="1"/>
          </p:nvPr>
        </p:nvSpPr>
        <p:spPr>
          <a:xfrm>
            <a:off x="457200" y="1676400"/>
            <a:ext cx="8226425" cy="4265613"/>
          </a:xfrm>
        </p:spPr>
        <p:txBody>
          <a:bodyPr/>
          <a:lstStyle/>
          <a:p>
            <a:pPr>
              <a:spcAft>
                <a:spcPts val="1200"/>
              </a:spcAft>
              <a:defRPr/>
            </a:pPr>
            <a:r>
              <a:rPr lang="en-US" altLang="en-US" sz="2800" b="1" dirty="0">
                <a:solidFill>
                  <a:srgbClr val="2F659D"/>
                </a:solidFill>
                <a:latin typeface="Calibri" panose="020F0502020204030204" pitchFamily="34" charset="0"/>
              </a:rPr>
              <a:t>Compares HV parents </a:t>
            </a:r>
            <a:r>
              <a:rPr lang="en-US" altLang="en-US" sz="2800" dirty="0">
                <a:solidFill>
                  <a:schemeClr val="tx1">
                    <a:lumMod val="75000"/>
                    <a:lumOff val="25000"/>
                  </a:schemeClr>
                </a:solidFill>
                <a:latin typeface="Calibri" panose="020F0502020204030204" pitchFamily="34" charset="0"/>
              </a:rPr>
              <a:t>(n=496) with previous </a:t>
            </a:r>
            <a:r>
              <a:rPr lang="en-US" altLang="en-US" sz="2800" dirty="0" smtClean="0">
                <a:solidFill>
                  <a:schemeClr val="tx1">
                    <a:lumMod val="75000"/>
                    <a:lumOff val="25000"/>
                  </a:schemeClr>
                </a:solidFill>
                <a:latin typeface="Calibri" panose="020F0502020204030204" pitchFamily="34" charset="0"/>
              </a:rPr>
              <a:t>child welfare history </a:t>
            </a:r>
            <a:r>
              <a:rPr lang="en-US" altLang="en-US" sz="2800" dirty="0">
                <a:solidFill>
                  <a:schemeClr val="tx1">
                    <a:lumMod val="75000"/>
                    <a:lumOff val="25000"/>
                  </a:schemeClr>
                </a:solidFill>
                <a:latin typeface="Calibri" panose="020F0502020204030204" pitchFamily="34" charset="0"/>
              </a:rPr>
              <a:t>to non-HV parents (n=985) with similar </a:t>
            </a:r>
            <a:r>
              <a:rPr lang="en-US" altLang="en-US" sz="2800" dirty="0" smtClean="0">
                <a:solidFill>
                  <a:schemeClr val="tx1">
                    <a:lumMod val="75000"/>
                    <a:lumOff val="25000"/>
                  </a:schemeClr>
                </a:solidFill>
                <a:latin typeface="Calibri" panose="020F0502020204030204" pitchFamily="34" charset="0"/>
              </a:rPr>
              <a:t>child welfare </a:t>
            </a:r>
            <a:r>
              <a:rPr lang="en-US" altLang="en-US" sz="2800" dirty="0">
                <a:solidFill>
                  <a:schemeClr val="tx1">
                    <a:lumMod val="75000"/>
                    <a:lumOff val="25000"/>
                  </a:schemeClr>
                </a:solidFill>
                <a:latin typeface="Calibri" panose="020F0502020204030204" pitchFamily="34" charset="0"/>
              </a:rPr>
              <a:t>history</a:t>
            </a:r>
          </a:p>
          <a:p>
            <a:pPr>
              <a:spcAft>
                <a:spcPts val="1200"/>
              </a:spcAft>
              <a:defRPr/>
            </a:pPr>
            <a:r>
              <a:rPr lang="en-US" altLang="en-US" sz="2800" b="1" dirty="0">
                <a:solidFill>
                  <a:srgbClr val="2F659D"/>
                </a:solidFill>
                <a:latin typeface="Calibri" panose="020F0502020204030204" pitchFamily="34" charset="0"/>
              </a:rPr>
              <a:t>Controls for bias </a:t>
            </a:r>
            <a:r>
              <a:rPr lang="en-US" altLang="en-US" sz="2800" dirty="0">
                <a:solidFill>
                  <a:schemeClr val="tx1">
                    <a:lumMod val="75000"/>
                    <a:lumOff val="25000"/>
                  </a:schemeClr>
                </a:solidFill>
                <a:latin typeface="Calibri" panose="020F0502020204030204" pitchFamily="34" charset="0"/>
              </a:rPr>
              <a:t>that some individuals are more willing/likely to participate in HV program</a:t>
            </a:r>
          </a:p>
          <a:p>
            <a:pPr>
              <a:spcAft>
                <a:spcPts val="1200"/>
              </a:spcAft>
              <a:defRPr/>
            </a:pPr>
            <a:r>
              <a:rPr lang="en-US" altLang="en-US" sz="2800" b="1" dirty="0">
                <a:solidFill>
                  <a:srgbClr val="2F659D"/>
                </a:solidFill>
                <a:latin typeface="Calibri" panose="020F0502020204030204" pitchFamily="34" charset="0"/>
              </a:rPr>
              <a:t>Accounts for rolling program entries and exits</a:t>
            </a:r>
          </a:p>
          <a:p>
            <a:pPr marL="342900" lvl="1" indent="-342900">
              <a:spcAft>
                <a:spcPts val="1200"/>
              </a:spcAft>
              <a:defRPr/>
            </a:pPr>
            <a:r>
              <a:rPr lang="en-US" altLang="en-US" sz="2800" b="1" dirty="0">
                <a:solidFill>
                  <a:srgbClr val="2F659D"/>
                </a:solidFill>
                <a:latin typeface="Calibri" panose="020F0502020204030204" pitchFamily="34" charset="0"/>
                <a:ea typeface="+mn-ea"/>
                <a:cs typeface="+mn-cs"/>
              </a:rPr>
              <a:t>Holds all demographic factors constant </a:t>
            </a:r>
            <a:r>
              <a:rPr lang="en-US" altLang="en-US" sz="2800" dirty="0">
                <a:solidFill>
                  <a:schemeClr val="tx1">
                    <a:lumMod val="75000"/>
                    <a:lumOff val="25000"/>
                  </a:schemeClr>
                </a:solidFill>
                <a:latin typeface="Calibri" panose="020F0502020204030204" pitchFamily="34" charset="0"/>
                <a:ea typeface="+mn-ea"/>
                <a:cs typeface="+mn-cs"/>
              </a:rPr>
              <a:t>to compare </a:t>
            </a:r>
            <a:r>
              <a:rPr lang="en-US" altLang="en-US" sz="2800" dirty="0" smtClean="0">
                <a:solidFill>
                  <a:schemeClr val="tx1">
                    <a:lumMod val="75000"/>
                    <a:lumOff val="25000"/>
                  </a:schemeClr>
                </a:solidFill>
                <a:latin typeface="Calibri" panose="020F0502020204030204" pitchFamily="34" charset="0"/>
                <a:ea typeface="+mn-ea"/>
                <a:cs typeface="+mn-cs"/>
              </a:rPr>
              <a:t>child welfare recidivism </a:t>
            </a:r>
            <a:r>
              <a:rPr lang="en-US" altLang="en-US" sz="2800" dirty="0">
                <a:solidFill>
                  <a:schemeClr val="tx1">
                    <a:lumMod val="75000"/>
                    <a:lumOff val="25000"/>
                  </a:schemeClr>
                </a:solidFill>
                <a:latin typeface="Calibri" panose="020F0502020204030204" pitchFamily="34" charset="0"/>
                <a:ea typeface="+mn-ea"/>
                <a:cs typeface="+mn-cs"/>
              </a:rPr>
              <a:t>over time</a:t>
            </a:r>
          </a:p>
        </p:txBody>
      </p:sp>
      <p:cxnSp>
        <p:nvCxnSpPr>
          <p:cNvPr id="5" name="Straight Connector 7"/>
          <p:cNvCxnSpPr>
            <a:cxnSpLocks noChangeShapeType="1"/>
          </p:cNvCxnSpPr>
          <p:nvPr/>
        </p:nvCxnSpPr>
        <p:spPr bwMode="auto">
          <a:xfrm flipV="1">
            <a:off x="457200" y="1444625"/>
            <a:ext cx="8153400" cy="6292"/>
          </a:xfrm>
          <a:prstGeom prst="line">
            <a:avLst/>
          </a:prstGeom>
          <a:noFill/>
          <a:ln w="12700" algn="ctr">
            <a:solidFill>
              <a:srgbClr val="2F659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71084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03152"/>
                </a:solidFill>
                <a:latin typeface="Calibri" panose="020F0502020204030204" pitchFamily="34" charset="0"/>
              </a:rPr>
              <a:t>Evaluation </a:t>
            </a:r>
            <a:r>
              <a:rPr lang="en-US" dirty="0">
                <a:latin typeface="Calibri" panose="020F0502020204030204" pitchFamily="34" charset="0"/>
              </a:rPr>
              <a:t>| Findings</a:t>
            </a:r>
          </a:p>
        </p:txBody>
      </p:sp>
      <p:sp>
        <p:nvSpPr>
          <p:cNvPr id="3" name="Content Placeholder 2"/>
          <p:cNvSpPr>
            <a:spLocks noGrp="1"/>
          </p:cNvSpPr>
          <p:nvPr>
            <p:ph idx="1"/>
          </p:nvPr>
        </p:nvSpPr>
        <p:spPr>
          <a:xfrm>
            <a:off x="457200" y="1654114"/>
            <a:ext cx="8226425" cy="5051486"/>
          </a:xfrm>
        </p:spPr>
        <p:txBody>
          <a:bodyPr/>
          <a:lstStyle/>
          <a:p>
            <a:pPr>
              <a:spcAft>
                <a:spcPts val="1800"/>
              </a:spcAft>
            </a:pPr>
            <a:r>
              <a:rPr lang="en-US" sz="2800" dirty="0">
                <a:solidFill>
                  <a:srgbClr val="2F659D"/>
                </a:solidFill>
                <a:latin typeface="Calibri" panose="020F0502020204030204" pitchFamily="34" charset="0"/>
              </a:rPr>
              <a:t>All parents participating in HV </a:t>
            </a:r>
            <a:r>
              <a:rPr lang="en-US" sz="2800" dirty="0">
                <a:solidFill>
                  <a:schemeClr val="tx1">
                    <a:lumMod val="65000"/>
                    <a:lumOff val="35000"/>
                  </a:schemeClr>
                </a:solidFill>
                <a:latin typeface="Calibri" panose="020F0502020204030204" pitchFamily="34" charset="0"/>
              </a:rPr>
              <a:t>were </a:t>
            </a:r>
            <a:r>
              <a:rPr lang="en-US" sz="2800" dirty="0">
                <a:latin typeface="Calibri" panose="020F0502020204030204" pitchFamily="34" charset="0"/>
              </a:rPr>
              <a:t/>
            </a:r>
            <a:br>
              <a:rPr lang="en-US" sz="2800" dirty="0">
                <a:latin typeface="Calibri" panose="020F0502020204030204" pitchFamily="34" charset="0"/>
              </a:rPr>
            </a:br>
            <a:r>
              <a:rPr lang="en-US" sz="2800" b="1" dirty="0">
                <a:solidFill>
                  <a:srgbClr val="75608F"/>
                </a:solidFill>
                <a:latin typeface="Calibri" panose="020F0502020204030204" pitchFamily="34" charset="0"/>
              </a:rPr>
              <a:t>41% less likely</a:t>
            </a:r>
            <a:r>
              <a:rPr lang="en-US" sz="2800" b="1" dirty="0">
                <a:latin typeface="Calibri" panose="020F0502020204030204" pitchFamily="34" charset="0"/>
              </a:rPr>
              <a:t> </a:t>
            </a:r>
            <a:r>
              <a:rPr lang="en-US" sz="2800" b="1" dirty="0">
                <a:solidFill>
                  <a:schemeClr val="tx1">
                    <a:lumMod val="75000"/>
                    <a:lumOff val="25000"/>
                  </a:schemeClr>
                </a:solidFill>
                <a:latin typeface="Calibri" panose="020F0502020204030204" pitchFamily="34" charset="0"/>
              </a:rPr>
              <a:t>to have a substantiated </a:t>
            </a:r>
            <a:r>
              <a:rPr lang="en-US" sz="2800" b="1" dirty="0" smtClean="0">
                <a:solidFill>
                  <a:schemeClr val="tx1">
                    <a:lumMod val="75000"/>
                    <a:lumOff val="25000"/>
                  </a:schemeClr>
                </a:solidFill>
                <a:latin typeface="Calibri" panose="020F0502020204030204" pitchFamily="34" charset="0"/>
              </a:rPr>
              <a:t>child welfare referral </a:t>
            </a:r>
            <a:r>
              <a:rPr lang="en-US" sz="2800" dirty="0" smtClean="0">
                <a:solidFill>
                  <a:schemeClr val="tx1">
                    <a:lumMod val="75000"/>
                    <a:lumOff val="25000"/>
                  </a:schemeClr>
                </a:solidFill>
                <a:latin typeface="Calibri" panose="020F0502020204030204" pitchFamily="34" charset="0"/>
              </a:rPr>
              <a:t>over </a:t>
            </a:r>
            <a:r>
              <a:rPr lang="en-US" sz="2800" dirty="0">
                <a:solidFill>
                  <a:schemeClr val="tx1">
                    <a:lumMod val="75000"/>
                    <a:lumOff val="25000"/>
                  </a:schemeClr>
                </a:solidFill>
                <a:latin typeface="Calibri" panose="020F0502020204030204" pitchFamily="34" charset="0"/>
              </a:rPr>
              <a:t>a 4</a:t>
            </a:r>
            <a:r>
              <a:rPr lang="en-US" sz="2800" dirty="0" smtClean="0">
                <a:solidFill>
                  <a:schemeClr val="tx1">
                    <a:lumMod val="75000"/>
                    <a:lumOff val="25000"/>
                  </a:schemeClr>
                </a:solidFill>
                <a:latin typeface="Calibri" panose="020F0502020204030204" pitchFamily="34" charset="0"/>
              </a:rPr>
              <a:t>-year </a:t>
            </a:r>
            <a:r>
              <a:rPr lang="en-US" sz="2800" dirty="0">
                <a:solidFill>
                  <a:schemeClr val="tx1">
                    <a:lumMod val="75000"/>
                    <a:lumOff val="25000"/>
                  </a:schemeClr>
                </a:solidFill>
                <a:latin typeface="Calibri" panose="020F0502020204030204" pitchFamily="34" charset="0"/>
              </a:rPr>
              <a:t>period than non-HV parents.</a:t>
            </a:r>
          </a:p>
          <a:p>
            <a:pPr>
              <a:spcAft>
                <a:spcPts val="1800"/>
              </a:spcAft>
            </a:pPr>
            <a:r>
              <a:rPr lang="en-US" sz="2800" dirty="0" smtClean="0">
                <a:solidFill>
                  <a:srgbClr val="2F659D"/>
                </a:solidFill>
                <a:latin typeface="Calibri" panose="020F0502020204030204" pitchFamily="34" charset="0"/>
              </a:rPr>
              <a:t>Parents with 25-36 hours of HV </a:t>
            </a:r>
            <a:r>
              <a:rPr lang="en-US" sz="2800" dirty="0" smtClean="0">
                <a:solidFill>
                  <a:schemeClr val="tx1">
                    <a:lumMod val="75000"/>
                    <a:lumOff val="25000"/>
                  </a:schemeClr>
                </a:solidFill>
                <a:latin typeface="Calibri" panose="020F0502020204030204" pitchFamily="34" charset="0"/>
              </a:rPr>
              <a:t>were </a:t>
            </a:r>
            <a:r>
              <a:rPr lang="en-US" sz="2800" b="1" dirty="0" smtClean="0">
                <a:solidFill>
                  <a:srgbClr val="75608F"/>
                </a:solidFill>
                <a:latin typeface="Calibri" panose="020F0502020204030204" pitchFamily="34" charset="0"/>
              </a:rPr>
              <a:t>173% less likely </a:t>
            </a:r>
            <a:r>
              <a:rPr lang="en-US" sz="2800" b="1" dirty="0" smtClean="0">
                <a:solidFill>
                  <a:schemeClr val="tx1">
                    <a:lumMod val="75000"/>
                    <a:lumOff val="25000"/>
                  </a:schemeClr>
                </a:solidFill>
                <a:latin typeface="Calibri" panose="020F0502020204030204" pitchFamily="34" charset="0"/>
              </a:rPr>
              <a:t>to have a substantiated child welfare referral </a:t>
            </a:r>
            <a:r>
              <a:rPr lang="en-US" sz="2800" dirty="0" smtClean="0">
                <a:solidFill>
                  <a:schemeClr val="tx1">
                    <a:lumMod val="75000"/>
                    <a:lumOff val="25000"/>
                  </a:schemeClr>
                </a:solidFill>
                <a:latin typeface="Calibri" panose="020F0502020204030204" pitchFamily="34" charset="0"/>
              </a:rPr>
              <a:t>over a four-year period than non-HV parents</a:t>
            </a:r>
            <a:r>
              <a:rPr lang="en-US" sz="2800" dirty="0">
                <a:solidFill>
                  <a:schemeClr val="tx1">
                    <a:lumMod val="75000"/>
                    <a:lumOff val="25000"/>
                  </a:schemeClr>
                </a:solidFill>
                <a:latin typeface="Calibri" panose="020F0502020204030204" pitchFamily="34" charset="0"/>
              </a:rPr>
              <a:t>. </a:t>
            </a:r>
            <a:r>
              <a:rPr lang="en-US" sz="2000" dirty="0">
                <a:solidFill>
                  <a:schemeClr val="tx1">
                    <a:lumMod val="75000"/>
                    <a:lumOff val="25000"/>
                  </a:schemeClr>
                </a:solidFill>
                <a:latin typeface="Calibri" panose="020F0502020204030204" pitchFamily="34" charset="0"/>
              </a:rPr>
              <a:t>(statistically significant at p &lt; </a:t>
            </a:r>
            <a:r>
              <a:rPr lang="en-US" sz="2000" dirty="0" smtClean="0">
                <a:solidFill>
                  <a:schemeClr val="tx1">
                    <a:lumMod val="75000"/>
                    <a:lumOff val="25000"/>
                  </a:schemeClr>
                </a:solidFill>
                <a:latin typeface="Calibri" panose="020F0502020204030204" pitchFamily="34" charset="0"/>
              </a:rPr>
              <a:t>0.05)</a:t>
            </a:r>
          </a:p>
          <a:p>
            <a:pPr>
              <a:spcAft>
                <a:spcPts val="1800"/>
              </a:spcAft>
            </a:pPr>
            <a:r>
              <a:rPr lang="en-US" sz="2800" dirty="0" smtClean="0">
                <a:solidFill>
                  <a:srgbClr val="2F659D"/>
                </a:solidFill>
                <a:latin typeface="Calibri" panose="020F0502020204030204" pitchFamily="34" charset="0"/>
              </a:rPr>
              <a:t>Parents </a:t>
            </a:r>
            <a:r>
              <a:rPr lang="en-US" sz="2800" dirty="0">
                <a:solidFill>
                  <a:srgbClr val="2F659D"/>
                </a:solidFill>
                <a:latin typeface="Calibri" panose="020F0502020204030204" pitchFamily="34" charset="0"/>
              </a:rPr>
              <a:t>with at least 8 hours of HV </a:t>
            </a:r>
            <a:r>
              <a:rPr lang="en-US" sz="2800" dirty="0">
                <a:solidFill>
                  <a:schemeClr val="tx1">
                    <a:lumMod val="75000"/>
                    <a:lumOff val="25000"/>
                  </a:schemeClr>
                </a:solidFill>
                <a:latin typeface="Calibri" panose="020F0502020204030204" pitchFamily="34" charset="0"/>
              </a:rPr>
              <a:t>showed an </a:t>
            </a:r>
            <a:r>
              <a:rPr lang="en-US" sz="2800" b="1" dirty="0">
                <a:solidFill>
                  <a:srgbClr val="75608F"/>
                </a:solidFill>
                <a:latin typeface="Calibri" panose="020F0502020204030204" pitchFamily="34" charset="0"/>
              </a:rPr>
              <a:t>average decrease in risk/increase in parenting skills </a:t>
            </a:r>
            <a:r>
              <a:rPr lang="en-US" sz="2800" dirty="0">
                <a:solidFill>
                  <a:schemeClr val="tx1">
                    <a:lumMod val="75000"/>
                    <a:lumOff val="25000"/>
                  </a:schemeClr>
                </a:solidFill>
                <a:latin typeface="Calibri" panose="020F0502020204030204" pitchFamily="34" charset="0"/>
              </a:rPr>
              <a:t>as measured by the AAPI </a:t>
            </a:r>
            <a:r>
              <a:rPr lang="en-US" sz="2000" dirty="0">
                <a:solidFill>
                  <a:schemeClr val="tx1">
                    <a:lumMod val="75000"/>
                    <a:lumOff val="25000"/>
                  </a:schemeClr>
                </a:solidFill>
                <a:latin typeface="Calibri" panose="020F0502020204030204" pitchFamily="34" charset="0"/>
              </a:rPr>
              <a:t>(statistically significant at p &lt; 0.01)</a:t>
            </a:r>
            <a:endParaRPr lang="en-US" sz="2800" dirty="0">
              <a:solidFill>
                <a:schemeClr val="tx1">
                  <a:lumMod val="75000"/>
                  <a:lumOff val="25000"/>
                </a:schemeClr>
              </a:solidFill>
              <a:latin typeface="Calibri" panose="020F0502020204030204" pitchFamily="34" charset="0"/>
            </a:endParaRPr>
          </a:p>
        </p:txBody>
      </p:sp>
      <p:cxnSp>
        <p:nvCxnSpPr>
          <p:cNvPr id="5" name="Straight Connector 7"/>
          <p:cNvCxnSpPr>
            <a:cxnSpLocks noChangeShapeType="1"/>
          </p:cNvCxnSpPr>
          <p:nvPr/>
        </p:nvCxnSpPr>
        <p:spPr bwMode="auto">
          <a:xfrm>
            <a:off x="457200" y="1444625"/>
            <a:ext cx="8229600" cy="0"/>
          </a:xfrm>
          <a:prstGeom prst="line">
            <a:avLst/>
          </a:prstGeom>
          <a:noFill/>
          <a:ln w="12700" algn="ctr">
            <a:solidFill>
              <a:srgbClr val="2F659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2483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21148" y="-50247"/>
            <a:ext cx="9190548" cy="6931337"/>
          </a:xfrm>
          <a:prstGeom prst="rect">
            <a:avLst/>
          </a:prstGeom>
        </p:spPr>
      </p:pic>
    </p:spTree>
    <p:extLst>
      <p:ext uri="{BB962C8B-B14F-4D97-AF65-F5344CB8AC3E}">
        <p14:creationId xmlns:p14="http://schemas.microsoft.com/office/powerpoint/2010/main" val="3878645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E4D73"/>
                </a:solidFill>
                <a:latin typeface="Calibri" panose="020F0502020204030204" pitchFamily="34" charset="0"/>
              </a:rPr>
              <a:t>Current Evaluation </a:t>
            </a:r>
            <a:r>
              <a:rPr lang="en-US" dirty="0">
                <a:latin typeface="Calibri" panose="020F0502020204030204" pitchFamily="34" charset="0"/>
              </a:rPr>
              <a:t>| Summary</a:t>
            </a:r>
          </a:p>
        </p:txBody>
      </p:sp>
      <p:sp>
        <p:nvSpPr>
          <p:cNvPr id="3" name="Content Placeholder 2"/>
          <p:cNvSpPr>
            <a:spLocks noGrp="1"/>
          </p:cNvSpPr>
          <p:nvPr>
            <p:ph idx="1"/>
          </p:nvPr>
        </p:nvSpPr>
        <p:spPr>
          <a:xfrm>
            <a:off x="457200" y="1827212"/>
            <a:ext cx="8226425" cy="4802187"/>
          </a:xfrm>
        </p:spPr>
        <p:txBody>
          <a:bodyPr/>
          <a:lstStyle/>
          <a:p>
            <a:pPr>
              <a:spcAft>
                <a:spcPts val="1200"/>
              </a:spcAft>
            </a:pPr>
            <a:r>
              <a:rPr lang="en-US" sz="2800" b="1" dirty="0">
                <a:solidFill>
                  <a:srgbClr val="2F659D"/>
                </a:solidFill>
                <a:latin typeface="Calibri" panose="020F0502020204030204" pitchFamily="34" charset="0"/>
              </a:rPr>
              <a:t>CPS Recidivism | </a:t>
            </a:r>
            <a:r>
              <a:rPr lang="en-US" sz="2800" dirty="0">
                <a:solidFill>
                  <a:schemeClr val="tx1">
                    <a:lumMod val="75000"/>
                    <a:lumOff val="25000"/>
                  </a:schemeClr>
                </a:solidFill>
                <a:latin typeface="Calibri" panose="020F0502020204030204" pitchFamily="34" charset="0"/>
              </a:rPr>
              <a:t>All parents participating in HV have a reduced likelihood of new </a:t>
            </a:r>
            <a:r>
              <a:rPr lang="en-US" sz="2800" dirty="0" smtClean="0">
                <a:solidFill>
                  <a:schemeClr val="tx1">
                    <a:lumMod val="75000"/>
                    <a:lumOff val="25000"/>
                  </a:schemeClr>
                </a:solidFill>
                <a:latin typeface="Calibri" panose="020F0502020204030204" pitchFamily="34" charset="0"/>
              </a:rPr>
              <a:t>child welfare </a:t>
            </a:r>
            <a:r>
              <a:rPr lang="en-US" sz="2800" dirty="0">
                <a:solidFill>
                  <a:schemeClr val="tx1">
                    <a:lumMod val="75000"/>
                    <a:lumOff val="25000"/>
                  </a:schemeClr>
                </a:solidFill>
                <a:latin typeface="Calibri" panose="020F0502020204030204" pitchFamily="34" charset="0"/>
              </a:rPr>
              <a:t>referrals.</a:t>
            </a:r>
          </a:p>
          <a:p>
            <a:pPr>
              <a:spcAft>
                <a:spcPts val="1200"/>
              </a:spcAft>
            </a:pPr>
            <a:r>
              <a:rPr lang="en-US" sz="2800" b="1" dirty="0">
                <a:solidFill>
                  <a:srgbClr val="2F659D"/>
                </a:solidFill>
                <a:latin typeface="Calibri" panose="020F0502020204030204" pitchFamily="34" charset="0"/>
              </a:rPr>
              <a:t>Optimal Hours | </a:t>
            </a:r>
            <a:r>
              <a:rPr lang="en-US" sz="2800" dirty="0">
                <a:solidFill>
                  <a:schemeClr val="tx1">
                    <a:lumMod val="75000"/>
                    <a:lumOff val="25000"/>
                  </a:schemeClr>
                </a:solidFill>
                <a:latin typeface="Calibri" panose="020F0502020204030204" pitchFamily="34" charset="0"/>
              </a:rPr>
              <a:t>Those parents receiving 25-34 hours of HV have the greatest reduction in the likelihood new </a:t>
            </a:r>
            <a:r>
              <a:rPr lang="en-US" sz="2800" dirty="0" smtClean="0">
                <a:solidFill>
                  <a:schemeClr val="tx1">
                    <a:lumMod val="75000"/>
                    <a:lumOff val="25000"/>
                  </a:schemeClr>
                </a:solidFill>
                <a:latin typeface="Calibri" panose="020F0502020204030204" pitchFamily="34" charset="0"/>
              </a:rPr>
              <a:t>child welfare </a:t>
            </a:r>
            <a:r>
              <a:rPr lang="en-US" sz="2800" dirty="0">
                <a:solidFill>
                  <a:schemeClr val="tx1">
                    <a:lumMod val="75000"/>
                    <a:lumOff val="25000"/>
                  </a:schemeClr>
                </a:solidFill>
                <a:latin typeface="Calibri" panose="020F0502020204030204" pitchFamily="34" charset="0"/>
              </a:rPr>
              <a:t>referrals.</a:t>
            </a:r>
          </a:p>
        </p:txBody>
      </p:sp>
      <p:sp>
        <p:nvSpPr>
          <p:cNvPr id="5" name="Text Box 20"/>
          <p:cNvSpPr txBox="1"/>
          <p:nvPr/>
        </p:nvSpPr>
        <p:spPr>
          <a:xfrm>
            <a:off x="1027112" y="4495800"/>
            <a:ext cx="7086600" cy="1600200"/>
          </a:xfrm>
          <a:prstGeom prst="rect">
            <a:avLst/>
          </a:prstGeom>
          <a:solidFill>
            <a:schemeClr val="bg1">
              <a:alpha val="65000"/>
            </a:schemeClr>
          </a:solidFill>
          <a:ln w="31750">
            <a:solidFill>
              <a:srgbClr val="5E4D7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defTabSz="914400" eaLnBrk="0" fontAlgn="base" hangingPunct="0">
              <a:lnSpc>
                <a:spcPct val="107000"/>
              </a:lnSpc>
              <a:spcAft>
                <a:spcPts val="600"/>
              </a:spcAft>
            </a:pPr>
            <a:r>
              <a:rPr lang="en-US" sz="22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findings of this study provide strong evidence that Birth &amp; Beyond home visitation supports Sacramento County parents and their families by reducing the risk of child welfare referrals after participating in the program.</a:t>
            </a:r>
            <a:endParaRPr 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Connector 7"/>
          <p:cNvCxnSpPr>
            <a:cxnSpLocks noChangeShapeType="1"/>
          </p:cNvCxnSpPr>
          <p:nvPr/>
        </p:nvCxnSpPr>
        <p:spPr bwMode="auto">
          <a:xfrm>
            <a:off x="457200" y="1444625"/>
            <a:ext cx="8153400" cy="0"/>
          </a:xfrm>
          <a:prstGeom prst="line">
            <a:avLst/>
          </a:prstGeom>
          <a:noFill/>
          <a:ln w="12700" algn="ctr">
            <a:solidFill>
              <a:srgbClr val="2F659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56836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03152"/>
                </a:solidFill>
                <a:latin typeface="Calibri" panose="020F0502020204030204" pitchFamily="34" charset="0"/>
              </a:rPr>
              <a:t>Evaluation </a:t>
            </a:r>
            <a:r>
              <a:rPr lang="en-US" dirty="0" smtClean="0">
                <a:latin typeface="Calibri" panose="020F0502020204030204" pitchFamily="34" charset="0"/>
              </a:rPr>
              <a:t>|Recommendations</a:t>
            </a:r>
            <a:endParaRPr lang="en-US" sz="4000" dirty="0">
              <a:latin typeface="Calibri" panose="020F0502020204030204" pitchFamily="34" charset="0"/>
            </a:endParaRPr>
          </a:p>
        </p:txBody>
      </p:sp>
      <p:sp>
        <p:nvSpPr>
          <p:cNvPr id="3" name="Content Placeholder 2"/>
          <p:cNvSpPr>
            <a:spLocks noGrp="1"/>
          </p:cNvSpPr>
          <p:nvPr>
            <p:ph idx="1"/>
          </p:nvPr>
        </p:nvSpPr>
        <p:spPr>
          <a:xfrm>
            <a:off x="457200" y="1654114"/>
            <a:ext cx="8226425" cy="4114800"/>
          </a:xfrm>
        </p:spPr>
        <p:txBody>
          <a:bodyPr/>
          <a:lstStyle/>
          <a:p>
            <a:pPr>
              <a:spcAft>
                <a:spcPts val="1800"/>
              </a:spcAft>
            </a:pPr>
            <a:r>
              <a:rPr lang="en-US" sz="2800" dirty="0" smtClean="0">
                <a:solidFill>
                  <a:srgbClr val="26527E"/>
                </a:solidFill>
                <a:latin typeface="Calibri" panose="020F0502020204030204" pitchFamily="34" charset="0"/>
              </a:rPr>
              <a:t>Consider aligning home </a:t>
            </a:r>
            <a:r>
              <a:rPr lang="en-US" sz="2800" dirty="0">
                <a:solidFill>
                  <a:srgbClr val="26527E"/>
                </a:solidFill>
                <a:latin typeface="Calibri" panose="020F0502020204030204" pitchFamily="34" charset="0"/>
              </a:rPr>
              <a:t>v</a:t>
            </a:r>
            <a:r>
              <a:rPr lang="en-US" sz="2800" dirty="0" smtClean="0">
                <a:solidFill>
                  <a:srgbClr val="26527E"/>
                </a:solidFill>
                <a:latin typeface="Calibri" panose="020F0502020204030204" pitchFamily="34" charset="0"/>
              </a:rPr>
              <a:t>isitation dosage towards the optimal 25-34 hour range.</a:t>
            </a:r>
            <a:endParaRPr lang="en-US" sz="2800" dirty="0">
              <a:solidFill>
                <a:srgbClr val="26527E"/>
              </a:solidFill>
              <a:latin typeface="Calibri" panose="020F0502020204030204" pitchFamily="34" charset="0"/>
            </a:endParaRPr>
          </a:p>
          <a:p>
            <a:pPr>
              <a:spcAft>
                <a:spcPts val="1800"/>
              </a:spcAft>
            </a:pPr>
            <a:r>
              <a:rPr lang="en-US" sz="2800" dirty="0" smtClean="0">
                <a:solidFill>
                  <a:srgbClr val="26527E"/>
                </a:solidFill>
                <a:latin typeface="Calibri" panose="020F0502020204030204" pitchFamily="34" charset="0"/>
              </a:rPr>
              <a:t>Explore strategies to address program attrition to ensure parents are receiving optimal level of home visitation program dosage.</a:t>
            </a:r>
            <a:endParaRPr lang="en-US" sz="2800" dirty="0">
              <a:solidFill>
                <a:srgbClr val="26527E"/>
              </a:solidFill>
              <a:latin typeface="Calibri" panose="020F0502020204030204" pitchFamily="34" charset="0"/>
            </a:endParaRPr>
          </a:p>
          <a:p>
            <a:pPr>
              <a:spcAft>
                <a:spcPts val="1800"/>
              </a:spcAft>
            </a:pPr>
            <a:r>
              <a:rPr lang="en-US" sz="2800" dirty="0" smtClean="0">
                <a:solidFill>
                  <a:srgbClr val="26527E"/>
                </a:solidFill>
                <a:latin typeface="Calibri" panose="020F0502020204030204" pitchFamily="34" charset="0"/>
              </a:rPr>
              <a:t>Consider additional research to explore remaining and emergent questions from this study about effectiveness and impact.</a:t>
            </a:r>
            <a:endParaRPr lang="en-US" sz="2800" dirty="0">
              <a:solidFill>
                <a:srgbClr val="26527E"/>
              </a:solidFill>
              <a:latin typeface="Calibri" panose="020F0502020204030204" pitchFamily="34" charset="0"/>
            </a:endParaRPr>
          </a:p>
        </p:txBody>
      </p:sp>
      <p:cxnSp>
        <p:nvCxnSpPr>
          <p:cNvPr id="5" name="Straight Connector 7"/>
          <p:cNvCxnSpPr>
            <a:cxnSpLocks noChangeShapeType="1"/>
          </p:cNvCxnSpPr>
          <p:nvPr/>
        </p:nvCxnSpPr>
        <p:spPr bwMode="auto">
          <a:xfrm>
            <a:off x="457200" y="1444625"/>
            <a:ext cx="8229600" cy="0"/>
          </a:xfrm>
          <a:prstGeom prst="line">
            <a:avLst/>
          </a:prstGeom>
          <a:noFill/>
          <a:ln w="12700" algn="ctr">
            <a:solidFill>
              <a:srgbClr val="2F659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67270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344" t="34519" r="32453" b="31298"/>
          <a:stretch/>
        </p:blipFill>
        <p:spPr>
          <a:xfrm>
            <a:off x="5526116" y="2385147"/>
            <a:ext cx="3530046" cy="2342049"/>
          </a:xfrm>
          <a:prstGeom prst="rect">
            <a:avLst/>
          </a:prstGeom>
        </p:spPr>
      </p:pic>
      <p:sp>
        <p:nvSpPr>
          <p:cNvPr id="5" name="TextBox 4"/>
          <p:cNvSpPr txBox="1"/>
          <p:nvPr/>
        </p:nvSpPr>
        <p:spPr>
          <a:xfrm>
            <a:off x="2362200" y="381000"/>
            <a:ext cx="5796698" cy="5632311"/>
          </a:xfrm>
          <a:prstGeom prst="rect">
            <a:avLst/>
          </a:prstGeom>
          <a:noFill/>
        </p:spPr>
        <p:txBody>
          <a:bodyPr wrap="square" rtlCol="0">
            <a:spAutoFit/>
          </a:bodyPr>
          <a:lstStyle/>
          <a:p>
            <a:pPr defTabSz="914400"/>
            <a:r>
              <a:rPr lang="en-US" sz="4000" dirty="0" smtClean="0">
                <a:solidFill>
                  <a:prstClr val="black"/>
                </a:solidFill>
                <a:latin typeface="Arial" panose="020B0604020202020204" pitchFamily="34" charset="0"/>
                <a:cs typeface="Arial" panose="020B0604020202020204" pitchFamily="34" charset="0"/>
              </a:rPr>
              <a:t>Evaluation Tips from Community</a:t>
            </a:r>
          </a:p>
          <a:p>
            <a:pPr defTabSz="914400"/>
            <a:r>
              <a:rPr lang="en-US" sz="4000" dirty="0" smtClean="0">
                <a:solidFill>
                  <a:prstClr val="black"/>
                </a:solidFill>
                <a:latin typeface="Arial" panose="020B0604020202020204" pitchFamily="34" charset="0"/>
                <a:cs typeface="Arial" panose="020B0604020202020204" pitchFamily="34" charset="0"/>
              </a:rPr>
              <a:t>Technology </a:t>
            </a:r>
          </a:p>
          <a:p>
            <a:pPr defTabSz="914400"/>
            <a:r>
              <a:rPr lang="en-US" sz="4000" dirty="0" smtClean="0">
                <a:solidFill>
                  <a:prstClr val="black"/>
                </a:solidFill>
                <a:latin typeface="Arial" panose="020B0604020202020204" pitchFamily="34" charset="0"/>
                <a:cs typeface="Arial" panose="020B0604020202020204" pitchFamily="34" charset="0"/>
              </a:rPr>
              <a:t>Empowerment </a:t>
            </a:r>
          </a:p>
          <a:p>
            <a:pPr defTabSz="914400"/>
            <a:r>
              <a:rPr lang="en-US" sz="4000" dirty="0" smtClean="0">
                <a:solidFill>
                  <a:prstClr val="black"/>
                </a:solidFill>
                <a:latin typeface="Arial" panose="020B0604020202020204" pitchFamily="34" charset="0"/>
                <a:cs typeface="Arial" panose="020B0604020202020204" pitchFamily="34" charset="0"/>
              </a:rPr>
              <a:t>Project</a:t>
            </a:r>
            <a:r>
              <a:rPr lang="en-US" sz="5400" dirty="0" smtClean="0">
                <a:solidFill>
                  <a:prstClr val="black"/>
                </a:solidFill>
                <a:latin typeface="Arial" panose="020B0604020202020204" pitchFamily="34" charset="0"/>
                <a:cs typeface="Arial" panose="020B0604020202020204" pitchFamily="34" charset="0"/>
              </a:rPr>
              <a:t/>
            </a:r>
            <a:br>
              <a:rPr lang="en-US" sz="5400" dirty="0" smtClean="0">
                <a:solidFill>
                  <a:prstClr val="black"/>
                </a:solidFill>
                <a:latin typeface="Arial" panose="020B0604020202020204" pitchFamily="34" charset="0"/>
                <a:cs typeface="Arial" panose="020B0604020202020204" pitchFamily="34" charset="0"/>
              </a:rPr>
            </a:br>
            <a:r>
              <a:rPr lang="en-US" sz="1600" b="1" dirty="0">
                <a:solidFill>
                  <a:prstClr val="black"/>
                </a:solidFill>
                <a:latin typeface="Arial" panose="020B0604020202020204" pitchFamily="34" charset="0"/>
                <a:cs typeface="Arial" panose="020B0604020202020204" pitchFamily="34" charset="0"/>
              </a:rPr>
              <a:t/>
            </a:r>
            <a:br>
              <a:rPr lang="en-US" sz="1600" b="1" dirty="0">
                <a:solidFill>
                  <a:prstClr val="black"/>
                </a:solidFill>
                <a:latin typeface="Arial" panose="020B0604020202020204" pitchFamily="34" charset="0"/>
                <a:cs typeface="Arial" panose="020B0604020202020204" pitchFamily="34" charset="0"/>
              </a:rPr>
            </a:br>
            <a:endParaRPr lang="en-US" sz="1600" b="1" dirty="0" smtClean="0">
              <a:solidFill>
                <a:prstClr val="black"/>
              </a:solidFill>
              <a:latin typeface="Arial" panose="020B0604020202020204" pitchFamily="34" charset="0"/>
              <a:cs typeface="Arial" panose="020B0604020202020204" pitchFamily="34" charset="0"/>
            </a:endParaRPr>
          </a:p>
          <a:p>
            <a:pPr defTabSz="914400"/>
            <a:r>
              <a:rPr lang="en-US" sz="1600" b="1" dirty="0" smtClean="0">
                <a:solidFill>
                  <a:prstClr val="black"/>
                </a:solidFill>
                <a:latin typeface="Arial" panose="020B0604020202020204" pitchFamily="34" charset="0"/>
                <a:cs typeface="Arial" panose="020B0604020202020204" pitchFamily="34" charset="0"/>
              </a:rPr>
              <a:t>AmeriCorps Symposium</a:t>
            </a:r>
            <a:br>
              <a:rPr lang="en-US" sz="1600" b="1" dirty="0" smtClean="0">
                <a:solidFill>
                  <a:prstClr val="black"/>
                </a:solidFill>
                <a:latin typeface="Arial" panose="020B0604020202020204" pitchFamily="34" charset="0"/>
                <a:cs typeface="Arial" panose="020B0604020202020204" pitchFamily="34" charset="0"/>
              </a:rPr>
            </a:br>
            <a:r>
              <a:rPr lang="en-US" sz="1600" b="1" dirty="0" smtClean="0">
                <a:solidFill>
                  <a:prstClr val="black"/>
                </a:solidFill>
                <a:latin typeface="Arial" panose="020B0604020202020204" pitchFamily="34" charset="0"/>
                <a:cs typeface="Arial" panose="020B0604020202020204" pitchFamily="34" charset="0"/>
              </a:rPr>
              <a:t>Sept 22, 2016</a:t>
            </a:r>
          </a:p>
          <a:p>
            <a:pPr defTabSz="914400"/>
            <a:r>
              <a:rPr lang="en-US" sz="4800" dirty="0" smtClean="0">
                <a:solidFill>
                  <a:prstClr val="black"/>
                </a:solidFill>
              </a:rPr>
              <a:t>          </a:t>
            </a:r>
          </a:p>
          <a:p>
            <a:pPr defTabSz="914400"/>
            <a:endParaRPr lang="en-US" sz="4800" dirty="0">
              <a:solidFill>
                <a:prstClr val="black"/>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676400"/>
            <a:ext cx="1417494" cy="1417494"/>
          </a:xfrm>
          <a:prstGeom prst="rect">
            <a:avLst/>
          </a:prstGeom>
        </p:spPr>
      </p:pic>
      <p:sp>
        <p:nvSpPr>
          <p:cNvPr id="3" name="TextBox 2"/>
          <p:cNvSpPr txBox="1"/>
          <p:nvPr/>
        </p:nvSpPr>
        <p:spPr>
          <a:xfrm>
            <a:off x="2286000" y="4953000"/>
            <a:ext cx="6994926" cy="1323439"/>
          </a:xfrm>
          <a:prstGeom prst="rect">
            <a:avLst/>
          </a:prstGeom>
          <a:noFill/>
        </p:spPr>
        <p:txBody>
          <a:bodyPr wrap="square" rtlCol="0">
            <a:spAutoFit/>
          </a:bodyPr>
          <a:lstStyle/>
          <a:p>
            <a:pPr defTabSz="914400"/>
            <a:r>
              <a:rPr lang="en-US" sz="1600" b="1" dirty="0" smtClean="0">
                <a:solidFill>
                  <a:prstClr val="black"/>
                </a:solidFill>
                <a:latin typeface="Arial" panose="020B0604020202020204" pitchFamily="34" charset="0"/>
                <a:cs typeface="Arial" panose="020B0604020202020204" pitchFamily="34" charset="0"/>
              </a:rPr>
              <a:t>Joel Krogstad, Program Director </a:t>
            </a:r>
            <a:r>
              <a:rPr lang="en-US" sz="1600" dirty="0" smtClean="0">
                <a:solidFill>
                  <a:prstClr val="black"/>
                </a:solidFill>
                <a:latin typeface="Arial" panose="020B0604020202020204" pitchFamily="34" charset="0"/>
                <a:cs typeface="Arial" panose="020B0604020202020204" pitchFamily="34" charset="0"/>
              </a:rPr>
              <a:t> </a:t>
            </a:r>
          </a:p>
          <a:p>
            <a:pPr defTabSz="914400"/>
            <a:r>
              <a:rPr lang="en-US" sz="1600" dirty="0" smtClean="0">
                <a:solidFill>
                  <a:prstClr val="black"/>
                </a:solidFill>
                <a:latin typeface="Arial" panose="020B0604020202020204" pitchFamily="34" charset="0"/>
                <a:cs typeface="Arial" panose="020B0604020202020204" pitchFamily="34" charset="0"/>
                <a:hlinkClick r:id="rId5"/>
              </a:rPr>
              <a:t>krogstad@spnn.org</a:t>
            </a:r>
            <a:r>
              <a:rPr lang="en-US" sz="1600" dirty="0" smtClean="0">
                <a:solidFill>
                  <a:prstClr val="black"/>
                </a:solidFill>
                <a:latin typeface="Arial" panose="020B0604020202020204" pitchFamily="34" charset="0"/>
                <a:cs typeface="Arial" panose="020B0604020202020204" pitchFamily="34" charset="0"/>
              </a:rPr>
              <a:t> </a:t>
            </a:r>
            <a:br>
              <a:rPr lang="en-US" sz="1600" dirty="0" smtClean="0">
                <a:solidFill>
                  <a:prstClr val="black"/>
                </a:solidFill>
                <a:latin typeface="Arial" panose="020B0604020202020204" pitchFamily="34" charset="0"/>
                <a:cs typeface="Arial" panose="020B0604020202020204" pitchFamily="34" charset="0"/>
              </a:rPr>
            </a:br>
            <a:endParaRPr lang="en-US" sz="1600" dirty="0" smtClean="0">
              <a:solidFill>
                <a:prstClr val="black"/>
              </a:solidFill>
              <a:latin typeface="Arial" panose="020B0604020202020204" pitchFamily="34" charset="0"/>
              <a:cs typeface="Arial" panose="020B0604020202020204" pitchFamily="34" charset="0"/>
            </a:endParaRPr>
          </a:p>
          <a:p>
            <a:pPr defTabSz="914400"/>
            <a:r>
              <a:rPr lang="en-US" sz="1600" b="1" dirty="0" smtClean="0">
                <a:solidFill>
                  <a:prstClr val="black"/>
                </a:solidFill>
                <a:latin typeface="Arial" panose="020B0604020202020204" pitchFamily="34" charset="0"/>
                <a:cs typeface="Arial" panose="020B0604020202020204" pitchFamily="34" charset="0"/>
              </a:rPr>
              <a:t>550 </a:t>
            </a:r>
            <a:r>
              <a:rPr lang="en-US" sz="1600" b="1" dirty="0">
                <a:solidFill>
                  <a:prstClr val="black"/>
                </a:solidFill>
                <a:latin typeface="Arial" panose="020B0604020202020204" pitchFamily="34" charset="0"/>
                <a:cs typeface="Arial" panose="020B0604020202020204" pitchFamily="34" charset="0"/>
              </a:rPr>
              <a:t>Vandalia Street, Suite 170 </a:t>
            </a:r>
            <a:r>
              <a:rPr lang="en-US" sz="1600" b="1" dirty="0">
                <a:solidFill>
                  <a:prstClr val="black"/>
                </a:solidFill>
                <a:latin typeface="Arial" panose="020B0604020202020204" pitchFamily="34" charset="0"/>
                <a:cs typeface="Arial" panose="020B0604020202020204" pitchFamily="34" charset="0"/>
                <a:sym typeface="Wingdings"/>
              </a:rPr>
              <a:t></a:t>
            </a:r>
            <a:r>
              <a:rPr lang="en-US" sz="1600" b="1" dirty="0">
                <a:solidFill>
                  <a:prstClr val="black"/>
                </a:solidFill>
                <a:latin typeface="Arial" panose="020B0604020202020204" pitchFamily="34" charset="0"/>
                <a:cs typeface="Arial" panose="020B0604020202020204" pitchFamily="34" charset="0"/>
              </a:rPr>
              <a:t> Saint Paul, MN 55114  </a:t>
            </a:r>
            <a:endParaRPr lang="en-US" sz="1600" dirty="0">
              <a:solidFill>
                <a:prstClr val="black"/>
              </a:solidFill>
              <a:latin typeface="Arial" panose="020B0604020202020204" pitchFamily="34" charset="0"/>
              <a:cs typeface="Arial" panose="020B0604020202020204" pitchFamily="34" charset="0"/>
            </a:endParaRPr>
          </a:p>
          <a:p>
            <a:pPr defTabSz="914400"/>
            <a:r>
              <a:rPr lang="en-US" sz="1600" dirty="0" smtClean="0">
                <a:solidFill>
                  <a:prstClr val="black"/>
                </a:solidFill>
                <a:latin typeface="Arial" panose="020B0604020202020204" pitchFamily="34" charset="0"/>
                <a:cs typeface="Arial" panose="020B0604020202020204" pitchFamily="34" charset="0"/>
                <a:hlinkClick r:id="rId6"/>
              </a:rPr>
              <a:t>www.spnn.org/ctep</a:t>
            </a:r>
            <a:endParaRPr lang="en-US" sz="1600"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141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228600" y="228600"/>
            <a:ext cx="84582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spcBef>
                <a:spcPct val="50000"/>
              </a:spcBef>
            </a:pPr>
            <a:r>
              <a:rPr lang="en-US" altLang="en-US" sz="2400" dirty="0" smtClean="0">
                <a:solidFill>
                  <a:prstClr val="black"/>
                </a:solidFill>
                <a:cs typeface="Arial" panose="020B0604020202020204" pitchFamily="34" charset="0"/>
              </a:rPr>
              <a:t>35 AmeriCorps members </a:t>
            </a:r>
          </a:p>
          <a:p>
            <a:pPr defTabSz="914400">
              <a:spcBef>
                <a:spcPct val="50000"/>
              </a:spcBef>
            </a:pPr>
            <a:r>
              <a:rPr lang="en-US" altLang="en-US" sz="2400" dirty="0">
                <a:solidFill>
                  <a:prstClr val="black"/>
                </a:solidFill>
                <a:cs typeface="Arial" panose="020B0604020202020204" pitchFamily="34" charset="0"/>
              </a:rPr>
              <a:t>T</a:t>
            </a:r>
            <a:r>
              <a:rPr lang="en-US" altLang="en-US" sz="2400" dirty="0" smtClean="0">
                <a:solidFill>
                  <a:prstClr val="black"/>
                </a:solidFill>
                <a:cs typeface="Arial" panose="020B0604020202020204" pitchFamily="34" charset="0"/>
              </a:rPr>
              <a:t>eaching </a:t>
            </a:r>
            <a:r>
              <a:rPr lang="en-US" altLang="en-US" sz="2400" dirty="0">
                <a:solidFill>
                  <a:prstClr val="black"/>
                </a:solidFill>
                <a:cs typeface="Arial" panose="020B0604020202020204" pitchFamily="34" charset="0"/>
              </a:rPr>
              <a:t>technology </a:t>
            </a:r>
            <a:r>
              <a:rPr lang="en-US" altLang="en-US" sz="2400" dirty="0" smtClean="0">
                <a:solidFill>
                  <a:prstClr val="black"/>
                </a:solidFill>
                <a:cs typeface="Arial" panose="020B0604020202020204" pitchFamily="34" charset="0"/>
              </a:rPr>
              <a:t/>
            </a:r>
            <a:br>
              <a:rPr lang="en-US" altLang="en-US" sz="2400" dirty="0" smtClean="0">
                <a:solidFill>
                  <a:prstClr val="black"/>
                </a:solidFill>
                <a:cs typeface="Arial" panose="020B0604020202020204" pitchFamily="34" charset="0"/>
              </a:rPr>
            </a:br>
            <a:r>
              <a:rPr lang="en-US" altLang="en-US" sz="2400" dirty="0" smtClean="0">
                <a:solidFill>
                  <a:prstClr val="black"/>
                </a:solidFill>
                <a:cs typeface="Arial" panose="020B0604020202020204" pitchFamily="34" charset="0"/>
              </a:rPr>
              <a:t>skills </a:t>
            </a:r>
            <a:r>
              <a:rPr lang="en-US" altLang="en-US" sz="2400" dirty="0">
                <a:solidFill>
                  <a:prstClr val="black"/>
                </a:solidFill>
                <a:cs typeface="Arial" panose="020B0604020202020204" pitchFamily="34" charset="0"/>
              </a:rPr>
              <a:t>for </a:t>
            </a:r>
            <a:r>
              <a:rPr lang="en-US" altLang="en-US" sz="2400" dirty="0" smtClean="0">
                <a:solidFill>
                  <a:prstClr val="black"/>
                </a:solidFill>
                <a:cs typeface="Arial" panose="020B0604020202020204" pitchFamily="34" charset="0"/>
              </a:rPr>
              <a:t>economic, social</a:t>
            </a:r>
            <a:br>
              <a:rPr lang="en-US" altLang="en-US" sz="2400" dirty="0" smtClean="0">
                <a:solidFill>
                  <a:prstClr val="black"/>
                </a:solidFill>
                <a:cs typeface="Arial" panose="020B0604020202020204" pitchFamily="34" charset="0"/>
              </a:rPr>
            </a:br>
            <a:r>
              <a:rPr lang="en-US" altLang="en-US" sz="2400" dirty="0" smtClean="0">
                <a:solidFill>
                  <a:prstClr val="black"/>
                </a:solidFill>
                <a:cs typeface="Arial" panose="020B0604020202020204" pitchFamily="34" charset="0"/>
              </a:rPr>
              <a:t>and civic </a:t>
            </a:r>
            <a:r>
              <a:rPr lang="en-US" altLang="en-US" sz="2400" dirty="0">
                <a:solidFill>
                  <a:prstClr val="black"/>
                </a:solidFill>
                <a:cs typeface="Arial" panose="020B0604020202020204" pitchFamily="34" charset="0"/>
              </a:rPr>
              <a:t>empowerment </a:t>
            </a:r>
            <a:endParaRPr lang="en-US" altLang="en-US" sz="2400" dirty="0" smtClean="0">
              <a:solidFill>
                <a:prstClr val="black"/>
              </a:solidFill>
              <a:cs typeface="Arial" panose="020B0604020202020204" pitchFamily="34" charset="0"/>
            </a:endParaRPr>
          </a:p>
          <a:p>
            <a:pPr defTabSz="914400">
              <a:spcBef>
                <a:spcPct val="50000"/>
              </a:spcBef>
            </a:pPr>
            <a:r>
              <a:rPr lang="en-US" altLang="en-US" sz="2400" dirty="0" smtClean="0">
                <a:solidFill>
                  <a:prstClr val="black"/>
                </a:solidFill>
                <a:cs typeface="Arial" panose="020B0604020202020204" pitchFamily="34" charset="0"/>
              </a:rPr>
              <a:t>at 28 </a:t>
            </a:r>
            <a:r>
              <a:rPr lang="en-US" altLang="en-US" sz="2400" dirty="0">
                <a:solidFill>
                  <a:prstClr val="black"/>
                </a:solidFill>
                <a:cs typeface="Arial" panose="020B0604020202020204" pitchFamily="34" charset="0"/>
              </a:rPr>
              <a:t>community-based </a:t>
            </a:r>
            <a:r>
              <a:rPr lang="en-US" altLang="en-US" sz="2400" dirty="0" smtClean="0">
                <a:solidFill>
                  <a:prstClr val="black"/>
                </a:solidFill>
                <a:cs typeface="Arial" panose="020B0604020202020204" pitchFamily="34" charset="0"/>
              </a:rPr>
              <a:t/>
            </a:r>
            <a:br>
              <a:rPr lang="en-US" altLang="en-US" sz="2400" dirty="0" smtClean="0">
                <a:solidFill>
                  <a:prstClr val="black"/>
                </a:solidFill>
                <a:cs typeface="Arial" panose="020B0604020202020204" pitchFamily="34" charset="0"/>
              </a:rPr>
            </a:br>
            <a:r>
              <a:rPr lang="en-US" altLang="en-US" sz="2400" dirty="0" smtClean="0">
                <a:solidFill>
                  <a:prstClr val="black"/>
                </a:solidFill>
                <a:cs typeface="Arial" panose="020B0604020202020204" pitchFamily="34" charset="0"/>
              </a:rPr>
              <a:t>partner </a:t>
            </a:r>
            <a:r>
              <a:rPr lang="en-US" altLang="en-US" sz="2400" dirty="0">
                <a:solidFill>
                  <a:prstClr val="black"/>
                </a:solidFill>
                <a:cs typeface="Arial" panose="020B0604020202020204" pitchFamily="34" charset="0"/>
              </a:rPr>
              <a:t>agencies </a:t>
            </a:r>
            <a:r>
              <a:rPr lang="en-US" altLang="en-US" sz="2400" dirty="0" smtClean="0">
                <a:solidFill>
                  <a:prstClr val="black"/>
                </a:solidFill>
                <a:cs typeface="Arial" panose="020B0604020202020204" pitchFamily="34" charset="0"/>
              </a:rPr>
              <a:t/>
            </a:r>
            <a:br>
              <a:rPr lang="en-US" altLang="en-US" sz="2400" dirty="0" smtClean="0">
                <a:solidFill>
                  <a:prstClr val="black"/>
                </a:solidFill>
                <a:cs typeface="Arial" panose="020B0604020202020204" pitchFamily="34" charset="0"/>
              </a:rPr>
            </a:br>
            <a:r>
              <a:rPr lang="en-US" altLang="en-US" sz="2400" dirty="0" smtClean="0">
                <a:solidFill>
                  <a:prstClr val="black"/>
                </a:solidFill>
                <a:cs typeface="Arial" panose="020B0604020202020204" pitchFamily="34" charset="0"/>
              </a:rPr>
              <a:t>in Twin Cities, Minnesota</a:t>
            </a:r>
            <a:endParaRPr lang="en-US" altLang="en-US" sz="2400" dirty="0">
              <a:solidFill>
                <a:prstClr val="black"/>
              </a:solidFill>
              <a:cs typeface="Arial" panose="020B0604020202020204" pitchFamily="34" charset="0"/>
            </a:endParaRPr>
          </a:p>
        </p:txBody>
      </p:sp>
      <p:sp>
        <p:nvSpPr>
          <p:cNvPr id="9" name="Rectangle 7"/>
          <p:cNvSpPr txBox="1">
            <a:spLocks noChangeArrowheads="1"/>
          </p:cNvSpPr>
          <p:nvPr/>
        </p:nvSpPr>
        <p:spPr>
          <a:xfrm>
            <a:off x="4404919" y="3657599"/>
            <a:ext cx="3886200" cy="3283591"/>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defTabSz="914400">
              <a:buClr>
                <a:srgbClr val="FE8637"/>
              </a:buClr>
              <a:buFont typeface="Wingdings" pitchFamily="2" charset="2"/>
              <a:buNone/>
            </a:pPr>
            <a:r>
              <a:rPr lang="en-US" altLang="en-US" u="sng" dirty="0" smtClean="0">
                <a:solidFill>
                  <a:prstClr val="black"/>
                </a:solidFill>
                <a:cs typeface="Arial" panose="020B0604020202020204" pitchFamily="34" charset="0"/>
              </a:rPr>
              <a:t>Target Population</a:t>
            </a:r>
            <a:r>
              <a:rPr lang="en-US" altLang="en-US" dirty="0" smtClean="0">
                <a:solidFill>
                  <a:prstClr val="black"/>
                </a:solidFill>
                <a:cs typeface="Arial" panose="020B0604020202020204" pitchFamily="34" charset="0"/>
              </a:rPr>
              <a:t>:</a:t>
            </a:r>
          </a:p>
          <a:p>
            <a:pPr defTabSz="914400">
              <a:buClr>
                <a:srgbClr val="FE8637"/>
              </a:buClr>
            </a:pPr>
            <a:r>
              <a:rPr lang="en-US" altLang="en-US" dirty="0" smtClean="0">
                <a:solidFill>
                  <a:prstClr val="black"/>
                </a:solidFill>
                <a:cs typeface="Arial" panose="020B0604020202020204" pitchFamily="34" charset="0"/>
              </a:rPr>
              <a:t>Low-income</a:t>
            </a:r>
          </a:p>
          <a:p>
            <a:pPr defTabSz="914400">
              <a:buClr>
                <a:srgbClr val="FE8637"/>
              </a:buClr>
            </a:pPr>
            <a:r>
              <a:rPr lang="en-US" altLang="en-US" dirty="0" smtClean="0">
                <a:solidFill>
                  <a:prstClr val="black"/>
                </a:solidFill>
                <a:cs typeface="Arial" panose="020B0604020202020204" pitchFamily="34" charset="0"/>
              </a:rPr>
              <a:t>Unemployed or Underemployed</a:t>
            </a:r>
          </a:p>
          <a:p>
            <a:pPr defTabSz="914400">
              <a:buClr>
                <a:srgbClr val="FE8637"/>
              </a:buClr>
            </a:pPr>
            <a:r>
              <a:rPr lang="en-US" altLang="en-US" dirty="0" smtClean="0">
                <a:solidFill>
                  <a:prstClr val="black"/>
                </a:solidFill>
                <a:cs typeface="Arial" panose="020B0604020202020204" pitchFamily="34" charset="0"/>
              </a:rPr>
              <a:t>Have low technology skills</a:t>
            </a:r>
          </a:p>
          <a:p>
            <a:pPr defTabSz="914400">
              <a:buClr>
                <a:srgbClr val="FE8637"/>
              </a:buClr>
            </a:pPr>
            <a:endParaRPr lang="en-US" altLang="en-US" sz="2800" dirty="0" smtClean="0">
              <a:solidFill>
                <a:prstClr val="black"/>
              </a:solidFill>
            </a:endParaRPr>
          </a:p>
          <a:p>
            <a:pPr defTabSz="914400">
              <a:buClr>
                <a:srgbClr val="FE8637"/>
              </a:buClr>
            </a:pPr>
            <a:endParaRPr lang="en-US" altLang="en-US" sz="2800" dirty="0">
              <a:solidFill>
                <a:prstClr val="black"/>
              </a:solidFill>
            </a:endParaRPr>
          </a:p>
        </p:txBody>
      </p:sp>
    </p:spTree>
    <p:extLst>
      <p:ext uri="{BB962C8B-B14F-4D97-AF65-F5344CB8AC3E}">
        <p14:creationId xmlns:p14="http://schemas.microsoft.com/office/powerpoint/2010/main" val="3764744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363" y="3584849"/>
            <a:ext cx="5552937" cy="312075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64" y="3505201"/>
            <a:ext cx="3627054" cy="3200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6503" y="155849"/>
            <a:ext cx="4572000" cy="3429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46" y="155849"/>
            <a:ext cx="4446326" cy="3557409"/>
          </a:xfrm>
          <a:prstGeom prst="rect">
            <a:avLst/>
          </a:prstGeom>
        </p:spPr>
      </p:pic>
      <p:sp>
        <p:nvSpPr>
          <p:cNvPr id="15" name="Oval 14"/>
          <p:cNvSpPr/>
          <p:nvPr/>
        </p:nvSpPr>
        <p:spPr>
          <a:xfrm>
            <a:off x="6311499" y="2123089"/>
            <a:ext cx="2667000" cy="677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smtClean="0">
                <a:solidFill>
                  <a:prstClr val="white"/>
                </a:solidFill>
                <a:latin typeface="Arial" panose="020B0604020202020204" pitchFamily="34" charset="0"/>
                <a:cs typeface="Arial" panose="020B0604020202020204" pitchFamily="34" charset="0"/>
              </a:rPr>
              <a:t>Libraries</a:t>
            </a:r>
            <a:endParaRPr lang="en-US" sz="2400" b="1" dirty="0">
              <a:solidFill>
                <a:prstClr val="white"/>
              </a:solidFill>
              <a:latin typeface="Arial" panose="020B0604020202020204" pitchFamily="34" charset="0"/>
              <a:cs typeface="Arial" panose="020B0604020202020204" pitchFamily="34" charset="0"/>
            </a:endParaRPr>
          </a:p>
        </p:txBody>
      </p:sp>
      <p:sp>
        <p:nvSpPr>
          <p:cNvPr id="16" name="Oval 15"/>
          <p:cNvSpPr/>
          <p:nvPr/>
        </p:nvSpPr>
        <p:spPr>
          <a:xfrm>
            <a:off x="301133" y="1870350"/>
            <a:ext cx="2959967" cy="949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smtClean="0">
                <a:solidFill>
                  <a:prstClr val="white"/>
                </a:solidFill>
                <a:latin typeface="Arial" panose="020B0604020202020204" pitchFamily="34" charset="0"/>
                <a:cs typeface="Arial" panose="020B0604020202020204" pitchFamily="34" charset="0"/>
              </a:rPr>
              <a:t>Employment Centers</a:t>
            </a:r>
            <a:endParaRPr lang="en-US" sz="2400" b="1" dirty="0">
              <a:solidFill>
                <a:prstClr val="white"/>
              </a:solidFill>
              <a:latin typeface="Arial" panose="020B0604020202020204" pitchFamily="34" charset="0"/>
              <a:cs typeface="Arial" panose="020B0604020202020204" pitchFamily="34" charset="0"/>
            </a:endParaRPr>
          </a:p>
        </p:txBody>
      </p:sp>
      <p:sp>
        <p:nvSpPr>
          <p:cNvPr id="19" name="Oval 18"/>
          <p:cNvSpPr/>
          <p:nvPr/>
        </p:nvSpPr>
        <p:spPr>
          <a:xfrm>
            <a:off x="365500" y="4724400"/>
            <a:ext cx="2101309"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smtClean="0">
                <a:solidFill>
                  <a:prstClr val="white"/>
                </a:solidFill>
                <a:latin typeface="Arial" panose="020B0604020202020204" pitchFamily="34" charset="0"/>
                <a:cs typeface="Arial" panose="020B0604020202020204" pitchFamily="34" charset="0"/>
              </a:rPr>
              <a:t>Adult Basic </a:t>
            </a:r>
          </a:p>
          <a:p>
            <a:pPr algn="ctr" defTabSz="914400"/>
            <a:r>
              <a:rPr lang="en-US" sz="2000" b="1" dirty="0" smtClean="0">
                <a:solidFill>
                  <a:prstClr val="white"/>
                </a:solidFill>
                <a:latin typeface="Arial" panose="020B0604020202020204" pitchFamily="34" charset="0"/>
                <a:cs typeface="Arial" panose="020B0604020202020204" pitchFamily="34" charset="0"/>
              </a:rPr>
              <a:t>Education</a:t>
            </a:r>
            <a:endParaRPr lang="en-US" sz="2000" b="1" dirty="0">
              <a:solidFill>
                <a:prstClr val="white"/>
              </a:solidFill>
              <a:latin typeface="Arial" panose="020B0604020202020204" pitchFamily="34" charset="0"/>
              <a:cs typeface="Arial" panose="020B0604020202020204" pitchFamily="34" charset="0"/>
            </a:endParaRPr>
          </a:p>
        </p:txBody>
      </p:sp>
      <p:sp>
        <p:nvSpPr>
          <p:cNvPr id="20" name="Oval 19"/>
          <p:cNvSpPr/>
          <p:nvPr/>
        </p:nvSpPr>
        <p:spPr>
          <a:xfrm>
            <a:off x="3342691" y="3124200"/>
            <a:ext cx="2284397" cy="1493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b="1" dirty="0" smtClean="0">
                <a:solidFill>
                  <a:prstClr val="white"/>
                </a:solidFill>
                <a:latin typeface="Arial" panose="020B0604020202020204" pitchFamily="34" charset="0"/>
                <a:cs typeface="Arial" panose="020B0604020202020204" pitchFamily="34" charset="0"/>
              </a:rPr>
              <a:t>Community</a:t>
            </a:r>
            <a:br>
              <a:rPr lang="en-US" sz="2000" b="1" dirty="0" smtClean="0">
                <a:solidFill>
                  <a:prstClr val="white"/>
                </a:solidFill>
                <a:latin typeface="Arial" panose="020B0604020202020204" pitchFamily="34" charset="0"/>
                <a:cs typeface="Arial" panose="020B0604020202020204" pitchFamily="34" charset="0"/>
              </a:rPr>
            </a:br>
            <a:r>
              <a:rPr lang="en-US" sz="2000" b="1" dirty="0" smtClean="0">
                <a:solidFill>
                  <a:prstClr val="white"/>
                </a:solidFill>
                <a:latin typeface="Arial" panose="020B0604020202020204" pitchFamily="34" charset="0"/>
                <a:cs typeface="Arial" panose="020B0604020202020204" pitchFamily="34" charset="0"/>
              </a:rPr>
              <a:t>Media </a:t>
            </a:r>
            <a:endParaRPr lang="en-US" sz="2000" b="1" dirty="0">
              <a:solidFill>
                <a:prstClr val="white"/>
              </a:solidFill>
              <a:latin typeface="Arial" panose="020B0604020202020204" pitchFamily="34" charset="0"/>
              <a:cs typeface="Arial" panose="020B0604020202020204" pitchFamily="34" charset="0"/>
            </a:endParaRPr>
          </a:p>
        </p:txBody>
      </p:sp>
      <p:sp>
        <p:nvSpPr>
          <p:cNvPr id="21" name="Rectangle 20"/>
          <p:cNvSpPr/>
          <p:nvPr/>
        </p:nvSpPr>
        <p:spPr>
          <a:xfrm>
            <a:off x="3337300" y="155849"/>
            <a:ext cx="3048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053960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cs typeface="Arial" panose="020B0604020202020204" pitchFamily="34" charset="0"/>
              </a:rPr>
              <a:t>Member Activities/</a:t>
            </a:r>
            <a:br>
              <a:rPr lang="en-US" b="1" dirty="0" smtClean="0">
                <a:cs typeface="Arial" panose="020B0604020202020204" pitchFamily="34" charset="0"/>
              </a:rPr>
            </a:br>
            <a:r>
              <a:rPr lang="en-US" b="1" dirty="0" smtClean="0">
                <a:cs typeface="Arial" panose="020B0604020202020204" pitchFamily="34" charset="0"/>
              </a:rPr>
              <a:t>Theory of Change</a:t>
            </a:r>
            <a:endParaRPr lang="en-US" b="1" dirty="0">
              <a:cs typeface="Arial" panose="020B0604020202020204" pitchFamily="34" charset="0"/>
            </a:endParaRPr>
          </a:p>
        </p:txBody>
      </p:sp>
      <p:sp>
        <p:nvSpPr>
          <p:cNvPr id="3" name="Content Placeholder 2"/>
          <p:cNvSpPr>
            <a:spLocks noGrp="1"/>
          </p:cNvSpPr>
          <p:nvPr>
            <p:ph sz="quarter" idx="1"/>
          </p:nvPr>
        </p:nvSpPr>
        <p:spPr/>
        <p:txBody>
          <a:bodyPr>
            <a:normAutofit/>
          </a:bodyPr>
          <a:lstStyle/>
          <a:p>
            <a:r>
              <a:rPr lang="en-US" dirty="0">
                <a:cs typeface="Arial" panose="020B0604020202020204" pitchFamily="34" charset="0"/>
              </a:rPr>
              <a:t>Teach classes with </a:t>
            </a:r>
            <a:r>
              <a:rPr lang="en-US" dirty="0" err="1" smtClean="0">
                <a:cs typeface="Arial" panose="020B0604020202020204" pitchFamily="34" charset="0"/>
              </a:rPr>
              <a:t>NorthStar</a:t>
            </a:r>
            <a:r>
              <a:rPr lang="en-US" dirty="0" smtClean="0">
                <a:cs typeface="Arial" panose="020B0604020202020204" pitchFamily="34" charset="0"/>
              </a:rPr>
              <a:t> </a:t>
            </a:r>
            <a:r>
              <a:rPr lang="en-US" dirty="0">
                <a:cs typeface="Arial" panose="020B0604020202020204" pitchFamily="34" charset="0"/>
              </a:rPr>
              <a:t>Digital Literacy </a:t>
            </a:r>
            <a:r>
              <a:rPr lang="en-US" dirty="0" smtClean="0">
                <a:cs typeface="Arial" panose="020B0604020202020204" pitchFamily="34" charset="0"/>
              </a:rPr>
              <a:t>Standards </a:t>
            </a:r>
          </a:p>
          <a:p>
            <a:r>
              <a:rPr lang="en-US" dirty="0" smtClean="0">
                <a:cs typeface="Arial" panose="020B0604020202020204" pitchFamily="34" charset="0"/>
              </a:rPr>
              <a:t>Proctor </a:t>
            </a:r>
            <a:r>
              <a:rPr lang="en-US" dirty="0">
                <a:cs typeface="Arial" panose="020B0604020202020204" pitchFamily="34" charset="0"/>
              </a:rPr>
              <a:t>Assessments to gain basic tech skill certifications for 1500 community members</a:t>
            </a:r>
          </a:p>
          <a:p>
            <a:r>
              <a:rPr lang="en-US" dirty="0" smtClean="0">
                <a:cs typeface="Arial" panose="020B0604020202020204" pitchFamily="34" charset="0"/>
              </a:rPr>
              <a:t>Assisting </a:t>
            </a:r>
            <a:r>
              <a:rPr lang="en-US" dirty="0">
                <a:cs typeface="Arial" panose="020B0604020202020204" pitchFamily="34" charset="0"/>
              </a:rPr>
              <a:t>community members to use acquired tech skills for job placement: 600 to gain </a:t>
            </a:r>
            <a:r>
              <a:rPr lang="en-US" dirty="0" smtClean="0">
                <a:cs typeface="Arial" panose="020B0604020202020204" pitchFamily="34" charset="0"/>
              </a:rPr>
              <a:t>employment</a:t>
            </a:r>
            <a:endParaRPr lang="en-US" dirty="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0"/>
            <a:ext cx="7543800" cy="181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058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160"/>
            <a:ext cx="5457825"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8763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bg1"/>
                </a:solidFill>
              </a:rPr>
              <a:t>Objectives</a:t>
            </a:r>
            <a:endParaRPr lang="en-US" b="1" dirty="0">
              <a:solidFill>
                <a:schemeClr val="bg1"/>
              </a:solidFill>
            </a:endParaRPr>
          </a:p>
        </p:txBody>
      </p:sp>
      <p:sp>
        <p:nvSpPr>
          <p:cNvPr id="3" name="Content Placeholder 2"/>
          <p:cNvSpPr>
            <a:spLocks noGrp="1"/>
          </p:cNvSpPr>
          <p:nvPr>
            <p:ph idx="1"/>
          </p:nvPr>
        </p:nvSpPr>
        <p:spPr>
          <a:xfrm>
            <a:off x="2832860" y="1262063"/>
            <a:ext cx="5853939" cy="4856163"/>
          </a:xfrm>
        </p:spPr>
        <p:txBody>
          <a:bodyPr>
            <a:normAutofit/>
          </a:bodyPr>
          <a:lstStyle/>
          <a:p>
            <a:r>
              <a:rPr lang="en-US" sz="2400" dirty="0" smtClean="0">
                <a:solidFill>
                  <a:schemeClr val="tx1"/>
                </a:solidFill>
              </a:rPr>
              <a:t>Hear findings from high quality AmeriCorps evaluations across a range of focus areas and grantee types</a:t>
            </a:r>
          </a:p>
          <a:p>
            <a:pPr marL="0" indent="0">
              <a:buNone/>
            </a:pPr>
            <a:endParaRPr lang="en-US" sz="2400" dirty="0" smtClean="0">
              <a:solidFill>
                <a:schemeClr val="tx1"/>
              </a:solidFill>
            </a:endParaRPr>
          </a:p>
          <a:p>
            <a:r>
              <a:rPr lang="en-US" sz="2400" dirty="0" smtClean="0"/>
              <a:t>Learn how AmeriCorps grantees are using evaluation results to improve their programs</a:t>
            </a:r>
            <a:endParaRPr lang="en-US" sz="2400" dirty="0">
              <a:solidFill>
                <a:schemeClr val="tx2"/>
              </a:solidFill>
            </a:endParaRPr>
          </a:p>
        </p:txBody>
      </p:sp>
      <p:pic>
        <p:nvPicPr>
          <p:cNvPr id="4" name="Picture 3" descr="Gardening.JPG"/>
          <p:cNvPicPr>
            <a:picLocks noChangeAspect="1"/>
          </p:cNvPicPr>
          <p:nvPr/>
        </p:nvPicPr>
        <p:blipFill>
          <a:blip r:embed="rId3" cstate="screen">
            <a:extLst>
              <a:ext uri="{28A0092B-C50C-407E-A947-70E740481C1C}">
                <a14:useLocalDpi xmlns:a14="http://schemas.microsoft.com/office/drawing/2010/main"/>
              </a:ext>
            </a:extLst>
          </a:blip>
          <a:srcRect r="11992" b="15633"/>
          <a:stretch>
            <a:fillRect/>
          </a:stretch>
        </p:blipFill>
        <p:spPr>
          <a:xfrm>
            <a:off x="153507" y="1186854"/>
            <a:ext cx="2456074" cy="1565464"/>
          </a:xfrm>
          <a:prstGeom prst="rect">
            <a:avLst/>
          </a:prstGeom>
          <a:effectLst>
            <a:outerShdw blurRad="76200" dist="88900" dir="3360000">
              <a:srgbClr val="000000">
                <a:alpha val="43000"/>
              </a:srgbClr>
            </a:outerShdw>
          </a:effectLst>
        </p:spPr>
      </p:pic>
      <p:pic>
        <p:nvPicPr>
          <p:cNvPr id="6" name="Picture 5" descr="686403136_UZRSm-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3505" y="2878567"/>
            <a:ext cx="2456076" cy="1571561"/>
          </a:xfrm>
          <a:prstGeom prst="rect">
            <a:avLst/>
          </a:prstGeom>
          <a:effectLst>
            <a:outerShdw blurRad="76200" dist="88900" dir="3360000">
              <a:srgbClr val="000000">
                <a:alpha val="43000"/>
              </a:srgbClr>
            </a:outerShdw>
          </a:effectLst>
        </p:spPr>
      </p:pic>
      <p:pic>
        <p:nvPicPr>
          <p:cNvPr id="5" name="Picture 4" descr="08_0923_025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3505" y="4576378"/>
            <a:ext cx="2456076" cy="1516498"/>
          </a:xfrm>
          <a:prstGeom prst="rect">
            <a:avLst/>
          </a:prstGeom>
          <a:effectLst>
            <a:outerShdw blurRad="76200" dist="88900" dir="3360000">
              <a:srgbClr val="000000">
                <a:alpha val="43000"/>
              </a:srgbClr>
            </a:outerShdw>
          </a:effectLst>
        </p:spPr>
      </p:pic>
    </p:spTree>
    <p:extLst>
      <p:ext uri="{BB962C8B-B14F-4D97-AF65-F5344CB8AC3E}">
        <p14:creationId xmlns:p14="http://schemas.microsoft.com/office/powerpoint/2010/main" val="23402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Research questions</a:t>
            </a:r>
            <a:br>
              <a:rPr lang="en-US" dirty="0" smtClean="0"/>
            </a:br>
            <a:r>
              <a:rPr lang="en-US" sz="1600" dirty="0"/>
              <a:t>From a representative sample of adult learners in CTEP programs, we sought to </a:t>
            </a:r>
            <a:r>
              <a:rPr lang="en-US" sz="1600" dirty="0" smtClean="0"/>
              <a:t>determine….</a:t>
            </a:r>
            <a:endParaRPr lang="en-US" sz="1600" dirty="0"/>
          </a:p>
        </p:txBody>
      </p:sp>
      <p:sp>
        <p:nvSpPr>
          <p:cNvPr id="6" name="Content Placeholder 5"/>
          <p:cNvSpPr>
            <a:spLocks noGrp="1"/>
          </p:cNvSpPr>
          <p:nvPr>
            <p:ph sz="quarter" idx="1"/>
          </p:nvPr>
        </p:nvSpPr>
        <p:spPr/>
        <p:txBody>
          <a:bodyPr>
            <a:normAutofit fontScale="92500" lnSpcReduction="10000"/>
          </a:bodyPr>
          <a:lstStyle/>
          <a:p>
            <a:pPr lvl="0"/>
            <a:endParaRPr lang="en-US" sz="1700" dirty="0" smtClean="0"/>
          </a:p>
          <a:p>
            <a:pPr lvl="0"/>
            <a:r>
              <a:rPr lang="en-US" dirty="0" smtClean="0"/>
              <a:t>the </a:t>
            </a:r>
            <a:r>
              <a:rPr lang="en-US" dirty="0"/>
              <a:t>employment rate </a:t>
            </a:r>
            <a:r>
              <a:rPr lang="en-US" dirty="0" smtClean="0"/>
              <a:t>change after </a:t>
            </a:r>
            <a:r>
              <a:rPr lang="en-US" dirty="0"/>
              <a:t>attending at least four hours of computer skills programming in a CTEP program.</a:t>
            </a:r>
          </a:p>
          <a:p>
            <a:pPr lvl="0"/>
            <a:endParaRPr lang="en-US" dirty="0" smtClean="0"/>
          </a:p>
          <a:p>
            <a:pPr lvl="0"/>
            <a:r>
              <a:rPr lang="en-US" dirty="0" smtClean="0"/>
              <a:t>the </a:t>
            </a:r>
            <a:r>
              <a:rPr lang="en-US" dirty="0"/>
              <a:t>employers and job types of </a:t>
            </a:r>
            <a:r>
              <a:rPr lang="en-US" dirty="0" smtClean="0"/>
              <a:t>those who received employment</a:t>
            </a:r>
            <a:endParaRPr lang="en-US" dirty="0"/>
          </a:p>
          <a:p>
            <a:pPr lvl="0"/>
            <a:endParaRPr lang="en-US" dirty="0" smtClean="0"/>
          </a:p>
          <a:p>
            <a:pPr lvl="0"/>
            <a:r>
              <a:rPr lang="en-US" dirty="0" smtClean="0"/>
              <a:t>how </a:t>
            </a:r>
            <a:r>
              <a:rPr lang="en-US" dirty="0"/>
              <a:t>the CTEP employment result compares to a metro wide employment comparison </a:t>
            </a:r>
            <a:r>
              <a:rPr lang="en-US" dirty="0" smtClean="0"/>
              <a:t>group (DEED).</a:t>
            </a:r>
            <a:endParaRPr lang="en-US" dirty="0"/>
          </a:p>
          <a:p>
            <a:pPr lvl="0"/>
            <a:endParaRPr lang="en-US" dirty="0" smtClean="0"/>
          </a:p>
          <a:p>
            <a:pPr lvl="0"/>
            <a:r>
              <a:rPr lang="en-US" dirty="0" smtClean="0"/>
              <a:t>the </a:t>
            </a:r>
            <a:r>
              <a:rPr lang="en-US" dirty="0"/>
              <a:t>Return on Investment for the value of all new jobs received.</a:t>
            </a:r>
          </a:p>
          <a:p>
            <a:pPr marL="0" indent="0">
              <a:buNone/>
            </a:pPr>
            <a:endParaRPr lang="en-US" dirty="0"/>
          </a:p>
        </p:txBody>
      </p:sp>
    </p:spTree>
    <p:extLst>
      <p:ext uri="{BB962C8B-B14F-4D97-AF65-F5344CB8AC3E}">
        <p14:creationId xmlns:p14="http://schemas.microsoft.com/office/powerpoint/2010/main" val="1458012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Design and cost</a:t>
            </a:r>
            <a:endParaRPr lang="en-US" dirty="0"/>
          </a:p>
        </p:txBody>
      </p:sp>
      <p:sp>
        <p:nvSpPr>
          <p:cNvPr id="3" name="Content Placeholder 2"/>
          <p:cNvSpPr>
            <a:spLocks noGrp="1"/>
          </p:cNvSpPr>
          <p:nvPr>
            <p:ph sz="quarter" idx="1"/>
          </p:nvPr>
        </p:nvSpPr>
        <p:spPr/>
        <p:txBody>
          <a:bodyPr>
            <a:normAutofit lnSpcReduction="10000"/>
          </a:bodyPr>
          <a:lstStyle/>
          <a:p>
            <a:r>
              <a:rPr lang="en-US" dirty="0"/>
              <a:t>Q</a:t>
            </a:r>
            <a:r>
              <a:rPr lang="en-US" dirty="0" smtClean="0"/>
              <a:t>uasi-experimental </a:t>
            </a:r>
            <a:r>
              <a:rPr lang="en-US" dirty="0"/>
              <a:t>study with a comparison </a:t>
            </a:r>
            <a:r>
              <a:rPr lang="en-US" dirty="0" smtClean="0"/>
              <a:t>group (DEED)</a:t>
            </a:r>
          </a:p>
          <a:p>
            <a:endParaRPr lang="en-US" dirty="0" smtClean="0"/>
          </a:p>
          <a:p>
            <a:r>
              <a:rPr lang="en-US" dirty="0" smtClean="0"/>
              <a:t>CTEP </a:t>
            </a:r>
            <a:r>
              <a:rPr lang="en-US" dirty="0"/>
              <a:t>members </a:t>
            </a:r>
            <a:r>
              <a:rPr lang="en-US" dirty="0" smtClean="0"/>
              <a:t>did data </a:t>
            </a:r>
            <a:r>
              <a:rPr lang="en-US" dirty="0"/>
              <a:t>collection </a:t>
            </a:r>
            <a:r>
              <a:rPr lang="en-US" dirty="0" smtClean="0"/>
              <a:t>over course of one program year with evaluator doing </a:t>
            </a:r>
            <a:r>
              <a:rPr lang="en-US" dirty="0"/>
              <a:t>study design, instrument creation, training, quality control, analysis, and report write up</a:t>
            </a:r>
            <a:r>
              <a:rPr lang="en-US" dirty="0" smtClean="0"/>
              <a:t>.</a:t>
            </a:r>
          </a:p>
          <a:p>
            <a:endParaRPr lang="en-US" dirty="0" smtClean="0"/>
          </a:p>
          <a:p>
            <a:r>
              <a:rPr lang="en-US" dirty="0" smtClean="0"/>
              <a:t>208 </a:t>
            </a:r>
            <a:r>
              <a:rPr lang="en-US" dirty="0"/>
              <a:t>surveys administered in 28 of 30 CTEP </a:t>
            </a:r>
            <a:r>
              <a:rPr lang="en-US" dirty="0" smtClean="0"/>
              <a:t>sites, confidence level 95%</a:t>
            </a:r>
            <a:endParaRPr lang="en-US" dirty="0"/>
          </a:p>
          <a:p>
            <a:endParaRPr lang="en-US" dirty="0" smtClean="0"/>
          </a:p>
          <a:p>
            <a:r>
              <a:rPr lang="en-US" dirty="0" smtClean="0"/>
              <a:t>Evaluation </a:t>
            </a:r>
            <a:r>
              <a:rPr lang="en-US" dirty="0"/>
              <a:t>cost </a:t>
            </a:r>
            <a:r>
              <a:rPr lang="en-US" dirty="0" smtClean="0"/>
              <a:t>$</a:t>
            </a:r>
            <a:r>
              <a:rPr lang="en-US" dirty="0"/>
              <a:t>7000, </a:t>
            </a:r>
            <a:r>
              <a:rPr lang="en-US" dirty="0" smtClean="0"/>
              <a:t>for time </a:t>
            </a:r>
            <a:r>
              <a:rPr lang="en-US" dirty="0"/>
              <a:t>of the lead </a:t>
            </a:r>
            <a:r>
              <a:rPr lang="en-US" dirty="0" smtClean="0"/>
              <a:t>evaluator. </a:t>
            </a:r>
            <a:endParaRPr lang="en-US" dirty="0"/>
          </a:p>
        </p:txBody>
      </p:sp>
    </p:spTree>
    <p:extLst>
      <p:ext uri="{BB962C8B-B14F-4D97-AF65-F5344CB8AC3E}">
        <p14:creationId xmlns:p14="http://schemas.microsoft.com/office/powerpoint/2010/main" val="2837774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Findings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sz="2000" dirty="0" smtClean="0"/>
              <a:t>80% reported computer </a:t>
            </a:r>
            <a:r>
              <a:rPr lang="en-US" sz="2000" dirty="0"/>
              <a:t>class helped </a:t>
            </a:r>
            <a:r>
              <a:rPr lang="en-US" sz="2000" dirty="0" smtClean="0"/>
              <a:t>look </a:t>
            </a:r>
            <a:r>
              <a:rPr lang="en-US" sz="2000" dirty="0"/>
              <a:t>for employment.</a:t>
            </a:r>
          </a:p>
          <a:p>
            <a:endParaRPr lang="en-US" sz="2000" dirty="0" smtClean="0"/>
          </a:p>
          <a:p>
            <a:r>
              <a:rPr lang="en-US" sz="2000" dirty="0" smtClean="0"/>
              <a:t>71% reported attending </a:t>
            </a:r>
            <a:r>
              <a:rPr lang="en-US" sz="2000" dirty="0"/>
              <a:t>computer class helped in getting offered </a:t>
            </a:r>
            <a:r>
              <a:rPr lang="en-US" sz="2000" dirty="0" smtClean="0"/>
              <a:t>job</a:t>
            </a:r>
            <a:r>
              <a:rPr lang="en-US" sz="2000" dirty="0"/>
              <a:t>.</a:t>
            </a:r>
          </a:p>
          <a:p>
            <a:endParaRPr lang="en-US" sz="2000" dirty="0" smtClean="0"/>
          </a:p>
          <a:p>
            <a:r>
              <a:rPr lang="en-US" sz="2000" dirty="0" smtClean="0"/>
              <a:t>$31,266: average </a:t>
            </a:r>
            <a:r>
              <a:rPr lang="en-US" sz="2000" dirty="0"/>
              <a:t>salary, mostly o</a:t>
            </a:r>
            <a:r>
              <a:rPr lang="en-US" sz="2000" dirty="0" smtClean="0"/>
              <a:t>ffice/admin</a:t>
            </a:r>
            <a:r>
              <a:rPr lang="en-US" sz="2000" dirty="0"/>
              <a:t>, sales, personal </a:t>
            </a:r>
            <a:r>
              <a:rPr lang="en-US" sz="2000" dirty="0" smtClean="0"/>
              <a:t>care</a:t>
            </a:r>
          </a:p>
          <a:p>
            <a:endParaRPr lang="en-US" sz="2000" dirty="0"/>
          </a:p>
          <a:p>
            <a:r>
              <a:rPr lang="en-US" sz="2000" dirty="0"/>
              <a:t>50% </a:t>
            </a:r>
            <a:r>
              <a:rPr lang="en-US" sz="2000" dirty="0" smtClean="0"/>
              <a:t>found </a:t>
            </a:r>
            <a:r>
              <a:rPr lang="en-US" sz="2000" dirty="0"/>
              <a:t>a job within 4 months </a:t>
            </a:r>
            <a:r>
              <a:rPr lang="en-US" sz="2000" dirty="0" smtClean="0"/>
              <a:t>after class</a:t>
            </a:r>
            <a:endParaRPr lang="en-US" sz="2000" dirty="0"/>
          </a:p>
          <a:p>
            <a:endParaRPr lang="en-US" sz="2000" dirty="0" smtClean="0"/>
          </a:p>
          <a:p>
            <a:r>
              <a:rPr lang="en-US" sz="2000" dirty="0" smtClean="0"/>
              <a:t>Beat Employment </a:t>
            </a:r>
            <a:r>
              <a:rPr lang="en-US" sz="2000" dirty="0"/>
              <a:t>Result </a:t>
            </a:r>
            <a:r>
              <a:rPr lang="en-US" sz="2000" dirty="0" smtClean="0"/>
              <a:t>from </a:t>
            </a:r>
            <a:r>
              <a:rPr lang="en-US" sz="2000" dirty="0"/>
              <a:t>Comparison </a:t>
            </a:r>
            <a:r>
              <a:rPr lang="en-US" sz="2000" dirty="0" smtClean="0"/>
              <a:t>Group (DEED): </a:t>
            </a:r>
            <a:r>
              <a:rPr lang="en-US" sz="2000" dirty="0"/>
              <a:t>41% (339/818</a:t>
            </a:r>
            <a:r>
              <a:rPr lang="en-US" sz="2000" dirty="0" smtClean="0"/>
              <a:t>)</a:t>
            </a:r>
          </a:p>
          <a:p>
            <a:endParaRPr lang="en-US" sz="2000" dirty="0" smtClean="0"/>
          </a:p>
          <a:p>
            <a:r>
              <a:rPr lang="en-US" sz="2000" dirty="0"/>
              <a:t>$5.7 million </a:t>
            </a:r>
            <a:r>
              <a:rPr lang="en-US" sz="2000" dirty="0" smtClean="0"/>
              <a:t>total </a:t>
            </a:r>
            <a:r>
              <a:rPr lang="en-US" sz="2000" dirty="0"/>
              <a:t>estimated economic impact of </a:t>
            </a:r>
            <a:r>
              <a:rPr lang="en-US" sz="2000" dirty="0" smtClean="0"/>
              <a:t>(value of new jobs created)</a:t>
            </a:r>
            <a:endParaRPr lang="en-US" sz="2000" dirty="0"/>
          </a:p>
          <a:p>
            <a:endParaRPr lang="en-US" dirty="0"/>
          </a:p>
        </p:txBody>
      </p:sp>
    </p:spTree>
    <p:extLst>
      <p:ext uri="{BB962C8B-B14F-4D97-AF65-F5344CB8AC3E}">
        <p14:creationId xmlns:p14="http://schemas.microsoft.com/office/powerpoint/2010/main" val="1913824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172" y="2743200"/>
            <a:ext cx="7590181" cy="1077218"/>
          </a:xfrm>
          <a:prstGeom prst="rect">
            <a:avLst/>
          </a:prstGeom>
          <a:noFill/>
        </p:spPr>
        <p:txBody>
          <a:bodyPr wrap="square" rtlCol="0">
            <a:spAutoFit/>
          </a:bodyPr>
          <a:lstStyle/>
          <a:p>
            <a:pPr defTabSz="914400"/>
            <a:r>
              <a:rPr lang="en-US" sz="3200" b="1" dirty="0" smtClean="0">
                <a:solidFill>
                  <a:prstClr val="black"/>
                </a:solidFill>
                <a:latin typeface="Arial" panose="020B0604020202020204" pitchFamily="34" charset="0"/>
                <a:cs typeface="Arial" panose="020B0604020202020204" pitchFamily="34" charset="0"/>
              </a:rPr>
              <a:t>Learn More! Study posted at www.spnn.org/ctep</a:t>
            </a:r>
            <a:endParaRPr lang="en-US" sz="3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204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439103" y="2000540"/>
            <a:ext cx="3670007" cy="2751522"/>
          </a:xfrm>
          <a:prstGeom prst="rect">
            <a:avLst/>
          </a:prstGeom>
          <a:noFill/>
        </p:spPr>
        <p:txBody>
          <a:bodyPr wrap="square" rtlCol="0">
            <a:spAutoFit/>
          </a:bodyPr>
          <a:lstStyle/>
          <a:p>
            <a:pPr algn="r">
              <a:lnSpc>
                <a:spcPct val="80000"/>
              </a:lnSpc>
            </a:pPr>
            <a:r>
              <a:rPr lang="en-US" sz="3600" b="1" dirty="0">
                <a:solidFill>
                  <a:prstClr val="white"/>
                </a:solidFill>
                <a:latin typeface="Arial"/>
                <a:cs typeface="Arial"/>
              </a:rPr>
              <a:t>Grantee Evaluation Panel</a:t>
            </a:r>
          </a:p>
          <a:p>
            <a:pPr algn="r">
              <a:lnSpc>
                <a:spcPct val="80000"/>
              </a:lnSpc>
            </a:pPr>
            <a:endParaRPr lang="en-US" sz="2400" b="1" dirty="0" smtClean="0">
              <a:solidFill>
                <a:prstClr val="white"/>
              </a:solidFill>
              <a:latin typeface="Arial"/>
              <a:cs typeface="Arial"/>
            </a:endParaRPr>
          </a:p>
          <a:p>
            <a:pPr algn="r">
              <a:lnSpc>
                <a:spcPct val="80000"/>
              </a:lnSpc>
            </a:pPr>
            <a:r>
              <a:rPr lang="en-US" sz="2000" b="1" dirty="0" smtClean="0">
                <a:solidFill>
                  <a:prstClr val="white"/>
                </a:solidFill>
                <a:latin typeface="Arial"/>
                <a:cs typeface="Arial"/>
              </a:rPr>
              <a:t>AmeriCorps Symposium </a:t>
            </a:r>
          </a:p>
          <a:p>
            <a:pPr algn="r">
              <a:lnSpc>
                <a:spcPct val="80000"/>
              </a:lnSpc>
            </a:pPr>
            <a:r>
              <a:rPr lang="en-US" sz="2000" b="1" dirty="0" smtClean="0">
                <a:solidFill>
                  <a:prstClr val="white"/>
                </a:solidFill>
                <a:latin typeface="Arial"/>
                <a:cs typeface="Arial"/>
              </a:rPr>
              <a:t>September 22, 2016</a:t>
            </a:r>
          </a:p>
          <a:p>
            <a:pPr>
              <a:lnSpc>
                <a:spcPct val="80000"/>
              </a:lnSpc>
            </a:pPr>
            <a:endParaRPr lang="en-US" sz="4400" b="1" dirty="0" smtClean="0">
              <a:solidFill>
                <a:prstClr val="white"/>
              </a:solidFill>
              <a:latin typeface="Arial"/>
              <a:cs typeface="Arial"/>
            </a:endParaRPr>
          </a:p>
        </p:txBody>
      </p:sp>
    </p:spTree>
    <p:extLst>
      <p:ext uri="{BB962C8B-B14F-4D97-AF65-F5344CB8AC3E}">
        <p14:creationId xmlns:p14="http://schemas.microsoft.com/office/powerpoint/2010/main" val="2648599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7" descr="USMO-14-06691-EM_385243_crop_med-res.jpg"/>
          <p:cNvPicPr>
            <a:picLocks noGrp="1" noChangeAspect="1"/>
          </p:cNvPicPr>
          <p:nvPr>
            <p:ph type="pic" idx="10"/>
          </p:nvPr>
        </p:nvPicPr>
        <p:blipFill>
          <a:blip r:embed="rId3">
            <a:extLst>
              <a:ext uri="{28A0092B-C50C-407E-A947-70E740481C1C}">
                <a14:useLocalDpi xmlns:a14="http://schemas.microsoft.com/office/drawing/2010/main" val="0"/>
              </a:ext>
            </a:extLst>
          </a:blip>
          <a:srcRect t="623" b="623"/>
          <a:stretch>
            <a:fillRect/>
          </a:stretch>
        </p:blipFill>
        <p:spPr/>
      </p:pic>
      <p:sp>
        <p:nvSpPr>
          <p:cNvPr id="11" name="Rectangle 10"/>
          <p:cNvSpPr/>
          <p:nvPr/>
        </p:nvSpPr>
        <p:spPr>
          <a:xfrm>
            <a:off x="4529667" y="1989013"/>
            <a:ext cx="4658668" cy="2532195"/>
          </a:xfrm>
          <a:prstGeom prst="rect">
            <a:avLst/>
          </a:prstGeom>
          <a:solidFill>
            <a:srgbClr val="009DCE">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a:endParaRPr>
          </a:p>
        </p:txBody>
      </p:sp>
      <p:sp>
        <p:nvSpPr>
          <p:cNvPr id="2" name="Title 1"/>
          <p:cNvSpPr>
            <a:spLocks noGrp="1"/>
          </p:cNvSpPr>
          <p:nvPr>
            <p:ph type="ctrTitle"/>
          </p:nvPr>
        </p:nvSpPr>
        <p:spPr>
          <a:xfrm>
            <a:off x="4695845" y="2510533"/>
            <a:ext cx="4100948" cy="1280783"/>
          </a:xfrm>
        </p:spPr>
        <p:txBody>
          <a:bodyPr>
            <a:noAutofit/>
          </a:bodyPr>
          <a:lstStyle/>
          <a:p>
            <a:pPr>
              <a:lnSpc>
                <a:spcPts val="4970"/>
              </a:lnSpc>
            </a:pPr>
            <a:r>
              <a:rPr lang="en-US" sz="3600" b="1" dirty="0" smtClean="0">
                <a:solidFill>
                  <a:schemeClr val="bg1"/>
                </a:solidFill>
              </a:rPr>
              <a:t>What’s the story you want to tell?</a:t>
            </a:r>
            <a:r>
              <a:rPr lang="en-US" sz="800" b="1" dirty="0" smtClean="0">
                <a:solidFill>
                  <a:schemeClr val="bg1"/>
                </a:solidFill>
              </a:rPr>
              <a:t/>
            </a:r>
            <a:br>
              <a:rPr lang="en-US" sz="800" b="1" dirty="0" smtClean="0">
                <a:solidFill>
                  <a:schemeClr val="bg1"/>
                </a:solidFill>
              </a:rPr>
            </a:br>
            <a:endParaRPr lang="en-US" sz="3600" b="1" dirty="0">
              <a:solidFill>
                <a:schemeClr val="bg1"/>
              </a:solidFill>
            </a:endParaRPr>
          </a:p>
        </p:txBody>
      </p:sp>
      <p:grpSp>
        <p:nvGrpSpPr>
          <p:cNvPr id="37" name="Group 36"/>
          <p:cNvGrpSpPr/>
          <p:nvPr/>
        </p:nvGrpSpPr>
        <p:grpSpPr>
          <a:xfrm>
            <a:off x="3344263" y="-742586"/>
            <a:ext cx="2450169" cy="637106"/>
            <a:chOff x="417377" y="5825969"/>
            <a:chExt cx="2450169" cy="637106"/>
          </a:xfrm>
        </p:grpSpPr>
        <p:grpSp>
          <p:nvGrpSpPr>
            <p:cNvPr id="38" name="Group 37"/>
            <p:cNvGrpSpPr/>
            <p:nvPr userDrawn="1"/>
          </p:nvGrpSpPr>
          <p:grpSpPr>
            <a:xfrm>
              <a:off x="417377" y="6062243"/>
              <a:ext cx="2450169" cy="400832"/>
              <a:chOff x="692792" y="5848953"/>
              <a:chExt cx="2821634" cy="400832"/>
            </a:xfrm>
          </p:grpSpPr>
          <p:sp>
            <p:nvSpPr>
              <p:cNvPr id="40" name="Rectangle 39"/>
              <p:cNvSpPr/>
              <p:nvPr userDrawn="1"/>
            </p:nvSpPr>
            <p:spPr>
              <a:xfrm>
                <a:off x="1273792" y="5848953"/>
                <a:ext cx="509509" cy="400832"/>
              </a:xfrm>
              <a:prstGeom prst="rect">
                <a:avLst/>
              </a:prstGeom>
              <a:solidFill>
                <a:srgbClr val="B8D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692792" y="5848953"/>
                <a:ext cx="509509" cy="400832"/>
              </a:xfrm>
              <a:prstGeom prst="rect">
                <a:avLst/>
              </a:prstGeom>
              <a:solidFill>
                <a:srgbClr val="009D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1855239" y="5848953"/>
                <a:ext cx="509509" cy="400832"/>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2281" y="5848953"/>
                <a:ext cx="509509" cy="400832"/>
              </a:xfrm>
              <a:prstGeom prst="rect">
                <a:avLst/>
              </a:prstGeom>
              <a:solidFill>
                <a:srgbClr val="222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3004917" y="5848953"/>
                <a:ext cx="509509" cy="400832"/>
              </a:xfrm>
              <a:prstGeom prst="rect">
                <a:avLst/>
              </a:prstGeom>
              <a:solidFill>
                <a:srgbClr val="78777A"/>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9" name="Rectangle 38"/>
            <p:cNvSpPr/>
            <p:nvPr userDrawn="1"/>
          </p:nvSpPr>
          <p:spPr>
            <a:xfrm>
              <a:off x="417378" y="5825969"/>
              <a:ext cx="946944" cy="215444"/>
            </a:xfrm>
            <a:prstGeom prst="rect">
              <a:avLst/>
            </a:prstGeom>
          </p:spPr>
          <p:txBody>
            <a:bodyPr wrap="square" lIns="0">
              <a:spAutoFit/>
            </a:bodyPr>
            <a:lstStyle/>
            <a:p>
              <a:r>
                <a:rPr lang="en-US" sz="800" b="1" cap="all" dirty="0" smtClean="0">
                  <a:solidFill>
                    <a:srgbClr val="868789"/>
                  </a:solidFill>
                  <a:latin typeface="Helvetica"/>
                  <a:cs typeface="Helvetica"/>
                </a:rPr>
                <a:t>Primary</a:t>
              </a:r>
              <a:endParaRPr lang="en-US" sz="800" b="1" i="1" cap="all" dirty="0">
                <a:solidFill>
                  <a:srgbClr val="868789"/>
                </a:solidFill>
                <a:latin typeface="Helvetica"/>
                <a:cs typeface="Helvetica"/>
              </a:endParaRPr>
            </a:p>
          </p:txBody>
        </p:sp>
      </p:grpSp>
      <p:sp>
        <p:nvSpPr>
          <p:cNvPr id="7" name="TextBox 6"/>
          <p:cNvSpPr txBox="1"/>
          <p:nvPr/>
        </p:nvSpPr>
        <p:spPr>
          <a:xfrm>
            <a:off x="9440031" y="397304"/>
            <a:ext cx="2087057" cy="2231380"/>
          </a:xfrm>
          <a:prstGeom prst="rect">
            <a:avLst/>
          </a:prstGeom>
          <a:noFill/>
        </p:spPr>
        <p:txBody>
          <a:bodyPr wrap="square" rtlCol="0">
            <a:spAutoFit/>
          </a:bodyPr>
          <a:lstStyle/>
          <a:p>
            <a:r>
              <a:rPr lang="en-US" sz="1100" dirty="0">
                <a:solidFill>
                  <a:srgbClr val="A4343A"/>
                </a:solidFill>
              </a:rPr>
              <a:t>We recommend photos to be at least 1500 x 1000 pixels </a:t>
            </a:r>
            <a:r>
              <a:rPr lang="en-US" sz="1100" dirty="0" smtClean="0">
                <a:solidFill>
                  <a:srgbClr val="A4343A"/>
                </a:solidFill>
              </a:rPr>
              <a:t>(150 dpi at 10 x 6.6 inches) but </a:t>
            </a:r>
            <a:r>
              <a:rPr lang="en-US" sz="1100" dirty="0">
                <a:solidFill>
                  <a:srgbClr val="A4343A"/>
                </a:solidFill>
              </a:rPr>
              <a:t>resolution requirements </a:t>
            </a:r>
            <a:r>
              <a:rPr lang="en-US" sz="1100" dirty="0" smtClean="0">
                <a:solidFill>
                  <a:srgbClr val="A4343A"/>
                </a:solidFill>
              </a:rPr>
              <a:t>for presentations are </a:t>
            </a:r>
            <a:r>
              <a:rPr lang="en-US" sz="1100" dirty="0">
                <a:solidFill>
                  <a:srgbClr val="A4343A"/>
                </a:solidFill>
              </a:rPr>
              <a:t>dependent upon screen resolution and viewing distance</a:t>
            </a:r>
            <a:r>
              <a:rPr lang="en-US" sz="1100" dirty="0" smtClean="0">
                <a:solidFill>
                  <a:srgbClr val="A4343A"/>
                </a:solidFill>
              </a:rPr>
              <a:t>.</a:t>
            </a:r>
          </a:p>
          <a:p>
            <a:endParaRPr lang="en-US" sz="1100" dirty="0">
              <a:solidFill>
                <a:srgbClr val="A4343A"/>
              </a:solidFill>
            </a:endParaRPr>
          </a:p>
          <a:p>
            <a:r>
              <a:rPr lang="en-US" sz="1100" dirty="0" smtClean="0">
                <a:solidFill>
                  <a:srgbClr val="A4343A"/>
                </a:solidFill>
              </a:rPr>
              <a:t>Photos from DAN should be downloaded at their highest quality settings. </a:t>
            </a:r>
            <a:endParaRPr lang="en-US" sz="1100" dirty="0">
              <a:solidFill>
                <a:srgbClr val="A4343A"/>
              </a:solidFill>
            </a:endParaRPr>
          </a:p>
          <a:p>
            <a:endParaRPr lang="en-US" dirty="0">
              <a:solidFill>
                <a:prstClr val="black"/>
              </a:solidFill>
            </a:endParaRPr>
          </a:p>
        </p:txBody>
      </p:sp>
      <p:sp>
        <p:nvSpPr>
          <p:cNvPr id="10" name="TextBox 9"/>
          <p:cNvSpPr txBox="1"/>
          <p:nvPr/>
        </p:nvSpPr>
        <p:spPr>
          <a:xfrm>
            <a:off x="1007631" y="6124785"/>
            <a:ext cx="2471351" cy="215444"/>
          </a:xfrm>
          <a:prstGeom prst="rect">
            <a:avLst/>
          </a:prstGeom>
          <a:solidFill>
            <a:schemeClr val="bg1"/>
          </a:solidFill>
        </p:spPr>
        <p:txBody>
          <a:bodyPr wrap="square" rtlCol="0">
            <a:spAutoFit/>
          </a:bodyPr>
          <a:lstStyle/>
          <a:p>
            <a:r>
              <a:rPr lang="en-US" sz="800" dirty="0" smtClean="0">
                <a:solidFill>
                  <a:prstClr val="white"/>
                </a:solidFill>
              </a:rPr>
              <a:t>ddd</a:t>
            </a:r>
            <a:endParaRPr lang="en-US" sz="800" dirty="0">
              <a:solidFill>
                <a:prstClr val="white"/>
              </a:solidFill>
            </a:endParaRPr>
          </a:p>
        </p:txBody>
      </p:sp>
      <p:sp>
        <p:nvSpPr>
          <p:cNvPr id="24" name="TextBox 23"/>
          <p:cNvSpPr txBox="1"/>
          <p:nvPr/>
        </p:nvSpPr>
        <p:spPr>
          <a:xfrm>
            <a:off x="872913" y="6548530"/>
            <a:ext cx="2471351" cy="215444"/>
          </a:xfrm>
          <a:prstGeom prst="rect">
            <a:avLst/>
          </a:prstGeom>
          <a:solidFill>
            <a:schemeClr val="bg1"/>
          </a:solidFill>
        </p:spPr>
        <p:txBody>
          <a:bodyPr wrap="square" rtlCol="0">
            <a:spAutoFit/>
          </a:bodyPr>
          <a:lstStyle/>
          <a:p>
            <a:r>
              <a:rPr lang="en-US" sz="800" dirty="0" smtClean="0">
                <a:solidFill>
                  <a:prstClr val="white"/>
                </a:solidFill>
              </a:rPr>
              <a:t>ddd</a:t>
            </a:r>
            <a:endParaRPr lang="en-US" sz="800" dirty="0">
              <a:solidFill>
                <a:prstClr val="white"/>
              </a:solidFill>
            </a:endParaRPr>
          </a:p>
        </p:txBody>
      </p:sp>
      <p:sp>
        <p:nvSpPr>
          <p:cNvPr id="13" name="TextBox 12"/>
          <p:cNvSpPr txBox="1"/>
          <p:nvPr/>
        </p:nvSpPr>
        <p:spPr>
          <a:xfrm>
            <a:off x="5822893" y="3778959"/>
            <a:ext cx="1846852" cy="369332"/>
          </a:xfrm>
          <a:prstGeom prst="rect">
            <a:avLst/>
          </a:prstGeom>
          <a:noFill/>
        </p:spPr>
        <p:txBody>
          <a:bodyPr wrap="none" rtlCol="0">
            <a:spAutoFit/>
          </a:bodyPr>
          <a:lstStyle/>
          <a:p>
            <a:r>
              <a:rPr lang="en-US" b="1" dirty="0">
                <a:solidFill>
                  <a:prstClr val="white"/>
                </a:solidFill>
              </a:rPr>
              <a:t>Can you prove it?</a:t>
            </a:r>
            <a:endParaRPr lang="en-US" dirty="0">
              <a:solidFill>
                <a:prstClr val="black"/>
              </a:solidFill>
            </a:endParaRPr>
          </a:p>
        </p:txBody>
      </p:sp>
    </p:spTree>
    <p:extLst>
      <p:ext uri="{BB962C8B-B14F-4D97-AF65-F5344CB8AC3E}">
        <p14:creationId xmlns:p14="http://schemas.microsoft.com/office/powerpoint/2010/main" val="383021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0"/>
            <a:ext cx="9144000" cy="6832745"/>
          </a:xfrm>
          <a:solidFill>
            <a:schemeClr val="bg1"/>
          </a:solidFill>
        </p:spPr>
        <p:txBody>
          <a:bodyPr/>
          <a:lstStyle/>
          <a:p>
            <a:r>
              <a:rPr lang="en-US" dirty="0" smtClean="0">
                <a:solidFill>
                  <a:schemeClr val="bg1"/>
                </a:solidFill>
              </a:rPr>
              <a:t>qwerty</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1555668" y="1132138"/>
            <a:ext cx="7198550" cy="5451380"/>
          </a:xfrm>
          <a:prstGeom prst="rect">
            <a:avLst/>
          </a:prstGeom>
        </p:spPr>
      </p:pic>
      <p:sp>
        <p:nvSpPr>
          <p:cNvPr id="6" name="Title 1"/>
          <p:cNvSpPr txBox="1">
            <a:spLocks/>
          </p:cNvSpPr>
          <p:nvPr/>
        </p:nvSpPr>
        <p:spPr>
          <a:xfrm>
            <a:off x="389782" y="3134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gn="l"/>
            <a:r>
              <a:rPr lang="en-US" b="1" dirty="0" smtClean="0">
                <a:solidFill>
                  <a:srgbClr val="C0504D"/>
                </a:solidFill>
              </a:rPr>
              <a:t>Start with…</a:t>
            </a:r>
            <a:endParaRPr lang="en-US" b="1" dirty="0">
              <a:solidFill>
                <a:srgbClr val="C0504D"/>
              </a:solidFill>
            </a:endParaRPr>
          </a:p>
        </p:txBody>
      </p:sp>
    </p:spTree>
    <p:extLst>
      <p:ext uri="{BB962C8B-B14F-4D97-AF65-F5344CB8AC3E}">
        <p14:creationId xmlns:p14="http://schemas.microsoft.com/office/powerpoint/2010/main" val="111434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361950" y="1138238"/>
            <a:ext cx="8229600" cy="461962"/>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gn="l"/>
            <a:r>
              <a:rPr lang="en-US" b="1" dirty="0" smtClean="0">
                <a:solidFill>
                  <a:schemeClr val="accent2"/>
                </a:solidFill>
              </a:rPr>
              <a:t>Add some </a:t>
            </a:r>
            <a:r>
              <a:rPr lang="en-US" b="1" dirty="0" err="1" smtClean="0">
                <a:solidFill>
                  <a:schemeClr val="accent2"/>
                </a:solidFill>
              </a:rPr>
              <a:t>ph.D’s</a:t>
            </a:r>
            <a:r>
              <a:rPr lang="en-US" b="1" dirty="0" smtClean="0">
                <a:solidFill>
                  <a:schemeClr val="accent2"/>
                </a:solidFill>
              </a:rPr>
              <a:t>…</a:t>
            </a:r>
            <a:endParaRPr lang="en-US" b="1" dirty="0">
              <a:solidFill>
                <a:schemeClr val="accent2"/>
              </a:solidFill>
            </a:endParaRPr>
          </a:p>
        </p:txBody>
      </p:sp>
      <p:pic>
        <p:nvPicPr>
          <p:cNvPr id="4" name="Content Placeholder 3"/>
          <p:cNvPicPr>
            <a:picLocks noGrp="1" noChangeAspect="1"/>
          </p:cNvPicPr>
          <p:nvPr>
            <p:ph idx="1"/>
          </p:nvPr>
        </p:nvPicPr>
        <p:blipFill>
          <a:blip r:embed="rId3"/>
          <a:stretch>
            <a:fillRect/>
          </a:stretch>
        </p:blipFill>
        <p:spPr>
          <a:xfrm>
            <a:off x="3381375" y="2803278"/>
            <a:ext cx="2190750" cy="1457325"/>
          </a:xfrm>
          <a:prstGeom prst="rect">
            <a:avLst/>
          </a:prstGeom>
        </p:spPr>
      </p:pic>
    </p:spTree>
    <p:extLst>
      <p:ext uri="{BB962C8B-B14F-4D97-AF65-F5344CB8AC3E}">
        <p14:creationId xmlns:p14="http://schemas.microsoft.com/office/powerpoint/2010/main" val="862019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8" y="429017"/>
            <a:ext cx="8473044" cy="1143000"/>
          </a:xfrm>
        </p:spPr>
        <p:txBody>
          <a:bodyPr>
            <a:normAutofit/>
          </a:bodyPr>
          <a:lstStyle/>
          <a:p>
            <a:r>
              <a:rPr lang="en-US" sz="3600" b="1" dirty="0" smtClean="0">
                <a:solidFill>
                  <a:srgbClr val="0070C0"/>
                </a:solidFill>
              </a:rPr>
              <a:t>Research Questions: added value?</a:t>
            </a:r>
            <a:endParaRPr lang="en-US" sz="3600" b="1" dirty="0">
              <a:solidFill>
                <a:srgbClr val="0070C0"/>
              </a:solidFill>
            </a:endParaRPr>
          </a:p>
        </p:txBody>
      </p:sp>
      <p:sp>
        <p:nvSpPr>
          <p:cNvPr id="3" name="Content Placeholder 2"/>
          <p:cNvSpPr>
            <a:spLocks noGrp="1"/>
          </p:cNvSpPr>
          <p:nvPr>
            <p:ph idx="1"/>
          </p:nvPr>
        </p:nvSpPr>
        <p:spPr>
          <a:xfrm>
            <a:off x="249383" y="1708150"/>
            <a:ext cx="8853054" cy="5013325"/>
          </a:xfrm>
        </p:spPr>
        <p:txBody>
          <a:bodyPr>
            <a:normAutofit fontScale="92500" lnSpcReduction="20000"/>
          </a:bodyPr>
          <a:lstStyle/>
          <a:p>
            <a:r>
              <a:rPr lang="en-US" dirty="0" smtClean="0"/>
              <a:t>Do host </a:t>
            </a:r>
            <a:r>
              <a:rPr lang="en-US" dirty="0"/>
              <a:t>affiliates </a:t>
            </a:r>
            <a:r>
              <a:rPr lang="en-US" dirty="0" smtClean="0"/>
              <a:t>(through members) increase </a:t>
            </a:r>
            <a:r>
              <a:rPr lang="en-US" dirty="0"/>
              <a:t>capacity </a:t>
            </a:r>
            <a:r>
              <a:rPr lang="en-US" dirty="0" smtClean="0"/>
              <a:t>compared to </a:t>
            </a:r>
            <a:r>
              <a:rPr lang="en-US" dirty="0"/>
              <a:t>similar, non-hosting </a:t>
            </a:r>
            <a:r>
              <a:rPr lang="en-US" dirty="0" smtClean="0"/>
              <a:t>affiliates? </a:t>
            </a:r>
          </a:p>
          <a:p>
            <a:pPr lvl="1"/>
            <a:r>
              <a:rPr lang="en-US" dirty="0" smtClean="0"/>
              <a:t>Serve </a:t>
            </a:r>
            <a:r>
              <a:rPr lang="en-US" dirty="0"/>
              <a:t>more families?</a:t>
            </a:r>
          </a:p>
          <a:p>
            <a:pPr lvl="1"/>
            <a:r>
              <a:rPr lang="en-US" dirty="0"/>
              <a:t>Engage more volunteers?</a:t>
            </a:r>
          </a:p>
          <a:p>
            <a:pPr lvl="1"/>
            <a:r>
              <a:rPr lang="en-US" dirty="0" smtClean="0"/>
              <a:t>Increase new builds </a:t>
            </a:r>
            <a:r>
              <a:rPr lang="en-US" dirty="0"/>
              <a:t>and rehabs</a:t>
            </a:r>
            <a:r>
              <a:rPr lang="en-US" dirty="0" smtClean="0"/>
              <a:t>?</a:t>
            </a:r>
          </a:p>
          <a:p>
            <a:r>
              <a:rPr lang="en-US" dirty="0" smtClean="0"/>
              <a:t>Do members benefit?:</a:t>
            </a:r>
          </a:p>
          <a:p>
            <a:pPr lvl="1"/>
            <a:r>
              <a:rPr lang="en-US" dirty="0" smtClean="0"/>
              <a:t>Obtain full workforce </a:t>
            </a:r>
            <a:r>
              <a:rPr lang="en-US" dirty="0"/>
              <a:t>development </a:t>
            </a:r>
            <a:r>
              <a:rPr lang="en-US" dirty="0" smtClean="0"/>
              <a:t>training and mentorship?</a:t>
            </a:r>
            <a:endParaRPr lang="en-US" dirty="0"/>
          </a:p>
          <a:p>
            <a:pPr lvl="1"/>
            <a:r>
              <a:rPr lang="en-US" dirty="0" smtClean="0"/>
              <a:t>Learn </a:t>
            </a:r>
            <a:r>
              <a:rPr lang="en-US" dirty="0"/>
              <a:t>new and transferrable skills?</a:t>
            </a:r>
          </a:p>
          <a:p>
            <a:pPr lvl="1"/>
            <a:r>
              <a:rPr lang="en-US" dirty="0" smtClean="0"/>
              <a:t>Increase new and lasting civic </a:t>
            </a:r>
          </a:p>
          <a:p>
            <a:pPr lvl="1"/>
            <a:r>
              <a:rPr lang="en-US" dirty="0" smtClean="0"/>
              <a:t>engagement interests?</a:t>
            </a:r>
            <a:endParaRPr lang="en-US" dirty="0"/>
          </a:p>
          <a:p>
            <a:pPr lvl="1"/>
            <a:endParaRPr lang="en-US" dirty="0" smtClean="0"/>
          </a:p>
          <a:p>
            <a:pPr lvl="1"/>
            <a:endParaRPr lang="en-US" dirty="0"/>
          </a:p>
          <a:p>
            <a:pPr marL="457004" lvl="1" indent="0">
              <a:buNone/>
            </a:pPr>
            <a:endParaRPr lang="en-US" dirty="0"/>
          </a:p>
        </p:txBody>
      </p:sp>
      <p:sp>
        <p:nvSpPr>
          <p:cNvPr id="4" name="Slide Number Placeholder 3"/>
          <p:cNvSpPr>
            <a:spLocks noGrp="1"/>
          </p:cNvSpPr>
          <p:nvPr>
            <p:ph type="sldNum" sz="quarter" idx="12"/>
          </p:nvPr>
        </p:nvSpPr>
        <p:spPr/>
        <p:txBody>
          <a:bodyPr/>
          <a:lstStyle/>
          <a:p>
            <a:fld id="{12B504B4-14FB-7C4E-BBF5-501B271C9704}"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1778600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368"/>
            <a:ext cx="8229600" cy="1143000"/>
          </a:xfrm>
        </p:spPr>
        <p:txBody>
          <a:bodyPr/>
          <a:lstStyle/>
          <a:p>
            <a:r>
              <a:rPr lang="en-US" b="1" dirty="0" smtClean="0">
                <a:solidFill>
                  <a:srgbClr val="0070C0"/>
                </a:solidFill>
              </a:rPr>
              <a:t>Surveys and Data Sources</a:t>
            </a:r>
            <a:endParaRPr lang="en-US" b="1" dirty="0">
              <a:solidFill>
                <a:srgbClr val="0070C0"/>
              </a:solidFill>
            </a:endParaRPr>
          </a:p>
        </p:txBody>
      </p:sp>
      <p:sp>
        <p:nvSpPr>
          <p:cNvPr id="3" name="Content Placeholder 2"/>
          <p:cNvSpPr>
            <a:spLocks noGrp="1"/>
          </p:cNvSpPr>
          <p:nvPr>
            <p:ph idx="1"/>
          </p:nvPr>
        </p:nvSpPr>
        <p:spPr>
          <a:xfrm>
            <a:off x="457200" y="1827422"/>
            <a:ext cx="8229600" cy="4525963"/>
          </a:xfrm>
        </p:spPr>
        <p:txBody>
          <a:bodyPr>
            <a:normAutofit fontScale="92500" lnSpcReduction="10000"/>
          </a:bodyPr>
          <a:lstStyle/>
          <a:p>
            <a:r>
              <a:rPr lang="en-US" b="1" dirty="0" smtClean="0"/>
              <a:t>Affiliate and Host Affiliate </a:t>
            </a:r>
            <a:r>
              <a:rPr lang="en-US" dirty="0" smtClean="0"/>
              <a:t>(Pre-Post)</a:t>
            </a:r>
            <a:endParaRPr lang="en-US" dirty="0"/>
          </a:p>
          <a:p>
            <a:pPr lvl="1"/>
            <a:r>
              <a:rPr lang="en-US" dirty="0"/>
              <a:t>Completed by leadership</a:t>
            </a:r>
          </a:p>
          <a:p>
            <a:pPr lvl="1"/>
            <a:r>
              <a:rPr lang="en-US" dirty="0" smtClean="0"/>
              <a:t>Matched comparison</a:t>
            </a:r>
          </a:p>
          <a:p>
            <a:pPr lvl="1"/>
            <a:r>
              <a:rPr lang="en-US" dirty="0" smtClean="0"/>
              <a:t>Impact and added capacity of members </a:t>
            </a:r>
            <a:r>
              <a:rPr lang="en-US" dirty="0"/>
              <a:t>on </a:t>
            </a:r>
            <a:r>
              <a:rPr lang="en-US" dirty="0" smtClean="0"/>
              <a:t>affiliate outcomes.</a:t>
            </a:r>
          </a:p>
          <a:p>
            <a:r>
              <a:rPr lang="en-US" b="1" dirty="0" smtClean="0"/>
              <a:t>Member </a:t>
            </a:r>
            <a:r>
              <a:rPr lang="en-US" dirty="0" smtClean="0"/>
              <a:t>(Pre-Post)</a:t>
            </a:r>
          </a:p>
          <a:p>
            <a:pPr lvl="1"/>
            <a:r>
              <a:rPr lang="en-US" dirty="0" smtClean="0"/>
              <a:t>Fall of 2014 to Fall of 2015</a:t>
            </a:r>
          </a:p>
          <a:p>
            <a:pPr lvl="1"/>
            <a:r>
              <a:rPr lang="en-US" dirty="0" smtClean="0"/>
              <a:t>Member perceptions</a:t>
            </a:r>
          </a:p>
          <a:p>
            <a:r>
              <a:rPr lang="en-US" b="1" dirty="0" smtClean="0"/>
              <a:t>Alumni </a:t>
            </a:r>
            <a:r>
              <a:rPr lang="en-US" dirty="0" smtClean="0"/>
              <a:t>(Post-only)</a:t>
            </a:r>
          </a:p>
          <a:p>
            <a:pPr lvl="1"/>
            <a:r>
              <a:rPr lang="en-US" dirty="0" smtClean="0"/>
              <a:t>Long-term perceptions</a:t>
            </a:r>
          </a:p>
          <a:p>
            <a:pPr lvl="1"/>
            <a:endParaRPr lang="en-US" b="1" dirty="0" smtClean="0"/>
          </a:p>
          <a:p>
            <a:pPr lvl="1"/>
            <a:endParaRPr lang="en-US" dirty="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12B504B4-14FB-7C4E-BBF5-501B271C9704}"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837020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bg1"/>
                </a:solidFill>
              </a:rPr>
              <a:t>Panelists</a:t>
            </a:r>
            <a:endParaRPr lang="en-US" b="1" dirty="0">
              <a:solidFill>
                <a:schemeClr val="bg1"/>
              </a:solidFill>
            </a:endParaRPr>
          </a:p>
        </p:txBody>
      </p:sp>
      <p:sp>
        <p:nvSpPr>
          <p:cNvPr id="3" name="Content Placeholder 2"/>
          <p:cNvSpPr>
            <a:spLocks noGrp="1"/>
          </p:cNvSpPr>
          <p:nvPr>
            <p:ph idx="1"/>
          </p:nvPr>
        </p:nvSpPr>
        <p:spPr/>
        <p:txBody>
          <a:bodyPr>
            <a:normAutofit/>
          </a:bodyPr>
          <a:lstStyle/>
          <a:p>
            <a:r>
              <a:rPr lang="en-US" sz="2400" dirty="0" smtClean="0"/>
              <a:t>Stephanie Biegler, Child Abuse Prevention Council</a:t>
            </a:r>
          </a:p>
          <a:p>
            <a:r>
              <a:rPr lang="en-US" sz="2400" dirty="0" smtClean="0"/>
              <a:t>Joel Krogstad, St. Paul Neighborhood Network</a:t>
            </a:r>
          </a:p>
          <a:p>
            <a:r>
              <a:rPr lang="en-US" sz="2400" dirty="0" smtClean="0">
                <a:solidFill>
                  <a:schemeClr val="tx1"/>
                </a:solidFill>
              </a:rPr>
              <a:t>Peter Rumsey, Habitat for Humanity, International</a:t>
            </a:r>
          </a:p>
          <a:p>
            <a:r>
              <a:rPr lang="en-US" sz="2400" dirty="0"/>
              <a:t>Amy Hetrick, </a:t>
            </a:r>
            <a:r>
              <a:rPr lang="en-US" sz="2400" dirty="0" smtClean="0"/>
              <a:t>CNCS</a:t>
            </a:r>
          </a:p>
          <a:p>
            <a:r>
              <a:rPr lang="en-US" sz="2400" dirty="0"/>
              <a:t>Allyson Augustin, City Year</a:t>
            </a:r>
          </a:p>
          <a:p>
            <a:pPr marL="0" indent="0">
              <a:buNone/>
            </a:pPr>
            <a:endParaRPr lang="en-US" sz="2400" dirty="0"/>
          </a:p>
          <a:p>
            <a:endParaRPr lang="en-US" sz="2400" dirty="0">
              <a:solidFill>
                <a:schemeClr val="tx1"/>
              </a:solidFill>
            </a:endParaRPr>
          </a:p>
        </p:txBody>
      </p:sp>
    </p:spTree>
    <p:extLst>
      <p:ext uri="{BB962C8B-B14F-4D97-AF65-F5344CB8AC3E}">
        <p14:creationId xmlns:p14="http://schemas.microsoft.com/office/powerpoint/2010/main" val="425816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80705"/>
            <a:ext cx="8229600" cy="3145457"/>
          </a:xfrm>
        </p:spPr>
        <p:txBody>
          <a:bodyPr/>
          <a:lstStyle/>
          <a:p>
            <a:pPr marL="0" indent="0" algn="r">
              <a:buNone/>
            </a:pPr>
            <a:r>
              <a:rPr lang="en-US" dirty="0" smtClean="0"/>
              <a:t>Assumptions should be tested.</a:t>
            </a:r>
          </a:p>
          <a:p>
            <a:pPr marL="0" indent="0" algn="r">
              <a:buNone/>
            </a:pPr>
            <a:r>
              <a:rPr lang="en-US" dirty="0" smtClean="0"/>
              <a:t>The data will set you free!</a:t>
            </a:r>
          </a:p>
          <a:p>
            <a:pPr marL="0" indent="0">
              <a:buNone/>
            </a:pPr>
            <a:endParaRPr lang="en-US" dirty="0"/>
          </a:p>
          <a:p>
            <a:pPr marL="0" indent="0">
              <a:buNone/>
            </a:pPr>
            <a:r>
              <a:rPr lang="en-US" dirty="0" smtClean="0"/>
              <a:t> </a:t>
            </a:r>
            <a:endParaRPr lang="en-US" dirty="0"/>
          </a:p>
        </p:txBody>
      </p:sp>
      <p:sp>
        <p:nvSpPr>
          <p:cNvPr id="5" name="Title 1"/>
          <p:cNvSpPr txBox="1">
            <a:spLocks noGrp="1"/>
          </p:cNvSpPr>
          <p:nvPr>
            <p:ph type="title"/>
          </p:nvPr>
        </p:nvSpPr>
        <p:spPr>
          <a:xfrm>
            <a:off x="361950" y="1280741"/>
            <a:ext cx="8229600" cy="461962"/>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gn="l"/>
            <a:r>
              <a:rPr lang="en-US" b="1" dirty="0" smtClean="0">
                <a:solidFill>
                  <a:schemeClr val="accent2"/>
                </a:solidFill>
              </a:rPr>
              <a:t>Be courageous!</a:t>
            </a:r>
            <a:endParaRPr lang="en-US" b="1" dirty="0">
              <a:solidFill>
                <a:schemeClr val="accent2"/>
              </a:solidFill>
            </a:endParaRPr>
          </a:p>
        </p:txBody>
      </p:sp>
    </p:spTree>
    <p:extLst>
      <p:ext uri="{BB962C8B-B14F-4D97-AF65-F5344CB8AC3E}">
        <p14:creationId xmlns:p14="http://schemas.microsoft.com/office/powerpoint/2010/main" val="17626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566" y="938150"/>
            <a:ext cx="8550234" cy="4965869"/>
          </a:xfrm>
        </p:spPr>
        <p:txBody>
          <a:bodyPr>
            <a:normAutofit fontScale="92500" lnSpcReduction="20000"/>
          </a:bodyPr>
          <a:lstStyle/>
          <a:p>
            <a:r>
              <a:rPr lang="en-US" b="1" dirty="0" smtClean="0"/>
              <a:t>Do host </a:t>
            </a:r>
            <a:r>
              <a:rPr lang="en-US" b="1" dirty="0"/>
              <a:t>affiliates </a:t>
            </a:r>
            <a:r>
              <a:rPr lang="en-US" b="1" dirty="0" smtClean="0"/>
              <a:t>experience increased </a:t>
            </a:r>
            <a:r>
              <a:rPr lang="en-US" b="1" dirty="0"/>
              <a:t>capacity </a:t>
            </a:r>
            <a:r>
              <a:rPr lang="en-US" b="1" dirty="0" smtClean="0"/>
              <a:t>compared to </a:t>
            </a:r>
            <a:r>
              <a:rPr lang="en-US" b="1" dirty="0"/>
              <a:t>similar, non-hosting </a:t>
            </a:r>
            <a:r>
              <a:rPr lang="en-US" b="1" dirty="0" smtClean="0"/>
              <a:t>affiliates? </a:t>
            </a:r>
          </a:p>
          <a:p>
            <a:pPr lvl="1"/>
            <a:r>
              <a:rPr lang="en-US" dirty="0" smtClean="0"/>
              <a:t>Serve </a:t>
            </a:r>
            <a:r>
              <a:rPr lang="en-US" dirty="0"/>
              <a:t>more families</a:t>
            </a:r>
            <a:r>
              <a:rPr lang="en-US" dirty="0" smtClean="0"/>
              <a:t>? </a:t>
            </a:r>
            <a:r>
              <a:rPr lang="en-US" b="1" dirty="0" smtClean="0">
                <a:solidFill>
                  <a:srgbClr val="00B050"/>
                </a:solidFill>
              </a:rPr>
              <a:t>YES</a:t>
            </a:r>
            <a:endParaRPr lang="en-US" b="1" dirty="0"/>
          </a:p>
          <a:p>
            <a:pPr lvl="1"/>
            <a:r>
              <a:rPr lang="en-US" dirty="0"/>
              <a:t>Engage more volunteers</a:t>
            </a:r>
            <a:r>
              <a:rPr lang="en-US" dirty="0" smtClean="0"/>
              <a:t>? </a:t>
            </a:r>
            <a:r>
              <a:rPr lang="en-US" b="1" dirty="0">
                <a:solidFill>
                  <a:srgbClr val="00B050"/>
                </a:solidFill>
              </a:rPr>
              <a:t>YES</a:t>
            </a:r>
            <a:endParaRPr lang="en-US" dirty="0"/>
          </a:p>
          <a:p>
            <a:pPr lvl="1"/>
            <a:r>
              <a:rPr lang="en-US" dirty="0" smtClean="0"/>
              <a:t>Increase new builds </a:t>
            </a:r>
            <a:r>
              <a:rPr lang="en-US" dirty="0"/>
              <a:t>and rehabs</a:t>
            </a:r>
            <a:r>
              <a:rPr lang="en-US" dirty="0" smtClean="0"/>
              <a:t>?</a:t>
            </a:r>
            <a:r>
              <a:rPr lang="en-US" b="1" dirty="0">
                <a:solidFill>
                  <a:srgbClr val="00B050"/>
                </a:solidFill>
              </a:rPr>
              <a:t> YES</a:t>
            </a:r>
            <a:endParaRPr lang="en-US" dirty="0" smtClean="0"/>
          </a:p>
          <a:p>
            <a:endParaRPr lang="en-US" sz="900" b="1" dirty="0" smtClean="0"/>
          </a:p>
          <a:p>
            <a:r>
              <a:rPr lang="en-US" b="1" dirty="0" smtClean="0"/>
              <a:t>Do members benefit?</a:t>
            </a:r>
          </a:p>
          <a:p>
            <a:pPr lvl="1"/>
            <a:r>
              <a:rPr lang="en-US" dirty="0" smtClean="0"/>
              <a:t>Value workforce </a:t>
            </a:r>
            <a:r>
              <a:rPr lang="en-US" dirty="0"/>
              <a:t>development </a:t>
            </a:r>
            <a:r>
              <a:rPr lang="en-US" dirty="0" smtClean="0"/>
              <a:t>training and mentorship? </a:t>
            </a:r>
            <a:r>
              <a:rPr lang="en-US" b="1" dirty="0">
                <a:solidFill>
                  <a:srgbClr val="00B050"/>
                </a:solidFill>
              </a:rPr>
              <a:t>YES</a:t>
            </a:r>
            <a:endParaRPr lang="en-US" dirty="0"/>
          </a:p>
          <a:p>
            <a:pPr lvl="1"/>
            <a:r>
              <a:rPr lang="en-US" dirty="0" smtClean="0"/>
              <a:t>Learn </a:t>
            </a:r>
            <a:r>
              <a:rPr lang="en-US" dirty="0"/>
              <a:t>new and transferrable skills</a:t>
            </a:r>
            <a:r>
              <a:rPr lang="en-US" dirty="0" smtClean="0"/>
              <a:t>? </a:t>
            </a:r>
            <a:r>
              <a:rPr lang="en-US" b="1" dirty="0">
                <a:solidFill>
                  <a:srgbClr val="00B050"/>
                </a:solidFill>
              </a:rPr>
              <a:t>YES</a:t>
            </a:r>
            <a:endParaRPr lang="en-US" dirty="0"/>
          </a:p>
          <a:p>
            <a:pPr lvl="1"/>
            <a:r>
              <a:rPr lang="en-US" dirty="0" smtClean="0"/>
              <a:t>Increase new and lasting civic engagement interests? </a:t>
            </a:r>
            <a:r>
              <a:rPr lang="en-US" b="1" dirty="0">
                <a:solidFill>
                  <a:srgbClr val="00B050"/>
                </a:solidFill>
              </a:rPr>
              <a:t>YES</a:t>
            </a:r>
            <a:endParaRPr lang="en-US" dirty="0"/>
          </a:p>
          <a:p>
            <a:pPr lvl="1"/>
            <a:endParaRPr lang="en-US" dirty="0" smtClean="0"/>
          </a:p>
          <a:p>
            <a:pPr lvl="1"/>
            <a:endParaRPr lang="en-US" dirty="0"/>
          </a:p>
          <a:p>
            <a:pPr marL="457004" lvl="1" indent="0">
              <a:buNone/>
            </a:pPr>
            <a:endParaRPr lang="en-US" dirty="0"/>
          </a:p>
        </p:txBody>
      </p:sp>
      <p:sp>
        <p:nvSpPr>
          <p:cNvPr id="4" name="Slide Number Placeholder 3"/>
          <p:cNvSpPr>
            <a:spLocks noGrp="1"/>
          </p:cNvSpPr>
          <p:nvPr>
            <p:ph type="sldNum" sz="quarter" idx="12"/>
          </p:nvPr>
        </p:nvSpPr>
        <p:spPr/>
        <p:txBody>
          <a:bodyPr/>
          <a:lstStyle/>
          <a:p>
            <a:fld id="{12B504B4-14FB-7C4E-BBF5-501B271C9704}"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10115459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Overview</a:t>
            </a:r>
            <a:endParaRPr lang="en-US" sz="3200" b="1" dirty="0">
              <a:solidFill>
                <a:schemeClr val="bg1"/>
              </a:solidFill>
            </a:endParaRPr>
          </a:p>
        </p:txBody>
      </p:sp>
      <p:sp>
        <p:nvSpPr>
          <p:cNvPr id="3" name="Content Placeholder 2"/>
          <p:cNvSpPr>
            <a:spLocks noGrp="1"/>
          </p:cNvSpPr>
          <p:nvPr>
            <p:ph idx="1"/>
          </p:nvPr>
        </p:nvSpPr>
        <p:spPr/>
        <p:txBody>
          <a:bodyPr>
            <a:normAutofit fontScale="92500" lnSpcReduction="20000"/>
          </a:bodyPr>
          <a:lstStyle/>
          <a:p>
            <a:pPr marL="285750" indent="-285750"/>
            <a:r>
              <a:rPr lang="en-US" sz="2600" dirty="0">
                <a:latin typeface="Arial" panose="020B0604020202020204" pitchFamily="34" charset="0"/>
                <a:cs typeface="Arial" panose="020B0604020202020204" pitchFamily="34" charset="0"/>
              </a:rPr>
              <a:t>A partnership between the U.S. Department of Education and CNCS</a:t>
            </a:r>
          </a:p>
          <a:p>
            <a:pPr marL="285750" indent="-285750"/>
            <a:endParaRPr lang="en-US" sz="2600" dirty="0">
              <a:latin typeface="Arial" panose="020B0604020202020204" pitchFamily="34" charset="0"/>
              <a:cs typeface="Arial" panose="020B0604020202020204" pitchFamily="34" charset="0"/>
            </a:endParaRPr>
          </a:p>
          <a:p>
            <a:pPr marL="285750" indent="-285750"/>
            <a:r>
              <a:rPr lang="en-US" sz="2600" dirty="0">
                <a:latin typeface="Arial" panose="020B0604020202020204" pitchFamily="34" charset="0"/>
                <a:cs typeface="Arial" panose="020B0604020202020204" pitchFamily="34" charset="0"/>
              </a:rPr>
              <a:t>13 programs funded in 2013</a:t>
            </a:r>
          </a:p>
          <a:p>
            <a:pPr marL="285750" indent="-285750"/>
            <a:endParaRPr lang="en-US" sz="2600" dirty="0">
              <a:latin typeface="Arial" panose="020B0604020202020204" pitchFamily="34" charset="0"/>
              <a:cs typeface="Arial" panose="020B0604020202020204" pitchFamily="34" charset="0"/>
            </a:endParaRPr>
          </a:p>
          <a:p>
            <a:pPr marL="285750" indent="-285750"/>
            <a:r>
              <a:rPr lang="en-US" sz="2600" dirty="0">
                <a:latin typeface="Arial" panose="020B0604020202020204" pitchFamily="34" charset="0"/>
                <a:cs typeface="Arial" panose="020B0604020202020204" pitchFamily="34" charset="0"/>
              </a:rPr>
              <a:t>Programs operate in School Improvement Grant </a:t>
            </a:r>
            <a:r>
              <a:rPr lang="en-US" sz="2600" dirty="0" smtClean="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SIG) schools and Priority schools</a:t>
            </a:r>
          </a:p>
          <a:p>
            <a:pPr marL="285750" indent="-285750"/>
            <a:endParaRPr lang="en-US" sz="2600" dirty="0">
              <a:latin typeface="Arial" panose="020B0604020202020204" pitchFamily="34" charset="0"/>
              <a:cs typeface="Arial" panose="020B0604020202020204" pitchFamily="34" charset="0"/>
            </a:endParaRPr>
          </a:p>
          <a:p>
            <a:pPr marL="285750" indent="-285750"/>
            <a:r>
              <a:rPr lang="en-US" sz="2600" dirty="0">
                <a:latin typeface="Arial" panose="020B0604020202020204" pitchFamily="34" charset="0"/>
                <a:cs typeface="Arial" panose="020B0604020202020204" pitchFamily="34" charset="0"/>
              </a:rPr>
              <a:t>Programs coordinate with school leaders and </a:t>
            </a:r>
            <a:r>
              <a:rPr lang="en-US" sz="2600" dirty="0" smtClean="0">
                <a:latin typeface="Arial" panose="020B0604020202020204" pitchFamily="34" charset="0"/>
                <a:cs typeface="Arial" panose="020B0604020202020204" pitchFamily="34" charset="0"/>
              </a:rPr>
              <a:t>use student </a:t>
            </a:r>
            <a:r>
              <a:rPr lang="en-US" sz="2600" dirty="0">
                <a:latin typeface="Arial" panose="020B0604020202020204" pitchFamily="34" charset="0"/>
                <a:cs typeface="Arial" panose="020B0604020202020204" pitchFamily="34" charset="0"/>
              </a:rPr>
              <a:t>data to target </a:t>
            </a:r>
            <a:r>
              <a:rPr lang="en-US" sz="2600" dirty="0" smtClean="0">
                <a:latin typeface="Arial" panose="020B0604020202020204" pitchFamily="34" charset="0"/>
                <a:cs typeface="Arial" panose="020B0604020202020204" pitchFamily="34" charset="0"/>
              </a:rPr>
              <a:t>interventions </a:t>
            </a:r>
            <a:endParaRPr lang="en-US" sz="2600" dirty="0">
              <a:latin typeface="Arial" panose="020B0604020202020204" pitchFamily="34" charset="0"/>
              <a:cs typeface="Arial" panose="020B0604020202020204" pitchFamily="34" charset="0"/>
            </a:endParaRPr>
          </a:p>
          <a:p>
            <a:pPr marL="285750" indent="-285750"/>
            <a:endParaRPr lang="en-US" sz="2600" dirty="0">
              <a:latin typeface="Arial" panose="020B0604020202020204" pitchFamily="34" charset="0"/>
              <a:cs typeface="Arial" panose="020B0604020202020204" pitchFamily="34" charset="0"/>
            </a:endParaRPr>
          </a:p>
          <a:p>
            <a:pPr marL="285750" indent="-285750"/>
            <a:r>
              <a:rPr lang="en-US" sz="2600" dirty="0">
                <a:latin typeface="Arial" panose="020B0604020202020204" pitchFamily="34" charset="0"/>
                <a:cs typeface="Arial" panose="020B0604020202020204" pitchFamily="34" charset="0"/>
              </a:rPr>
              <a:t>More than 600 AmeriCorps members were approved to provide </a:t>
            </a:r>
            <a:r>
              <a:rPr lang="en-US" sz="2600" dirty="0" smtClean="0">
                <a:latin typeface="Arial" panose="020B0604020202020204" pitchFamily="34" charset="0"/>
                <a:cs typeface="Arial" panose="020B0604020202020204" pitchFamily="34" charset="0"/>
              </a:rPr>
              <a:t>interventions </a:t>
            </a:r>
            <a:r>
              <a:rPr lang="en-US" sz="2600" dirty="0">
                <a:latin typeface="Arial" panose="020B0604020202020204" pitchFamily="34" charset="0"/>
                <a:cs typeface="Arial" panose="020B0604020202020204" pitchFamily="34" charset="0"/>
              </a:rPr>
              <a:t>that are aligned with school turnaround plans in more than </a:t>
            </a:r>
            <a:r>
              <a:rPr lang="en-US" sz="2600" dirty="0" smtClean="0">
                <a:latin typeface="Arial" panose="020B0604020202020204" pitchFamily="34" charset="0"/>
                <a:cs typeface="Arial" panose="020B0604020202020204" pitchFamily="34" charset="0"/>
              </a:rPr>
              <a:t>70 </a:t>
            </a:r>
            <a:r>
              <a:rPr lang="en-US" sz="2600" dirty="0">
                <a:latin typeface="Arial" panose="020B0604020202020204" pitchFamily="34" charset="0"/>
                <a:cs typeface="Arial" panose="020B0604020202020204" pitchFamily="34" charset="0"/>
              </a:rPr>
              <a:t>schools in 15 states.</a:t>
            </a:r>
          </a:p>
          <a:p>
            <a:endParaRPr lang="en-US" sz="2400" b="1" dirty="0">
              <a:solidFill>
                <a:schemeClr val="tx1"/>
              </a:solidFill>
            </a:endParaRPr>
          </a:p>
        </p:txBody>
      </p:sp>
    </p:spTree>
    <p:extLst>
      <p:ext uri="{BB962C8B-B14F-4D97-AF65-F5344CB8AC3E}">
        <p14:creationId xmlns:p14="http://schemas.microsoft.com/office/powerpoint/2010/main" val="387292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Overview</a:t>
            </a:r>
            <a:endParaRPr lang="en-US" sz="3200" b="1" dirty="0">
              <a:solidFill>
                <a:schemeClr val="bg1"/>
              </a:solidFill>
            </a:endParaRPr>
          </a:p>
        </p:txBody>
      </p:sp>
      <p:sp>
        <p:nvSpPr>
          <p:cNvPr id="3" name="Content Placeholder 2"/>
          <p:cNvSpPr>
            <a:spLocks noGrp="1"/>
          </p:cNvSpPr>
          <p:nvPr>
            <p:ph idx="1"/>
          </p:nvPr>
        </p:nvSpPr>
        <p:spPr/>
        <p:txBody>
          <a:bodyPr/>
          <a:lstStyle/>
          <a:p>
            <a:r>
              <a:rPr lang="en-US" dirty="0" smtClean="0"/>
              <a:t>Members focus on one or more of the following:</a:t>
            </a:r>
          </a:p>
          <a:p>
            <a:pPr lvl="1"/>
            <a:r>
              <a:rPr lang="en-US" sz="2000" dirty="0" smtClean="0"/>
              <a:t>Family and Community Engagement</a:t>
            </a:r>
          </a:p>
          <a:p>
            <a:pPr lvl="1"/>
            <a:r>
              <a:rPr lang="en-US" sz="2000" dirty="0" smtClean="0"/>
              <a:t>Addressing Non-Academic Factors that Impact Student Achievement (attendance, discipline, school safety, social and emotional needs, etc.)</a:t>
            </a:r>
          </a:p>
          <a:p>
            <a:pPr lvl="1"/>
            <a:r>
              <a:rPr lang="en-US" sz="2000" dirty="0" smtClean="0"/>
              <a:t>Reading and Math knowledge and skill acquisition</a:t>
            </a:r>
          </a:p>
          <a:p>
            <a:pPr lvl="1"/>
            <a:r>
              <a:rPr lang="en-US" sz="2000" dirty="0" smtClean="0"/>
              <a:t>Increase Graduation Rates</a:t>
            </a:r>
          </a:p>
          <a:p>
            <a:pPr lvl="1"/>
            <a:r>
              <a:rPr lang="en-US" sz="2000" dirty="0" smtClean="0"/>
              <a:t>Increase College Enrollment Rates</a:t>
            </a:r>
          </a:p>
          <a:p>
            <a:pPr lvl="1"/>
            <a:r>
              <a:rPr lang="en-US" sz="2000" dirty="0" smtClean="0"/>
              <a:t>Increase Learning Time</a:t>
            </a:r>
          </a:p>
          <a:p>
            <a:pPr lvl="1"/>
            <a:endParaRPr lang="en-US" sz="2000" dirty="0" smtClean="0"/>
          </a:p>
          <a:p>
            <a:pPr lvl="1"/>
            <a:endParaRPr lang="en-US" sz="2000" dirty="0" smtClean="0"/>
          </a:p>
          <a:p>
            <a:pPr lvl="1"/>
            <a:endParaRPr lang="en-US" sz="2000" dirty="0" smtClean="0"/>
          </a:p>
          <a:p>
            <a:pPr lvl="1"/>
            <a:endParaRPr lang="en-US" sz="2000" dirty="0"/>
          </a:p>
        </p:txBody>
      </p:sp>
    </p:spTree>
    <p:extLst>
      <p:ext uri="{BB962C8B-B14F-4D97-AF65-F5344CB8AC3E}">
        <p14:creationId xmlns:p14="http://schemas.microsoft.com/office/powerpoint/2010/main" val="376487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Overview</a:t>
            </a:r>
            <a:endParaRPr lang="en-US" sz="3200" b="1" dirty="0">
              <a:solidFill>
                <a:schemeClr val="bg1"/>
              </a:solidFill>
            </a:endParaRPr>
          </a:p>
        </p:txBody>
      </p:sp>
      <p:sp>
        <p:nvSpPr>
          <p:cNvPr id="3" name="Content Placeholder 2"/>
          <p:cNvSpPr>
            <a:spLocks noGrp="1"/>
          </p:cNvSpPr>
          <p:nvPr>
            <p:ph idx="1"/>
          </p:nvPr>
        </p:nvSpPr>
        <p:spPr/>
        <p:txBody>
          <a:bodyPr/>
          <a:lstStyle/>
          <a:p>
            <a:pPr marL="285750" indent="-285750"/>
            <a:r>
              <a:rPr lang="en-US" sz="2000" dirty="0">
                <a:latin typeface="Arial" panose="020B0604020202020204" pitchFamily="34" charset="0"/>
                <a:cs typeface="Arial" panose="020B0604020202020204" pitchFamily="34" charset="0"/>
              </a:rPr>
              <a:t>Austin Independent School District</a:t>
            </a:r>
          </a:p>
          <a:p>
            <a:pPr marL="285750" indent="-285750"/>
            <a:r>
              <a:rPr lang="en-US" sz="2000" dirty="0">
                <a:latin typeface="Arial" panose="020B0604020202020204" pitchFamily="34" charset="0"/>
                <a:cs typeface="Arial" panose="020B0604020202020204" pitchFamily="34" charset="0"/>
              </a:rPr>
              <a:t>Berea College</a:t>
            </a:r>
          </a:p>
          <a:p>
            <a:pPr marL="285750" indent="-285750"/>
            <a:r>
              <a:rPr lang="en-US" sz="2000" dirty="0">
                <a:latin typeface="Arial" panose="020B0604020202020204" pitchFamily="34" charset="0"/>
                <a:cs typeface="Arial" panose="020B0604020202020204" pitchFamily="34" charset="0"/>
              </a:rPr>
              <a:t>Blackfoot Community Center </a:t>
            </a:r>
          </a:p>
          <a:p>
            <a:pPr marL="285750" indent="-285750"/>
            <a:r>
              <a:rPr lang="en-US" sz="2000" dirty="0">
                <a:latin typeface="Arial" panose="020B0604020202020204" pitchFamily="34" charset="0"/>
                <a:cs typeface="Arial" panose="020B0604020202020204" pitchFamily="34" charset="0"/>
              </a:rPr>
              <a:t>City Year, Inc.</a:t>
            </a:r>
          </a:p>
          <a:p>
            <a:pPr marL="285750" indent="-285750"/>
            <a:r>
              <a:rPr lang="en-US" sz="2000" dirty="0">
                <a:latin typeface="Arial" panose="020B0604020202020204" pitchFamily="34" charset="0"/>
                <a:cs typeface="Arial" panose="020B0604020202020204" pitchFamily="34" charset="0"/>
              </a:rPr>
              <a:t>Communities in Schools of Miami</a:t>
            </a:r>
          </a:p>
          <a:p>
            <a:pPr marL="285750" indent="-285750"/>
            <a:r>
              <a:rPr lang="en-US" sz="2000" dirty="0">
                <a:latin typeface="Arial" panose="020B0604020202020204" pitchFamily="34" charset="0"/>
                <a:cs typeface="Arial" panose="020B0604020202020204" pitchFamily="34" charset="0"/>
              </a:rPr>
              <a:t>Denver Public Schools </a:t>
            </a:r>
          </a:p>
          <a:p>
            <a:pPr marL="285750" indent="-285750"/>
            <a:r>
              <a:rPr lang="en-US" sz="2000" dirty="0">
                <a:latin typeface="Arial" panose="020B0604020202020204" pitchFamily="34" charset="0"/>
                <a:cs typeface="Arial" panose="020B0604020202020204" pitchFamily="34" charset="0"/>
              </a:rPr>
              <a:t>Detroit Parent Network </a:t>
            </a:r>
          </a:p>
          <a:p>
            <a:pPr marL="285750" indent="-285750"/>
            <a:r>
              <a:rPr lang="en-US" sz="2000" dirty="0">
                <a:latin typeface="Arial" panose="020B0604020202020204" pitchFamily="34" charset="0"/>
                <a:cs typeface="Arial" panose="020B0604020202020204" pitchFamily="34" charset="0"/>
              </a:rPr>
              <a:t>Duluth Area Family YMCA </a:t>
            </a:r>
          </a:p>
          <a:p>
            <a:pPr marL="285750" indent="-285750"/>
            <a:r>
              <a:rPr lang="en-US" sz="2000" dirty="0">
                <a:latin typeface="Arial" panose="020B0604020202020204" pitchFamily="34" charset="0"/>
                <a:cs typeface="Arial" panose="020B0604020202020204" pitchFamily="34" charset="0"/>
              </a:rPr>
              <a:t>Learning Works </a:t>
            </a:r>
          </a:p>
          <a:p>
            <a:pPr marL="285750" indent="-285750"/>
            <a:r>
              <a:rPr lang="en-US" sz="2000" dirty="0">
                <a:latin typeface="Arial" panose="020B0604020202020204" pitchFamily="34" charset="0"/>
                <a:cs typeface="Arial" panose="020B0604020202020204" pitchFamily="34" charset="0"/>
              </a:rPr>
              <a:t>MN Alliance With Youth </a:t>
            </a:r>
          </a:p>
          <a:p>
            <a:pPr marL="285750" indent="-285750"/>
            <a:r>
              <a:rPr lang="en-US" sz="2000" dirty="0" err="1">
                <a:latin typeface="Arial" panose="020B0604020202020204" pitchFamily="34" charset="0"/>
                <a:cs typeface="Arial" panose="020B0604020202020204" pitchFamily="34" charset="0"/>
              </a:rPr>
              <a:t>ReNEW</a:t>
            </a:r>
            <a:r>
              <a:rPr lang="en-US" sz="2000" dirty="0">
                <a:latin typeface="Arial" panose="020B0604020202020204" pitchFamily="34" charset="0"/>
                <a:cs typeface="Arial" panose="020B0604020202020204" pitchFamily="34" charset="0"/>
              </a:rPr>
              <a:t>-Reinventing Education (</a:t>
            </a:r>
            <a:r>
              <a:rPr lang="en-US" sz="2000" dirty="0" err="1">
                <a:latin typeface="Arial" panose="020B0604020202020204" pitchFamily="34" charset="0"/>
                <a:cs typeface="Arial" panose="020B0604020202020204" pitchFamily="34" charset="0"/>
              </a:rPr>
              <a:t>ReNEW</a:t>
            </a:r>
            <a:r>
              <a:rPr lang="en-US" sz="2000" dirty="0">
                <a:latin typeface="Arial" panose="020B0604020202020204" pitchFamily="34" charset="0"/>
                <a:cs typeface="Arial" panose="020B0604020202020204" pitchFamily="34" charset="0"/>
              </a:rPr>
              <a:t> Schools)</a:t>
            </a:r>
          </a:p>
          <a:p>
            <a:pPr marL="285750" indent="-285750"/>
            <a:r>
              <a:rPr lang="en-US" sz="2000" dirty="0">
                <a:latin typeface="Arial" panose="020B0604020202020204" pitchFamily="34" charset="0"/>
                <a:cs typeface="Arial" panose="020B0604020202020204" pitchFamily="34" charset="0"/>
              </a:rPr>
              <a:t>Springfield College </a:t>
            </a:r>
          </a:p>
          <a:p>
            <a:pPr marL="285750" indent="-285750"/>
            <a:r>
              <a:rPr lang="en-US" sz="2000" dirty="0">
                <a:latin typeface="Arial" panose="020B0604020202020204" pitchFamily="34" charset="0"/>
                <a:cs typeface="Arial" panose="020B0604020202020204" pitchFamily="34" charset="0"/>
              </a:rPr>
              <a:t>Teach For America</a:t>
            </a:r>
          </a:p>
          <a:p>
            <a:pPr lvl="1"/>
            <a:endParaRPr lang="en-US" sz="2000" dirty="0" smtClean="0"/>
          </a:p>
          <a:p>
            <a:pPr lvl="1"/>
            <a:endParaRPr lang="en-US" sz="2000" dirty="0" smtClean="0"/>
          </a:p>
          <a:p>
            <a:pPr lvl="1"/>
            <a:endParaRPr lang="en-US" sz="2000" dirty="0" smtClean="0"/>
          </a:p>
          <a:p>
            <a:pPr lvl="1"/>
            <a:endParaRPr lang="en-US" sz="2000" dirty="0"/>
          </a:p>
        </p:txBody>
      </p:sp>
    </p:spTree>
    <p:extLst>
      <p:ext uri="{BB962C8B-B14F-4D97-AF65-F5344CB8AC3E}">
        <p14:creationId xmlns:p14="http://schemas.microsoft.com/office/powerpoint/2010/main" val="161648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a:t>
            </a:r>
            <a:br>
              <a:rPr lang="en-US" sz="3200" b="1" dirty="0" smtClean="0">
                <a:solidFill>
                  <a:schemeClr val="bg1"/>
                </a:solidFill>
              </a:rPr>
            </a:br>
            <a:r>
              <a:rPr lang="en-US" sz="3200" b="1" dirty="0" smtClean="0">
                <a:solidFill>
                  <a:schemeClr val="bg1"/>
                </a:solidFill>
              </a:rPr>
              <a:t>Study Design</a:t>
            </a:r>
            <a:endParaRPr lang="en-US" sz="3200" b="1" dirty="0">
              <a:solidFill>
                <a:schemeClr val="bg1"/>
              </a:solidFill>
            </a:endParaRPr>
          </a:p>
        </p:txBody>
      </p:sp>
      <p:sp>
        <p:nvSpPr>
          <p:cNvPr id="3" name="Content Placeholder 2"/>
          <p:cNvSpPr>
            <a:spLocks noGrp="1"/>
          </p:cNvSpPr>
          <p:nvPr>
            <p:ph idx="1"/>
          </p:nvPr>
        </p:nvSpPr>
        <p:spPr/>
        <p:txBody>
          <a:bodyPr/>
          <a:lstStyle/>
          <a:p>
            <a:r>
              <a:rPr lang="en-US" sz="2400" dirty="0"/>
              <a:t>Evaluation Design(s): Comparative Case Study, Implementation Study. </a:t>
            </a:r>
            <a:r>
              <a:rPr lang="en-US" sz="2400" dirty="0" smtClean="0"/>
              <a:t/>
            </a:r>
            <a:br>
              <a:rPr lang="en-US" sz="2400" dirty="0" smtClean="0"/>
            </a:br>
            <a:endParaRPr lang="en-US" sz="2400" dirty="0"/>
          </a:p>
          <a:p>
            <a:r>
              <a:rPr lang="en-US" sz="2400" dirty="0"/>
              <a:t>Study Population: School leaders and staff, grantee staff, AmeriCorps members, and parents. </a:t>
            </a:r>
            <a:r>
              <a:rPr lang="en-US" sz="2400" dirty="0" smtClean="0"/>
              <a:t/>
            </a:r>
            <a:br>
              <a:rPr lang="en-US" sz="2400" dirty="0" smtClean="0"/>
            </a:br>
            <a:endParaRPr lang="en-US" sz="2400" dirty="0"/>
          </a:p>
          <a:p>
            <a:r>
              <a:rPr lang="en-US" sz="2400" dirty="0"/>
              <a:t>Evaluator: </a:t>
            </a:r>
            <a:r>
              <a:rPr lang="en-US" sz="2400" dirty="0" err="1"/>
              <a:t>Abt</a:t>
            </a:r>
            <a:r>
              <a:rPr lang="en-US" sz="2400" dirty="0"/>
              <a:t> Associates. </a:t>
            </a:r>
            <a:endParaRPr lang="en-US" sz="2400" dirty="0" smtClean="0"/>
          </a:p>
          <a:p>
            <a:pPr lvl="1"/>
            <a:endParaRPr lang="en-US" sz="2000" dirty="0" smtClean="0"/>
          </a:p>
          <a:p>
            <a:pPr lvl="1"/>
            <a:endParaRPr lang="en-US" sz="2000" dirty="0"/>
          </a:p>
        </p:txBody>
      </p:sp>
    </p:spTree>
    <p:extLst>
      <p:ext uri="{BB962C8B-B14F-4D97-AF65-F5344CB8AC3E}">
        <p14:creationId xmlns:p14="http://schemas.microsoft.com/office/powerpoint/2010/main" val="381289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Research Questions</a:t>
            </a:r>
            <a:endParaRPr lang="en-US" sz="3200" b="1" dirty="0">
              <a:solidFill>
                <a:schemeClr val="bg1"/>
              </a:solidFill>
            </a:endParaRPr>
          </a:p>
        </p:txBody>
      </p:sp>
      <p:sp>
        <p:nvSpPr>
          <p:cNvPr id="3" name="Content Placeholder 2"/>
          <p:cNvSpPr>
            <a:spLocks noGrp="1"/>
          </p:cNvSpPr>
          <p:nvPr>
            <p:ph idx="1"/>
          </p:nvPr>
        </p:nvSpPr>
        <p:spPr>
          <a:xfrm>
            <a:off x="457200" y="1485900"/>
            <a:ext cx="8229600" cy="4640264"/>
          </a:xfrm>
        </p:spPr>
        <p:txBody>
          <a:bodyPr/>
          <a:lstStyle/>
          <a:p>
            <a:r>
              <a:rPr lang="en-US" sz="2400" dirty="0">
                <a:latin typeface="Arial" pitchFamily="34" charset="0"/>
                <a:cs typeface="Arial" pitchFamily="34" charset="0"/>
              </a:rPr>
              <a:t>How was the School Turnaround AmeriCorps program implemented in schools</a:t>
            </a:r>
            <a:r>
              <a:rPr lang="en-US" sz="2400" dirty="0" smtClean="0">
                <a:latin typeface="Arial" pitchFamily="34" charset="0"/>
                <a:cs typeface="Arial" pitchFamily="34" charset="0"/>
              </a:rPr>
              <a:t>?</a:t>
            </a:r>
            <a:br>
              <a:rPr lang="en-US" sz="2400" dirty="0" smtClean="0">
                <a:latin typeface="Arial" pitchFamily="34" charset="0"/>
                <a:cs typeface="Arial" pitchFamily="34" charset="0"/>
              </a:rPr>
            </a:br>
            <a:endParaRPr lang="en-US" sz="2400" dirty="0">
              <a:latin typeface="Arial" pitchFamily="34" charset="0"/>
              <a:cs typeface="Arial" pitchFamily="34" charset="0"/>
            </a:endParaRPr>
          </a:p>
          <a:p>
            <a:r>
              <a:rPr lang="en-US" sz="2400" dirty="0">
                <a:latin typeface="Arial" pitchFamily="34" charset="0"/>
                <a:cs typeface="Arial" pitchFamily="34" charset="0"/>
              </a:rPr>
              <a:t>How did school leaders perceive the impact of AmeriCorps services</a:t>
            </a:r>
            <a:r>
              <a:rPr lang="en-US" sz="2400" dirty="0" smtClean="0">
                <a:latin typeface="Arial" pitchFamily="34" charset="0"/>
                <a:cs typeface="Arial" pitchFamily="34" charset="0"/>
              </a:rPr>
              <a:t>?</a:t>
            </a:r>
            <a:br>
              <a:rPr lang="en-US" sz="2400" dirty="0" smtClean="0">
                <a:latin typeface="Arial" pitchFamily="34" charset="0"/>
                <a:cs typeface="Arial" pitchFamily="34" charset="0"/>
              </a:rPr>
            </a:br>
            <a:endParaRPr lang="en-US" sz="2400" dirty="0">
              <a:latin typeface="Arial" pitchFamily="34" charset="0"/>
              <a:cs typeface="Arial" pitchFamily="34" charset="0"/>
            </a:endParaRPr>
          </a:p>
          <a:p>
            <a:r>
              <a:rPr lang="en-US" sz="2400" dirty="0" smtClean="0">
                <a:latin typeface="Arial" pitchFamily="34" charset="0"/>
                <a:cs typeface="Arial" pitchFamily="34" charset="0"/>
              </a:rPr>
              <a:t>What </a:t>
            </a:r>
            <a:r>
              <a:rPr lang="en-US" sz="2400" dirty="0">
                <a:latin typeface="Arial" pitchFamily="34" charset="0"/>
                <a:cs typeface="Arial" pitchFamily="34" charset="0"/>
              </a:rPr>
              <a:t>about the program model and AmeriCorps service contributed to or hindered these results?</a:t>
            </a:r>
          </a:p>
          <a:p>
            <a:pPr lvl="1"/>
            <a:endParaRPr lang="en-US" sz="2000" dirty="0" smtClean="0"/>
          </a:p>
          <a:p>
            <a:pPr lvl="1"/>
            <a:endParaRPr lang="en-US" sz="2000" dirty="0" smtClean="0"/>
          </a:p>
          <a:p>
            <a:pPr lvl="1"/>
            <a:endParaRPr lang="en-US" sz="2000" dirty="0" smtClean="0"/>
          </a:p>
          <a:p>
            <a:pPr lvl="1"/>
            <a:endParaRPr lang="en-US" sz="2000" dirty="0"/>
          </a:p>
        </p:txBody>
      </p:sp>
    </p:spTree>
    <p:extLst>
      <p:ext uri="{BB962C8B-B14F-4D97-AF65-F5344CB8AC3E}">
        <p14:creationId xmlns:p14="http://schemas.microsoft.com/office/powerpoint/2010/main" val="151007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a:t>
            </a:r>
            <a:br>
              <a:rPr lang="en-US" sz="3200" b="1" dirty="0" smtClean="0">
                <a:solidFill>
                  <a:schemeClr val="bg1"/>
                </a:solidFill>
              </a:rPr>
            </a:br>
            <a:r>
              <a:rPr lang="en-US" sz="3200" b="1" dirty="0" smtClean="0">
                <a:solidFill>
                  <a:schemeClr val="bg1"/>
                </a:solidFill>
              </a:rPr>
              <a:t>Findings</a:t>
            </a:r>
            <a:endParaRPr lang="en-US" sz="3200" b="1" dirty="0">
              <a:solidFill>
                <a:schemeClr val="bg1"/>
              </a:solidFill>
            </a:endParaRPr>
          </a:p>
        </p:txBody>
      </p:sp>
      <p:sp>
        <p:nvSpPr>
          <p:cNvPr id="3" name="Content Placeholder 2"/>
          <p:cNvSpPr>
            <a:spLocks noGrp="1"/>
          </p:cNvSpPr>
          <p:nvPr>
            <p:ph idx="1"/>
          </p:nvPr>
        </p:nvSpPr>
        <p:spPr/>
        <p:txBody>
          <a:bodyPr/>
          <a:lstStyle/>
          <a:p>
            <a:pPr marL="0" indent="0">
              <a:buNone/>
            </a:pPr>
            <a:r>
              <a:rPr lang="en-US" sz="2400" dirty="0"/>
              <a:t>Findings: How was the School Turnaround AmeriCorps program implemented in schools?</a:t>
            </a:r>
            <a:endParaRPr lang="en-US" sz="2400" dirty="0" smtClean="0">
              <a:solidFill>
                <a:srgbClr val="01439F"/>
              </a:solidFill>
              <a:latin typeface="Arial" pitchFamily="34" charset="0"/>
              <a:cs typeface="Arial" pitchFamily="34" charset="0"/>
            </a:endParaRPr>
          </a:p>
          <a:p>
            <a:pPr marL="285750" indent="-285750"/>
            <a:endParaRPr lang="en-US" sz="2400" dirty="0">
              <a:latin typeface="Arial" pitchFamily="34" charset="0"/>
              <a:cs typeface="Arial" pitchFamily="34" charset="0"/>
            </a:endParaRPr>
          </a:p>
          <a:p>
            <a:pPr marL="285750" indent="-285750"/>
            <a:r>
              <a:rPr lang="en-US" sz="2400" dirty="0" smtClean="0">
                <a:latin typeface="Arial" pitchFamily="34" charset="0"/>
                <a:cs typeface="Arial" pitchFamily="34" charset="0"/>
              </a:rPr>
              <a:t>Overall</a:t>
            </a:r>
            <a:r>
              <a:rPr lang="en-US" sz="2400" dirty="0">
                <a:latin typeface="Arial" pitchFamily="34" charset="0"/>
                <a:cs typeface="Arial" pitchFamily="34" charset="0"/>
              </a:rPr>
              <a:t>, AmeriCorps members and program partners implemented program interventions as intended.</a:t>
            </a:r>
          </a:p>
          <a:p>
            <a:pPr marL="285750" indent="-285750"/>
            <a:r>
              <a:rPr lang="en-US" sz="2400" dirty="0">
                <a:latin typeface="Arial" pitchFamily="34" charset="0"/>
                <a:cs typeface="Arial" pitchFamily="34" charset="0"/>
              </a:rPr>
              <a:t>Program start-up and grant administration challenges typically associated with launching a new program became less prevalent. </a:t>
            </a:r>
          </a:p>
          <a:p>
            <a:pPr marL="285750" indent="-285750"/>
            <a:r>
              <a:rPr lang="en-US" sz="2400" dirty="0">
                <a:latin typeface="Arial" pitchFamily="34" charset="0"/>
                <a:cs typeface="Arial" pitchFamily="34" charset="0"/>
              </a:rPr>
              <a:t>Other common challenges to the AmeriCorps program model persisted, including member recruitment, retention, and role definition.</a:t>
            </a:r>
          </a:p>
          <a:p>
            <a:pPr lvl="1"/>
            <a:endParaRPr lang="en-US" sz="2000" dirty="0" smtClean="0"/>
          </a:p>
          <a:p>
            <a:pPr lvl="1"/>
            <a:endParaRPr lang="en-US" sz="2000" dirty="0" smtClean="0"/>
          </a:p>
          <a:p>
            <a:pPr lvl="1"/>
            <a:endParaRPr lang="en-US" sz="2000" dirty="0" smtClean="0"/>
          </a:p>
          <a:p>
            <a:pPr lvl="1"/>
            <a:endParaRPr lang="en-US" sz="2000" dirty="0"/>
          </a:p>
        </p:txBody>
      </p:sp>
    </p:spTree>
    <p:extLst>
      <p:ext uri="{BB962C8B-B14F-4D97-AF65-F5344CB8AC3E}">
        <p14:creationId xmlns:p14="http://schemas.microsoft.com/office/powerpoint/2010/main" val="209547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a:t>
            </a:r>
            <a:br>
              <a:rPr lang="en-US" sz="3200" b="1" dirty="0" smtClean="0">
                <a:solidFill>
                  <a:schemeClr val="bg1"/>
                </a:solidFill>
              </a:rPr>
            </a:br>
            <a:r>
              <a:rPr lang="en-US" sz="3200" b="1" dirty="0" smtClean="0">
                <a:solidFill>
                  <a:schemeClr val="bg1"/>
                </a:solidFill>
              </a:rPr>
              <a:t>Findings</a:t>
            </a:r>
            <a:endParaRPr lang="en-US" sz="3200" b="1" dirty="0">
              <a:solidFill>
                <a:schemeClr val="bg1"/>
              </a:solidFill>
            </a:endParaRPr>
          </a:p>
        </p:txBody>
      </p:sp>
      <p:sp>
        <p:nvSpPr>
          <p:cNvPr id="3" name="Content Placeholder 2"/>
          <p:cNvSpPr>
            <a:spLocks noGrp="1"/>
          </p:cNvSpPr>
          <p:nvPr>
            <p:ph idx="1"/>
          </p:nvPr>
        </p:nvSpPr>
        <p:spPr>
          <a:xfrm>
            <a:off x="457200" y="1714500"/>
            <a:ext cx="8229600" cy="4411664"/>
          </a:xfrm>
        </p:spPr>
        <p:txBody>
          <a:bodyPr/>
          <a:lstStyle/>
          <a:p>
            <a:pPr lvl="1"/>
            <a:endParaRPr lang="en-US" sz="2000" dirty="0" smtClean="0"/>
          </a:p>
          <a:p>
            <a:pPr lvl="1"/>
            <a:endParaRPr lang="en-US" sz="2000" dirty="0" smtClean="0"/>
          </a:p>
          <a:p>
            <a:pPr lvl="1"/>
            <a:endParaRPr lang="en-US" sz="2000" dirty="0" smtClean="0"/>
          </a:p>
          <a:p>
            <a:pPr lvl="1"/>
            <a:endParaRPr lang="en-US" sz="200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29886" y="1828800"/>
            <a:ext cx="8884228" cy="4387922"/>
          </a:xfrm>
          <a:prstGeom prst="rect">
            <a:avLst/>
          </a:prstGeom>
        </p:spPr>
      </p:pic>
      <p:sp>
        <p:nvSpPr>
          <p:cNvPr id="5" name="TextBox 4"/>
          <p:cNvSpPr txBox="1"/>
          <p:nvPr/>
        </p:nvSpPr>
        <p:spPr>
          <a:xfrm>
            <a:off x="218209" y="1209330"/>
            <a:ext cx="8707582" cy="830997"/>
          </a:xfrm>
          <a:prstGeom prst="rect">
            <a:avLst/>
          </a:prstGeom>
          <a:noFill/>
        </p:spPr>
        <p:txBody>
          <a:bodyPr wrap="square" rtlCol="0">
            <a:spAutoFit/>
          </a:bodyPr>
          <a:lstStyle/>
          <a:p>
            <a:r>
              <a:rPr lang="en-US" sz="2400" dirty="0">
                <a:solidFill>
                  <a:prstClr val="black"/>
                </a:solidFill>
              </a:rPr>
              <a:t>Findings: </a:t>
            </a:r>
            <a:r>
              <a:rPr lang="en-US" sz="2400" dirty="0" smtClean="0">
                <a:solidFill>
                  <a:prstClr val="black"/>
                </a:solidFill>
              </a:rPr>
              <a:t>How </a:t>
            </a:r>
            <a:r>
              <a:rPr lang="en-US" sz="2400" dirty="0">
                <a:solidFill>
                  <a:prstClr val="black"/>
                </a:solidFill>
              </a:rPr>
              <a:t>did stakeholders perceive the impact of AmeriCorps services?</a:t>
            </a:r>
          </a:p>
        </p:txBody>
      </p:sp>
    </p:spTree>
    <p:extLst>
      <p:ext uri="{BB962C8B-B14F-4D97-AF65-F5344CB8AC3E}">
        <p14:creationId xmlns:p14="http://schemas.microsoft.com/office/powerpoint/2010/main" val="392436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a:t>
            </a:r>
            <a:br>
              <a:rPr lang="en-US" sz="3200" b="1" dirty="0" smtClean="0">
                <a:solidFill>
                  <a:schemeClr val="bg1"/>
                </a:solidFill>
              </a:rPr>
            </a:br>
            <a:r>
              <a:rPr lang="en-US" sz="3200" b="1" dirty="0" smtClean="0">
                <a:solidFill>
                  <a:schemeClr val="bg1"/>
                </a:solidFill>
              </a:rPr>
              <a:t>Findings</a:t>
            </a:r>
            <a:endParaRPr lang="en-US" sz="3200" b="1" dirty="0">
              <a:solidFill>
                <a:schemeClr val="bg1"/>
              </a:solidFill>
            </a:endParaRPr>
          </a:p>
        </p:txBody>
      </p:sp>
      <p:sp>
        <p:nvSpPr>
          <p:cNvPr id="3" name="Content Placeholder 2"/>
          <p:cNvSpPr>
            <a:spLocks noGrp="1"/>
          </p:cNvSpPr>
          <p:nvPr>
            <p:ph idx="1"/>
          </p:nvPr>
        </p:nvSpPr>
        <p:spPr>
          <a:xfrm>
            <a:off x="457200" y="1714500"/>
            <a:ext cx="8229600" cy="4411664"/>
          </a:xfrm>
        </p:spPr>
        <p:txBody>
          <a:bodyPr/>
          <a:lstStyle/>
          <a:p>
            <a:pPr lvl="1"/>
            <a:endParaRPr lang="en-US" sz="2000" dirty="0" smtClean="0"/>
          </a:p>
          <a:p>
            <a:pPr lvl="1"/>
            <a:endParaRPr lang="en-US" sz="2000" dirty="0" smtClean="0"/>
          </a:p>
          <a:p>
            <a:pPr lvl="1"/>
            <a:endParaRPr lang="en-US" sz="2000" dirty="0" smtClean="0"/>
          </a:p>
          <a:p>
            <a:pPr lvl="1"/>
            <a:endParaRPr lang="en-US" sz="2000" dirty="0"/>
          </a:p>
        </p:txBody>
      </p:sp>
      <p:sp>
        <p:nvSpPr>
          <p:cNvPr id="5" name="TextBox 4"/>
          <p:cNvSpPr txBox="1"/>
          <p:nvPr/>
        </p:nvSpPr>
        <p:spPr>
          <a:xfrm>
            <a:off x="218209" y="1178157"/>
            <a:ext cx="8707582" cy="3785652"/>
          </a:xfrm>
          <a:prstGeom prst="rect">
            <a:avLst/>
          </a:prstGeom>
          <a:noFill/>
        </p:spPr>
        <p:txBody>
          <a:bodyPr wrap="square" rtlCol="0">
            <a:spAutoFit/>
          </a:bodyPr>
          <a:lstStyle/>
          <a:p>
            <a:r>
              <a:rPr lang="en-US" sz="2400" dirty="0" smtClean="0">
                <a:solidFill>
                  <a:prstClr val="black"/>
                </a:solidFill>
                <a:cs typeface="Arial" pitchFamily="34" charset="0"/>
              </a:rPr>
              <a:t>Findings: What </a:t>
            </a:r>
            <a:r>
              <a:rPr lang="en-US" sz="2400" dirty="0">
                <a:solidFill>
                  <a:prstClr val="black"/>
                </a:solidFill>
                <a:cs typeface="Arial" pitchFamily="34" charset="0"/>
              </a:rPr>
              <a:t>about the program model and AmeriCorps service contributed to or hindered these results</a:t>
            </a:r>
            <a:r>
              <a:rPr lang="en-US" sz="2400" dirty="0" smtClean="0">
                <a:solidFill>
                  <a:prstClr val="black"/>
                </a:solidFill>
                <a:cs typeface="Arial" pitchFamily="34" charset="0"/>
              </a:rPr>
              <a:t>?</a:t>
            </a:r>
          </a:p>
          <a:p>
            <a:endParaRPr lang="en-US" sz="2400" dirty="0">
              <a:solidFill>
                <a:prstClr val="black"/>
              </a:solidFill>
              <a:cs typeface="Arial" pitchFamily="34" charset="0"/>
            </a:endParaRPr>
          </a:p>
          <a:p>
            <a:pPr marL="342900" indent="-342900">
              <a:buFont typeface="Arial" panose="020B0604020202020204" pitchFamily="34" charset="0"/>
              <a:buChar char="•"/>
            </a:pPr>
            <a:r>
              <a:rPr lang="en-US" sz="2400" dirty="0" smtClean="0">
                <a:solidFill>
                  <a:prstClr val="black"/>
                </a:solidFill>
                <a:cs typeface="Arial" pitchFamily="34" charset="0"/>
              </a:rPr>
              <a:t>The quality of communication </a:t>
            </a:r>
            <a:r>
              <a:rPr lang="en-US" sz="2400" dirty="0">
                <a:solidFill>
                  <a:prstClr val="black"/>
                </a:solidFill>
                <a:cs typeface="Arial" pitchFamily="34" charset="0"/>
              </a:rPr>
              <a:t>and relationship building with school stakeholders </a:t>
            </a:r>
            <a:endParaRPr lang="en-US" sz="2400" dirty="0" smtClean="0">
              <a:solidFill>
                <a:prstClr val="black"/>
              </a:solidFill>
              <a:cs typeface="Arial" pitchFamily="34" charset="0"/>
            </a:endParaRPr>
          </a:p>
          <a:p>
            <a:pPr marL="342900" indent="-342900">
              <a:buFont typeface="Arial" panose="020B0604020202020204" pitchFamily="34" charset="0"/>
              <a:buChar char="•"/>
            </a:pPr>
            <a:endParaRPr lang="en-US" sz="2400" dirty="0" smtClean="0">
              <a:solidFill>
                <a:prstClr val="black"/>
              </a:solidFill>
              <a:cs typeface="Arial" pitchFamily="34" charset="0"/>
            </a:endParaRPr>
          </a:p>
          <a:p>
            <a:pPr marL="342900" indent="-342900">
              <a:buFont typeface="Arial" panose="020B0604020202020204" pitchFamily="34" charset="0"/>
              <a:buChar char="•"/>
            </a:pPr>
            <a:r>
              <a:rPr lang="en-US" sz="2400" dirty="0" smtClean="0">
                <a:solidFill>
                  <a:prstClr val="black"/>
                </a:solidFill>
                <a:cs typeface="Arial" pitchFamily="34" charset="0"/>
              </a:rPr>
              <a:t>The quality of member training and consistency of services</a:t>
            </a:r>
          </a:p>
          <a:p>
            <a:pPr marL="342900" indent="-342900">
              <a:buFont typeface="Arial" panose="020B0604020202020204" pitchFamily="34" charset="0"/>
              <a:buChar char="•"/>
            </a:pPr>
            <a:endParaRPr lang="en-US" sz="2400" dirty="0">
              <a:solidFill>
                <a:prstClr val="black"/>
              </a:solidFill>
              <a:cs typeface="Arial" pitchFamily="34" charset="0"/>
            </a:endParaRPr>
          </a:p>
          <a:p>
            <a:pPr marL="342900" indent="-342900">
              <a:buFont typeface="Arial" panose="020B0604020202020204" pitchFamily="34" charset="0"/>
              <a:buChar char="•"/>
            </a:pPr>
            <a:r>
              <a:rPr lang="en-US" sz="2400" dirty="0" smtClean="0">
                <a:solidFill>
                  <a:prstClr val="black"/>
                </a:solidFill>
                <a:cs typeface="Arial" pitchFamily="34" charset="0"/>
              </a:rPr>
              <a:t>The quality of the </a:t>
            </a:r>
            <a:r>
              <a:rPr lang="en-US" sz="2400" dirty="0">
                <a:solidFill>
                  <a:prstClr val="black"/>
                </a:solidFill>
                <a:cs typeface="Arial" pitchFamily="34" charset="0"/>
              </a:rPr>
              <a:t>school-based </a:t>
            </a:r>
            <a:r>
              <a:rPr lang="en-US" sz="2400" dirty="0" smtClean="0">
                <a:solidFill>
                  <a:prstClr val="black"/>
                </a:solidFill>
                <a:cs typeface="Arial" pitchFamily="34" charset="0"/>
              </a:rPr>
              <a:t>service delivery </a:t>
            </a:r>
            <a:endParaRPr lang="en-US" sz="2400" dirty="0">
              <a:solidFill>
                <a:prstClr val="black"/>
              </a:solidFill>
              <a:cs typeface="Arial" pitchFamily="34" charset="0"/>
            </a:endParaRPr>
          </a:p>
          <a:p>
            <a:endParaRPr lang="en-US" sz="2400" dirty="0">
              <a:solidFill>
                <a:prstClr val="black"/>
              </a:solidFill>
              <a:cs typeface="Arial" pitchFamily="34" charset="0"/>
            </a:endParaRPr>
          </a:p>
        </p:txBody>
      </p:sp>
    </p:spTree>
    <p:extLst>
      <p:ext uri="{BB962C8B-B14F-4D97-AF65-F5344CB8AC3E}">
        <p14:creationId xmlns:p14="http://schemas.microsoft.com/office/powerpoint/2010/main" val="29979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3" descr="\\Iris\lpc\Birth and Beyond\Birth&amp;Beyond14-15\Annual Report\AmeriCorps Report\Photos\Chee Her Service Pictur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15000"/>
                    </a14:imgEffect>
                  </a14:imgLayer>
                </a14:imgProps>
              </a:ext>
              <a:ext uri="{28A0092B-C50C-407E-A947-70E740481C1C}">
                <a14:useLocalDpi xmlns:a14="http://schemas.microsoft.com/office/drawing/2010/main" val="0"/>
              </a:ext>
            </a:extLst>
          </a:blip>
          <a:srcRect b="36166"/>
          <a:stretch>
            <a:fillRect/>
          </a:stretch>
        </p:blipFill>
        <p:spPr bwMode="auto">
          <a:xfrm>
            <a:off x="4482" y="-152400"/>
            <a:ext cx="9166412" cy="7442739"/>
          </a:xfrm>
          <a:prstGeom prst="rect">
            <a:avLst/>
          </a:prstGeom>
          <a:solidFill>
            <a:srgbClr val="FFFFFF">
              <a:shade val="85000"/>
            </a:srgbClr>
          </a:solidFill>
          <a:ln w="190500" cap="rnd">
            <a:noFill/>
          </a:ln>
          <a:effectLst>
            <a:outerShdw blurRad="50000" algn="tl" rotWithShape="0">
              <a:srgbClr val="000000">
                <a:alpha val="44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bwMode="auto">
          <a:xfrm>
            <a:off x="-38100" y="5410457"/>
            <a:ext cx="6629399" cy="1357873"/>
          </a:xfrm>
          <a:prstGeom prst="roundRect">
            <a:avLst/>
          </a:prstGeom>
          <a:solidFill>
            <a:srgbClr val="2F659D">
              <a:alpha val="831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Verdana" pitchFamily="34" charset="0"/>
            </a:endParaRPr>
          </a:p>
        </p:txBody>
      </p:sp>
      <p:sp>
        <p:nvSpPr>
          <p:cNvPr id="13314" name="Rectangle 3"/>
          <p:cNvSpPr>
            <a:spLocks noGrp="1" noChangeArrowheads="1"/>
          </p:cNvSpPr>
          <p:nvPr>
            <p:ph type="body" idx="4294967295"/>
          </p:nvPr>
        </p:nvSpPr>
        <p:spPr>
          <a:xfrm>
            <a:off x="4482" y="5342965"/>
            <a:ext cx="5558118" cy="1286716"/>
          </a:xfrm>
          <a:noFill/>
        </p:spPr>
        <p:txBody>
          <a:bodyPr anchor="ctr"/>
          <a:lstStyle/>
          <a:p>
            <a:pPr marL="0" eaLnBrk="1" hangingPunct="1">
              <a:spcBef>
                <a:spcPct val="0"/>
              </a:spcBef>
              <a:buFont typeface="Wingdings" panose="05000000000000000000" pitchFamily="2" charset="2"/>
              <a:buNone/>
            </a:pPr>
            <a:r>
              <a:rPr lang="en-US" altLang="en-US" sz="2800" dirty="0">
                <a:solidFill>
                  <a:schemeClr val="bg1"/>
                </a:solidFill>
                <a:latin typeface="Calibri" panose="020F0502020204030204" pitchFamily="34" charset="0"/>
              </a:rPr>
              <a:t>Birth &amp; Beyond </a:t>
            </a:r>
          </a:p>
          <a:p>
            <a:pPr marL="0" eaLnBrk="1" hangingPunct="1">
              <a:spcBef>
                <a:spcPct val="0"/>
              </a:spcBef>
              <a:buFont typeface="Wingdings" panose="05000000000000000000" pitchFamily="2" charset="2"/>
              <a:buNone/>
            </a:pPr>
            <a:r>
              <a:rPr lang="en-US" altLang="en-US" sz="2800" dirty="0">
                <a:solidFill>
                  <a:schemeClr val="bg1"/>
                </a:solidFill>
                <a:latin typeface="Calibri" panose="020F0502020204030204" pitchFamily="34" charset="0"/>
              </a:rPr>
              <a:t>Home Visitation Program</a:t>
            </a:r>
          </a:p>
          <a:p>
            <a:pPr marL="0" eaLnBrk="1" hangingPunct="1">
              <a:spcBef>
                <a:spcPct val="0"/>
              </a:spcBef>
              <a:buNone/>
            </a:pPr>
            <a:r>
              <a:rPr lang="en-US" altLang="en-US" sz="1800" dirty="0">
                <a:solidFill>
                  <a:schemeClr val="bg1"/>
                </a:solidFill>
                <a:latin typeface="Calibri" panose="020F0502020204030204" pitchFamily="34" charset="0"/>
              </a:rPr>
              <a:t>AmeriCorps Impact Evaluation | 2013 - 2015</a:t>
            </a:r>
          </a:p>
        </p:txBody>
      </p:sp>
      <p:sp>
        <p:nvSpPr>
          <p:cNvPr id="2" name="Oval 1"/>
          <p:cNvSpPr/>
          <p:nvPr/>
        </p:nvSpPr>
        <p:spPr bwMode="auto">
          <a:xfrm>
            <a:off x="4876003" y="5432100"/>
            <a:ext cx="1219732" cy="117581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prstClr val="black"/>
              </a:solidFill>
              <a:latin typeface="Verdana"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9857" y="5635888"/>
            <a:ext cx="772025" cy="772025"/>
          </a:xfrm>
          <a:prstGeom prst="rect">
            <a:avLst/>
          </a:prstGeom>
        </p:spPr>
      </p:pic>
    </p:spTree>
    <p:extLst>
      <p:ext uri="{BB962C8B-B14F-4D97-AF65-F5344CB8AC3E}">
        <p14:creationId xmlns:p14="http://schemas.microsoft.com/office/powerpoint/2010/main" val="2407423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 FOR IMPACT STUDY</a:t>
            </a:r>
            <a:endParaRPr lang="en-US" dirty="0"/>
          </a:p>
        </p:txBody>
      </p:sp>
      <p:sp>
        <p:nvSpPr>
          <p:cNvPr id="3" name="Content Placeholder 2"/>
          <p:cNvSpPr>
            <a:spLocks noGrp="1"/>
          </p:cNvSpPr>
          <p:nvPr>
            <p:ph sz="quarter" idx="1"/>
          </p:nvPr>
        </p:nvSpPr>
        <p:spPr/>
        <p:txBody>
          <a:bodyPr/>
          <a:lstStyle/>
          <a:p>
            <a:endParaRPr lang="en-US" dirty="0" smtClean="0"/>
          </a:p>
          <a:p>
            <a:endParaRPr lang="en-US" dirty="0"/>
          </a:p>
          <a:p>
            <a:r>
              <a:rPr lang="en-US" sz="2800" dirty="0" smtClean="0"/>
              <a:t>Having strong performance measures that can be easily collected, have methods in place of following up with participants months after intervention</a:t>
            </a:r>
          </a:p>
          <a:p>
            <a:endParaRPr lang="en-US" sz="2800" dirty="0" smtClean="0"/>
          </a:p>
          <a:p>
            <a:r>
              <a:rPr lang="en-US" sz="2800" dirty="0" smtClean="0"/>
              <a:t>Have your AmeriCorps staff undergo training on evaluation fundamentals</a:t>
            </a:r>
          </a:p>
          <a:p>
            <a:endParaRPr lang="en-US" dirty="0"/>
          </a:p>
          <a:p>
            <a:endParaRPr lang="en-US" dirty="0" smtClean="0"/>
          </a:p>
          <a:p>
            <a:endParaRPr lang="en-US" dirty="0" smtClean="0"/>
          </a:p>
          <a:p>
            <a:endParaRPr lang="en-US" dirty="0" smtClean="0"/>
          </a:p>
        </p:txBody>
      </p:sp>
    </p:spTree>
    <p:extLst>
      <p:ext uri="{BB962C8B-B14F-4D97-AF65-F5344CB8AC3E}">
        <p14:creationId xmlns:p14="http://schemas.microsoft.com/office/powerpoint/2010/main" val="39978567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935162"/>
          </a:xfrm>
        </p:spPr>
        <p:txBody>
          <a:bodyPr>
            <a:noAutofit/>
          </a:bodyPr>
          <a:lstStyle/>
          <a:p>
            <a:r>
              <a:rPr lang="en-US" sz="3200" dirty="0" smtClean="0"/>
              <a:t>Five take-</a:t>
            </a:r>
            <a:r>
              <a:rPr lang="en-US" sz="3200" dirty="0" err="1" smtClean="0"/>
              <a:t>aways</a:t>
            </a:r>
            <a:r>
              <a:rPr lang="en-US" sz="3200" dirty="0" smtClean="0"/>
              <a:t> for affordable, strong </a:t>
            </a:r>
            <a:r>
              <a:rPr lang="en-US" sz="3200" dirty="0" err="1" smtClean="0"/>
              <a:t>americorps</a:t>
            </a:r>
            <a:r>
              <a:rPr lang="en-US" sz="3200" dirty="0" smtClean="0"/>
              <a:t> evaluation</a:t>
            </a:r>
            <a:endParaRPr lang="en-US" sz="3200" dirty="0"/>
          </a:p>
        </p:txBody>
      </p:sp>
      <p:sp>
        <p:nvSpPr>
          <p:cNvPr id="3" name="Content Placeholder 2"/>
          <p:cNvSpPr>
            <a:spLocks noGrp="1"/>
          </p:cNvSpPr>
          <p:nvPr>
            <p:ph sz="quarter" idx="1"/>
          </p:nvPr>
        </p:nvSpPr>
        <p:spPr/>
        <p:txBody>
          <a:bodyPr>
            <a:normAutofit/>
          </a:bodyPr>
          <a:lstStyle/>
          <a:p>
            <a:pPr marL="0" indent="0" algn="ctr">
              <a:buNone/>
            </a:pPr>
            <a:endParaRPr lang="en-US" sz="3600" dirty="0" smtClean="0"/>
          </a:p>
          <a:p>
            <a:pPr marL="0" indent="0" algn="ctr">
              <a:buNone/>
            </a:pPr>
            <a:endParaRPr lang="en-US" sz="3600" dirty="0"/>
          </a:p>
          <a:p>
            <a:pPr marL="0" indent="0">
              <a:buNone/>
            </a:pPr>
            <a:r>
              <a:rPr lang="en-US" sz="2800" dirty="0" smtClean="0"/>
              <a:t>#1  Choose Quasi-Experimental Design!</a:t>
            </a:r>
          </a:p>
          <a:p>
            <a:pPr marL="0" indent="0">
              <a:buNone/>
            </a:pPr>
            <a:endParaRPr lang="en-US" sz="2800" dirty="0" smtClean="0"/>
          </a:p>
          <a:p>
            <a:pPr marL="0" indent="0">
              <a:buNone/>
            </a:pPr>
            <a:r>
              <a:rPr lang="en-US" sz="2800" dirty="0"/>
              <a:t>#2   Evaluator does not need a lot of extravagant credentials. </a:t>
            </a:r>
          </a:p>
          <a:p>
            <a:pPr marL="0" indent="0">
              <a:buNone/>
            </a:pPr>
            <a:endParaRPr lang="en-US" sz="2800" dirty="0"/>
          </a:p>
        </p:txBody>
      </p:sp>
    </p:spTree>
    <p:extLst>
      <p:ext uri="{BB962C8B-B14F-4D97-AF65-F5344CB8AC3E}">
        <p14:creationId xmlns:p14="http://schemas.microsoft.com/office/powerpoint/2010/main" val="20781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additive="base">
                                        <p:cTn id="1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Five take-</a:t>
            </a:r>
            <a:r>
              <a:rPr lang="en-US" sz="2800" dirty="0" err="1"/>
              <a:t>aways</a:t>
            </a:r>
            <a:r>
              <a:rPr lang="en-US" sz="2800" dirty="0"/>
              <a:t> for affordable, strong </a:t>
            </a:r>
            <a:r>
              <a:rPr lang="en-US" sz="2800" dirty="0" err="1"/>
              <a:t>americorps</a:t>
            </a:r>
            <a:r>
              <a:rPr lang="en-US" sz="2800" dirty="0"/>
              <a:t> evaluation</a:t>
            </a:r>
            <a:endParaRPr lang="en-US" dirty="0"/>
          </a:p>
        </p:txBody>
      </p:sp>
      <p:sp>
        <p:nvSpPr>
          <p:cNvPr id="3" name="Content Placeholder 2"/>
          <p:cNvSpPr>
            <a:spLocks noGrp="1"/>
          </p:cNvSpPr>
          <p:nvPr>
            <p:ph sz="quarter" idx="1"/>
          </p:nvPr>
        </p:nvSpPr>
        <p:spPr/>
        <p:txBody>
          <a:bodyPr>
            <a:normAutofit/>
          </a:bodyPr>
          <a:lstStyle/>
          <a:p>
            <a:pPr marL="0" indent="0">
              <a:buNone/>
            </a:pPr>
            <a:endParaRPr lang="en-US" dirty="0" smtClean="0"/>
          </a:p>
          <a:p>
            <a:pPr marL="0" indent="0">
              <a:buNone/>
            </a:pPr>
            <a:endParaRPr lang="en-US" dirty="0"/>
          </a:p>
          <a:p>
            <a:pPr marL="0" indent="0">
              <a:buNone/>
            </a:pPr>
            <a:r>
              <a:rPr lang="en-US" sz="3000" dirty="0" smtClean="0"/>
              <a:t>#3   Two Year </a:t>
            </a:r>
            <a:r>
              <a:rPr lang="en-US" sz="3000" dirty="0" err="1" smtClean="0"/>
              <a:t>Eval</a:t>
            </a:r>
            <a:r>
              <a:rPr lang="en-US" sz="3000" dirty="0" smtClean="0"/>
              <a:t> Process</a:t>
            </a:r>
          </a:p>
          <a:p>
            <a:pPr marL="0" indent="0">
              <a:buNone/>
            </a:pPr>
            <a:endParaRPr lang="en-US" sz="3000" dirty="0"/>
          </a:p>
          <a:p>
            <a:pPr marL="0" indent="0">
              <a:buNone/>
            </a:pPr>
            <a:r>
              <a:rPr lang="en-US" sz="3000" dirty="0" smtClean="0"/>
              <a:t>Year 1: study designed and tested </a:t>
            </a:r>
          </a:p>
          <a:p>
            <a:pPr marL="0" indent="0">
              <a:buNone/>
            </a:pPr>
            <a:endParaRPr lang="en-US" sz="3000" dirty="0"/>
          </a:p>
          <a:p>
            <a:pPr marL="0" indent="0">
              <a:buNone/>
            </a:pPr>
            <a:r>
              <a:rPr lang="en-US" sz="3000" dirty="0" smtClean="0"/>
              <a:t>Year 2: study carried out, with leadership from returning members</a:t>
            </a:r>
          </a:p>
          <a:p>
            <a:pPr marL="0" indent="0">
              <a:buNone/>
            </a:pPr>
            <a:endParaRPr lang="en-US" sz="3900" dirty="0"/>
          </a:p>
        </p:txBody>
      </p:sp>
    </p:spTree>
    <p:extLst>
      <p:ext uri="{BB962C8B-B14F-4D97-AF65-F5344CB8AC3E}">
        <p14:creationId xmlns:p14="http://schemas.microsoft.com/office/powerpoint/2010/main" val="3971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Five take-</a:t>
            </a:r>
            <a:r>
              <a:rPr lang="en-US" sz="2800" dirty="0" err="1"/>
              <a:t>aways</a:t>
            </a:r>
            <a:r>
              <a:rPr lang="en-US" sz="2800" dirty="0"/>
              <a:t> for affordable, strong </a:t>
            </a:r>
            <a:r>
              <a:rPr lang="en-US" sz="2800" dirty="0" err="1"/>
              <a:t>americorps</a:t>
            </a:r>
            <a:r>
              <a:rPr lang="en-US" sz="2800" dirty="0"/>
              <a:t> evaluation</a:t>
            </a:r>
            <a:endParaRPr lang="en-US" dirty="0"/>
          </a:p>
        </p:txBody>
      </p:sp>
      <p:sp>
        <p:nvSpPr>
          <p:cNvPr id="3" name="Content Placeholder 2"/>
          <p:cNvSpPr>
            <a:spLocks noGrp="1"/>
          </p:cNvSpPr>
          <p:nvPr>
            <p:ph sz="quarter" idx="1"/>
          </p:nvPr>
        </p:nvSpPr>
        <p:spPr/>
        <p:txBody>
          <a:bodyPr>
            <a:normAutofit/>
          </a:bodyPr>
          <a:lstStyle/>
          <a:p>
            <a:pPr marL="0" indent="0">
              <a:buNone/>
            </a:pPr>
            <a:endParaRPr lang="en-US" dirty="0" smtClean="0"/>
          </a:p>
          <a:p>
            <a:pPr marL="0" indent="0">
              <a:buNone/>
            </a:pPr>
            <a:endParaRPr lang="en-US" dirty="0"/>
          </a:p>
          <a:p>
            <a:pPr marL="0" indent="0">
              <a:buNone/>
            </a:pPr>
            <a:r>
              <a:rPr lang="en-US" sz="2800" dirty="0" smtClean="0"/>
              <a:t>#4 Have Members do Data Collection. Find a Comparison Group that already collects the data you need</a:t>
            </a:r>
          </a:p>
          <a:p>
            <a:pPr marL="0" indent="0">
              <a:buNone/>
            </a:pPr>
            <a:endParaRPr lang="en-US" sz="2800" dirty="0" smtClean="0"/>
          </a:p>
          <a:p>
            <a:pPr marL="0" indent="0">
              <a:buNone/>
            </a:pPr>
            <a:r>
              <a:rPr lang="en-US" sz="2800" dirty="0"/>
              <a:t>#5  Buy-in from members from beginning of service year, not something thrown on the members mid-year</a:t>
            </a:r>
          </a:p>
          <a:p>
            <a:pPr marL="0" indent="0">
              <a:buNone/>
            </a:pPr>
            <a:endParaRPr lang="en-US" sz="3600" dirty="0"/>
          </a:p>
        </p:txBody>
      </p:sp>
    </p:spTree>
    <p:extLst>
      <p:ext uri="{BB962C8B-B14F-4D97-AF65-F5344CB8AC3E}">
        <p14:creationId xmlns:p14="http://schemas.microsoft.com/office/powerpoint/2010/main" val="74715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a:t>
            </a:r>
            <a:br>
              <a:rPr lang="en-US" sz="3200" b="1" dirty="0" smtClean="0">
                <a:solidFill>
                  <a:schemeClr val="bg1"/>
                </a:solidFill>
              </a:rPr>
            </a:br>
            <a:r>
              <a:rPr lang="en-US" sz="3200" b="1" dirty="0" smtClean="0">
                <a:solidFill>
                  <a:schemeClr val="bg1"/>
                </a:solidFill>
              </a:rPr>
              <a:t>Key Learnings - CNCS</a:t>
            </a:r>
            <a:endParaRPr lang="en-US" sz="3200" b="1" dirty="0">
              <a:solidFill>
                <a:schemeClr val="bg1"/>
              </a:solidFill>
            </a:endParaRPr>
          </a:p>
        </p:txBody>
      </p:sp>
      <p:sp>
        <p:nvSpPr>
          <p:cNvPr id="3" name="Content Placeholder 2"/>
          <p:cNvSpPr>
            <a:spLocks noGrp="1"/>
          </p:cNvSpPr>
          <p:nvPr>
            <p:ph idx="1"/>
          </p:nvPr>
        </p:nvSpPr>
        <p:spPr>
          <a:xfrm>
            <a:off x="457200" y="1714500"/>
            <a:ext cx="8229600" cy="4411664"/>
          </a:xfrm>
        </p:spPr>
        <p:txBody>
          <a:bodyPr/>
          <a:lstStyle/>
          <a:p>
            <a:pPr lvl="1"/>
            <a:endParaRPr lang="en-US" sz="2000" dirty="0" smtClean="0"/>
          </a:p>
          <a:p>
            <a:pPr lvl="1"/>
            <a:endParaRPr lang="en-US" sz="2000" dirty="0" smtClean="0"/>
          </a:p>
          <a:p>
            <a:pPr lvl="1"/>
            <a:endParaRPr lang="en-US" sz="2000" dirty="0" smtClean="0"/>
          </a:p>
          <a:p>
            <a:pPr lvl="1"/>
            <a:endParaRPr lang="en-US" sz="2000" dirty="0"/>
          </a:p>
        </p:txBody>
      </p:sp>
      <p:sp>
        <p:nvSpPr>
          <p:cNvPr id="5" name="TextBox 4"/>
          <p:cNvSpPr txBox="1"/>
          <p:nvPr/>
        </p:nvSpPr>
        <p:spPr>
          <a:xfrm>
            <a:off x="218209" y="1178157"/>
            <a:ext cx="8707582" cy="4524315"/>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prstClr val="black"/>
                </a:solidFill>
                <a:cs typeface="Arial" pitchFamily="34" charset="0"/>
              </a:rPr>
              <a:t>Planning year </a:t>
            </a:r>
            <a:r>
              <a:rPr lang="en-US" sz="2400" dirty="0" smtClean="0">
                <a:solidFill>
                  <a:prstClr val="black"/>
                </a:solidFill>
                <a:cs typeface="Arial" pitchFamily="34" charset="0"/>
              </a:rPr>
              <a:t>allowed the evaluation to be redesigned in order to provide meaningful information.</a:t>
            </a:r>
          </a:p>
          <a:p>
            <a:endParaRPr lang="en-US" sz="800" dirty="0">
              <a:solidFill>
                <a:prstClr val="black"/>
              </a:solidFill>
              <a:cs typeface="Arial" pitchFamily="34" charset="0"/>
            </a:endParaRPr>
          </a:p>
          <a:p>
            <a:pPr marL="342900" indent="-342900">
              <a:buFont typeface="Arial" panose="020B0604020202020204" pitchFamily="34" charset="0"/>
              <a:buChar char="•"/>
            </a:pPr>
            <a:r>
              <a:rPr lang="en-US" sz="2400" dirty="0" smtClean="0">
                <a:solidFill>
                  <a:prstClr val="black"/>
                </a:solidFill>
                <a:cs typeface="Arial" pitchFamily="34" charset="0"/>
              </a:rPr>
              <a:t>Clarified member </a:t>
            </a:r>
            <a:r>
              <a:rPr lang="en-US" sz="2400" dirty="0">
                <a:solidFill>
                  <a:prstClr val="black"/>
                </a:solidFill>
                <a:cs typeface="Arial" pitchFamily="34" charset="0"/>
              </a:rPr>
              <a:t>roles and </a:t>
            </a:r>
            <a:r>
              <a:rPr lang="en-US" sz="2400" dirty="0" smtClean="0">
                <a:solidFill>
                  <a:prstClr val="black"/>
                </a:solidFill>
                <a:cs typeface="Arial" pitchFamily="34" charset="0"/>
              </a:rPr>
              <a:t>rolled out new </a:t>
            </a:r>
            <a:r>
              <a:rPr lang="en-US" sz="2400" dirty="0">
                <a:solidFill>
                  <a:prstClr val="black"/>
                </a:solidFill>
                <a:cs typeface="Arial" pitchFamily="34" charset="0"/>
              </a:rPr>
              <a:t>expectation to update written partnership agreement annually </a:t>
            </a:r>
            <a:r>
              <a:rPr lang="en-US" sz="2400" dirty="0" smtClean="0">
                <a:solidFill>
                  <a:prstClr val="black"/>
                </a:solidFill>
                <a:cs typeface="Arial" pitchFamily="34" charset="0"/>
              </a:rPr>
              <a:t>were </a:t>
            </a:r>
            <a:r>
              <a:rPr lang="en-US" sz="2400" dirty="0">
                <a:solidFill>
                  <a:prstClr val="black"/>
                </a:solidFill>
                <a:cs typeface="Arial" pitchFamily="34" charset="0"/>
              </a:rPr>
              <a:t>included in </a:t>
            </a:r>
            <a:r>
              <a:rPr lang="en-US" sz="2400" dirty="0" smtClean="0">
                <a:solidFill>
                  <a:prstClr val="black"/>
                </a:solidFill>
                <a:cs typeface="Arial" pitchFamily="34" charset="0"/>
              </a:rPr>
              <a:t>2016 </a:t>
            </a:r>
            <a:r>
              <a:rPr lang="en-US" sz="2400" b="1" dirty="0" smtClean="0">
                <a:solidFill>
                  <a:prstClr val="black"/>
                </a:solidFill>
                <a:cs typeface="Arial" pitchFamily="34" charset="0"/>
              </a:rPr>
              <a:t>NOFO.</a:t>
            </a:r>
            <a:br>
              <a:rPr lang="en-US" sz="2400" b="1" dirty="0" smtClean="0">
                <a:solidFill>
                  <a:prstClr val="black"/>
                </a:solidFill>
                <a:cs typeface="Arial" pitchFamily="34" charset="0"/>
              </a:rPr>
            </a:br>
            <a:endParaRPr lang="en-US" sz="800" dirty="0">
              <a:solidFill>
                <a:prstClr val="black"/>
              </a:solidFill>
              <a:cs typeface="Arial" pitchFamily="34" charset="0"/>
            </a:endParaRPr>
          </a:p>
          <a:p>
            <a:pPr marL="342900" indent="-342900">
              <a:buFont typeface="Arial" panose="020B0604020202020204" pitchFamily="34" charset="0"/>
              <a:buChar char="•"/>
            </a:pPr>
            <a:r>
              <a:rPr lang="en-US" sz="2400" b="1" dirty="0">
                <a:solidFill>
                  <a:prstClr val="black"/>
                </a:solidFill>
                <a:cs typeface="Arial" pitchFamily="34" charset="0"/>
              </a:rPr>
              <a:t>Portfolio calls </a:t>
            </a:r>
            <a:r>
              <a:rPr lang="en-US" sz="2400" dirty="0" smtClean="0">
                <a:solidFill>
                  <a:prstClr val="black"/>
                </a:solidFill>
                <a:cs typeface="Arial" pitchFamily="34" charset="0"/>
              </a:rPr>
              <a:t>were held on year 1 evaluation findings; </a:t>
            </a:r>
            <a:r>
              <a:rPr lang="en-US" sz="2400" dirty="0">
                <a:solidFill>
                  <a:prstClr val="black"/>
                </a:solidFill>
                <a:cs typeface="Arial" pitchFamily="34" charset="0"/>
              </a:rPr>
              <a:t>discussion also held at </a:t>
            </a:r>
            <a:r>
              <a:rPr lang="en-US" sz="2400" b="1" dirty="0">
                <a:solidFill>
                  <a:prstClr val="black"/>
                </a:solidFill>
                <a:cs typeface="Arial" pitchFamily="34" charset="0"/>
              </a:rPr>
              <a:t>Symposium</a:t>
            </a:r>
            <a:r>
              <a:rPr lang="en-US" sz="2400" dirty="0" smtClean="0">
                <a:solidFill>
                  <a:prstClr val="black"/>
                </a:solidFill>
                <a:cs typeface="Arial" pitchFamily="34" charset="0"/>
              </a:rPr>
              <a:t>.</a:t>
            </a:r>
            <a:endParaRPr lang="en-US" sz="2400" dirty="0">
              <a:solidFill>
                <a:prstClr val="black"/>
              </a:solidFill>
              <a:cs typeface="Arial" pitchFamily="34" charset="0"/>
            </a:endParaRPr>
          </a:p>
          <a:p>
            <a:endParaRPr lang="en-US" sz="800" dirty="0">
              <a:solidFill>
                <a:prstClr val="black"/>
              </a:solidFill>
              <a:cs typeface="Arial" pitchFamily="34" charset="0"/>
            </a:endParaRPr>
          </a:p>
          <a:p>
            <a:pPr marL="342900" indent="-342900">
              <a:buFont typeface="Arial" panose="020B0604020202020204" pitchFamily="34" charset="0"/>
              <a:buChar char="•"/>
            </a:pPr>
            <a:r>
              <a:rPr lang="en-US" sz="2400" dirty="0" smtClean="0">
                <a:solidFill>
                  <a:prstClr val="black"/>
                </a:solidFill>
                <a:cs typeface="Arial" pitchFamily="34" charset="0"/>
              </a:rPr>
              <a:t>Clarifying </a:t>
            </a:r>
            <a:r>
              <a:rPr lang="en-US" sz="2400" b="1" dirty="0" smtClean="0">
                <a:solidFill>
                  <a:prstClr val="black"/>
                </a:solidFill>
                <a:cs typeface="Arial" pitchFamily="34" charset="0"/>
              </a:rPr>
              <a:t>GPR </a:t>
            </a:r>
            <a:r>
              <a:rPr lang="en-US" sz="2400" b="1" dirty="0">
                <a:solidFill>
                  <a:prstClr val="black"/>
                </a:solidFill>
                <a:cs typeface="Arial" pitchFamily="34" charset="0"/>
              </a:rPr>
              <a:t>instructions to grantees</a:t>
            </a:r>
            <a:r>
              <a:rPr lang="en-US" sz="2400" dirty="0">
                <a:solidFill>
                  <a:prstClr val="black"/>
                </a:solidFill>
                <a:cs typeface="Arial" pitchFamily="34" charset="0"/>
              </a:rPr>
              <a:t>, including expectations for when goals are exceeded and the </a:t>
            </a:r>
            <a:r>
              <a:rPr lang="en-US" sz="2400" dirty="0" smtClean="0">
                <a:solidFill>
                  <a:prstClr val="black"/>
                </a:solidFill>
                <a:cs typeface="Arial" pitchFamily="34" charset="0"/>
              </a:rPr>
              <a:t>need </a:t>
            </a:r>
            <a:r>
              <a:rPr lang="en-US" sz="2400" dirty="0">
                <a:solidFill>
                  <a:prstClr val="black"/>
                </a:solidFill>
                <a:cs typeface="Arial" pitchFamily="34" charset="0"/>
              </a:rPr>
              <a:t>to report on </a:t>
            </a:r>
            <a:r>
              <a:rPr lang="en-US" sz="2400" dirty="0" smtClean="0">
                <a:solidFill>
                  <a:prstClr val="black"/>
                </a:solidFill>
                <a:cs typeface="Arial" pitchFamily="34" charset="0"/>
              </a:rPr>
              <a:t>School </a:t>
            </a:r>
            <a:r>
              <a:rPr lang="en-US" sz="2400" dirty="0">
                <a:solidFill>
                  <a:prstClr val="black"/>
                </a:solidFill>
                <a:cs typeface="Arial" pitchFamily="34" charset="0"/>
              </a:rPr>
              <a:t>Turnaround </a:t>
            </a:r>
            <a:r>
              <a:rPr lang="en-US" sz="2400" dirty="0" smtClean="0">
                <a:solidFill>
                  <a:prstClr val="black"/>
                </a:solidFill>
                <a:cs typeface="Arial" pitchFamily="34" charset="0"/>
              </a:rPr>
              <a:t>AmeriCorps programming discretely.</a:t>
            </a:r>
            <a:endParaRPr lang="en-US" sz="2400" dirty="0">
              <a:solidFill>
                <a:prstClr val="black"/>
              </a:solidFill>
              <a:cs typeface="Arial" pitchFamily="34" charset="0"/>
            </a:endParaRPr>
          </a:p>
        </p:txBody>
      </p:sp>
    </p:spTree>
    <p:extLst>
      <p:ext uri="{BB962C8B-B14F-4D97-AF65-F5344CB8AC3E}">
        <p14:creationId xmlns:p14="http://schemas.microsoft.com/office/powerpoint/2010/main" val="173625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a:t>
            </a:r>
            <a:br>
              <a:rPr lang="en-US" sz="3200" b="1" dirty="0" smtClean="0">
                <a:solidFill>
                  <a:schemeClr val="bg1"/>
                </a:solidFill>
              </a:rPr>
            </a:br>
            <a:r>
              <a:rPr lang="en-US" sz="3200" b="1" dirty="0" smtClean="0">
                <a:solidFill>
                  <a:schemeClr val="bg1"/>
                </a:solidFill>
              </a:rPr>
              <a:t>Key Learnings – City Year</a:t>
            </a:r>
            <a:endParaRPr lang="en-US" sz="3200" b="1" dirty="0">
              <a:solidFill>
                <a:schemeClr val="bg1"/>
              </a:solidFill>
            </a:endParaRPr>
          </a:p>
        </p:txBody>
      </p:sp>
      <p:sp>
        <p:nvSpPr>
          <p:cNvPr id="3" name="Content Placeholder 2"/>
          <p:cNvSpPr>
            <a:spLocks noGrp="1"/>
          </p:cNvSpPr>
          <p:nvPr>
            <p:ph idx="1"/>
          </p:nvPr>
        </p:nvSpPr>
        <p:spPr>
          <a:xfrm>
            <a:off x="696191" y="1518007"/>
            <a:ext cx="8229600" cy="4411664"/>
          </a:xfrm>
        </p:spPr>
        <p:txBody>
          <a:bodyPr/>
          <a:lstStyle/>
          <a:p>
            <a:pPr lvl="1"/>
            <a:endParaRPr lang="en-US" sz="2000" dirty="0" smtClean="0"/>
          </a:p>
          <a:p>
            <a:pPr lvl="1"/>
            <a:endParaRPr lang="en-US" sz="2000" dirty="0" smtClean="0"/>
          </a:p>
          <a:p>
            <a:pPr lvl="1"/>
            <a:endParaRPr lang="en-US" sz="2000" dirty="0" smtClean="0"/>
          </a:p>
          <a:p>
            <a:pPr lvl="1"/>
            <a:endParaRPr lang="en-US" sz="2000" dirty="0"/>
          </a:p>
        </p:txBody>
      </p:sp>
      <p:sp>
        <p:nvSpPr>
          <p:cNvPr id="5" name="TextBox 4"/>
          <p:cNvSpPr txBox="1"/>
          <p:nvPr/>
        </p:nvSpPr>
        <p:spPr>
          <a:xfrm>
            <a:off x="331076" y="2513351"/>
            <a:ext cx="8468591" cy="3416320"/>
          </a:xfrm>
          <a:prstGeom prst="rect">
            <a:avLst/>
          </a:prstGeom>
          <a:noFill/>
        </p:spPr>
        <p:txBody>
          <a:bodyPr wrap="square" rtlCol="0">
            <a:spAutoFit/>
          </a:bodyPr>
          <a:lstStyle/>
          <a:p>
            <a:r>
              <a:rPr lang="en-US" sz="2400" dirty="0" smtClean="0">
                <a:solidFill>
                  <a:prstClr val="black"/>
                </a:solidFill>
              </a:rPr>
              <a:t> </a:t>
            </a:r>
            <a:endParaRPr lang="en-US" sz="2400" dirty="0">
              <a:solidFill>
                <a:prstClr val="black"/>
              </a:solidFill>
              <a:cs typeface="Arial" pitchFamily="34" charset="0"/>
            </a:endParaRPr>
          </a:p>
          <a:p>
            <a:pPr marL="342900" indent="-342900">
              <a:buFont typeface="Arial" panose="020B0604020202020204" pitchFamily="34" charset="0"/>
              <a:buChar char="•"/>
            </a:pPr>
            <a:r>
              <a:rPr lang="en-US" sz="2400" dirty="0" smtClean="0">
                <a:solidFill>
                  <a:prstClr val="black"/>
                </a:solidFill>
              </a:rPr>
              <a:t>Reduce data burden for members and standardize in-school trainings</a:t>
            </a:r>
          </a:p>
          <a:p>
            <a:pPr marL="342900" indent="-342900">
              <a:buFont typeface="Arial" panose="020B0604020202020204" pitchFamily="34" charset="0"/>
              <a:buChar char="•"/>
            </a:pPr>
            <a:endParaRPr lang="en-US" sz="2400" dirty="0" smtClean="0">
              <a:solidFill>
                <a:prstClr val="black"/>
              </a:solidFill>
            </a:endParaRPr>
          </a:p>
          <a:p>
            <a:pPr marL="342900" indent="-342900">
              <a:buFont typeface="Arial" panose="020B0604020202020204" pitchFamily="34" charset="0"/>
              <a:buChar char="•"/>
            </a:pPr>
            <a:r>
              <a:rPr lang="en-US" sz="2400" dirty="0" smtClean="0">
                <a:solidFill>
                  <a:prstClr val="black"/>
                </a:solidFill>
              </a:rPr>
              <a:t>Continue investing in on-site staff coordinator per school</a:t>
            </a:r>
          </a:p>
          <a:p>
            <a:pPr marL="342900" indent="-342900">
              <a:buFont typeface="Arial" panose="020B0604020202020204" pitchFamily="34" charset="0"/>
              <a:buChar char="•"/>
            </a:pPr>
            <a:endParaRPr lang="en-US" sz="2400" dirty="0" smtClean="0">
              <a:solidFill>
                <a:prstClr val="black"/>
              </a:solidFill>
            </a:endParaRPr>
          </a:p>
          <a:p>
            <a:pPr marL="342900" indent="-342900">
              <a:buFont typeface="Arial" panose="020B0604020202020204" pitchFamily="34" charset="0"/>
              <a:buChar char="•"/>
            </a:pPr>
            <a:r>
              <a:rPr lang="en-US" sz="2400" dirty="0" smtClean="0">
                <a:solidFill>
                  <a:prstClr val="black"/>
                </a:solidFill>
              </a:rPr>
              <a:t>Focus on youth development training for our members</a:t>
            </a:r>
          </a:p>
          <a:p>
            <a:pPr marL="342900" indent="-342900">
              <a:buFont typeface="Arial" panose="020B0604020202020204" pitchFamily="34" charset="0"/>
              <a:buChar char="•"/>
            </a:pPr>
            <a:endParaRPr lang="en-US" sz="2400" dirty="0">
              <a:solidFill>
                <a:prstClr val="black"/>
              </a:solidFill>
            </a:endParaRPr>
          </a:p>
          <a:p>
            <a:r>
              <a:rPr lang="en-US" sz="2400" dirty="0">
                <a:solidFill>
                  <a:prstClr val="black"/>
                </a:solidFill>
              </a:rPr>
              <a:t>	</a:t>
            </a:r>
            <a:endParaRPr lang="en-US" sz="2400" dirty="0">
              <a:solidFill>
                <a:prstClr val="black"/>
              </a:solidFill>
              <a:cs typeface="Arial" pitchFamily="34" charset="0"/>
            </a:endParaRPr>
          </a:p>
        </p:txBody>
      </p:sp>
      <p:sp>
        <p:nvSpPr>
          <p:cNvPr id="4" name="Rectangle 3"/>
          <p:cNvSpPr/>
          <p:nvPr/>
        </p:nvSpPr>
        <p:spPr>
          <a:xfrm>
            <a:off x="331076" y="1371601"/>
            <a:ext cx="8355724" cy="1200329"/>
          </a:xfrm>
          <a:prstGeom prst="rect">
            <a:avLst/>
          </a:prstGeom>
        </p:spPr>
        <p:txBody>
          <a:bodyPr wrap="square">
            <a:spAutoFit/>
          </a:bodyPr>
          <a:lstStyle/>
          <a:p>
            <a:r>
              <a:rPr lang="en-US" sz="2400" i="1" dirty="0">
                <a:solidFill>
                  <a:prstClr val="black"/>
                </a:solidFill>
              </a:rPr>
              <a:t>What learnings did </a:t>
            </a:r>
            <a:r>
              <a:rPr lang="en-US" sz="2400" i="1" dirty="0" smtClean="0">
                <a:solidFill>
                  <a:prstClr val="black"/>
                </a:solidFill>
              </a:rPr>
              <a:t>City Year take </a:t>
            </a:r>
            <a:r>
              <a:rPr lang="en-US" sz="2400" i="1" dirty="0">
                <a:solidFill>
                  <a:prstClr val="black"/>
                </a:solidFill>
              </a:rPr>
              <a:t>away from being part of the School Turnaround evaluation, and what changes have </a:t>
            </a:r>
            <a:r>
              <a:rPr lang="en-US" sz="2400" i="1" dirty="0" smtClean="0">
                <a:solidFill>
                  <a:prstClr val="black"/>
                </a:solidFill>
              </a:rPr>
              <a:t>we made </a:t>
            </a:r>
            <a:r>
              <a:rPr lang="en-US" sz="2400" i="1" dirty="0">
                <a:solidFill>
                  <a:prstClr val="black"/>
                </a:solidFill>
              </a:rPr>
              <a:t>as a result? </a:t>
            </a:r>
          </a:p>
        </p:txBody>
      </p:sp>
    </p:spTree>
    <p:extLst>
      <p:ext uri="{BB962C8B-B14F-4D97-AF65-F5344CB8AC3E}">
        <p14:creationId xmlns:p14="http://schemas.microsoft.com/office/powerpoint/2010/main" val="42486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a:t>
            </a:r>
            <a:br>
              <a:rPr lang="en-US" sz="3200" b="1" dirty="0" smtClean="0">
                <a:solidFill>
                  <a:schemeClr val="bg1"/>
                </a:solidFill>
              </a:rPr>
            </a:br>
            <a:r>
              <a:rPr lang="en-US" sz="3200" b="1" dirty="0" smtClean="0">
                <a:solidFill>
                  <a:schemeClr val="bg1"/>
                </a:solidFill>
              </a:rPr>
              <a:t>Key Opportunities – City Year</a:t>
            </a:r>
            <a:endParaRPr lang="en-US" sz="3200" b="1" dirty="0">
              <a:solidFill>
                <a:schemeClr val="bg1"/>
              </a:solidFill>
            </a:endParaRPr>
          </a:p>
        </p:txBody>
      </p:sp>
      <p:sp>
        <p:nvSpPr>
          <p:cNvPr id="5" name="TextBox 4"/>
          <p:cNvSpPr txBox="1"/>
          <p:nvPr/>
        </p:nvSpPr>
        <p:spPr>
          <a:xfrm>
            <a:off x="218209" y="2470832"/>
            <a:ext cx="8707582" cy="1938992"/>
          </a:xfrm>
          <a:prstGeom prst="rect">
            <a:avLst/>
          </a:prstGeom>
          <a:noFill/>
        </p:spPr>
        <p:txBody>
          <a:bodyPr wrap="square" rtlCol="0">
            <a:spAutoFit/>
          </a:bodyPr>
          <a:lstStyle/>
          <a:p>
            <a:r>
              <a:rPr lang="en-US" sz="2400" dirty="0" smtClean="0">
                <a:solidFill>
                  <a:prstClr val="black"/>
                </a:solidFill>
              </a:rPr>
              <a:t> </a:t>
            </a:r>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Learning from and share with the STA community of practice</a:t>
            </a:r>
          </a:p>
          <a:p>
            <a:pPr marL="342900" indent="-342900">
              <a:buFont typeface="Arial" panose="020B0604020202020204" pitchFamily="34" charset="0"/>
              <a:buChar char="•"/>
            </a:pPr>
            <a:endParaRPr lang="en-US" sz="2400" dirty="0" smtClean="0">
              <a:solidFill>
                <a:prstClr val="black"/>
              </a:solidFill>
            </a:endParaRPr>
          </a:p>
          <a:p>
            <a:pPr marL="342900" indent="-342900">
              <a:buFont typeface="Arial" panose="020B0604020202020204" pitchFamily="34" charset="0"/>
              <a:buChar char="•"/>
            </a:pPr>
            <a:r>
              <a:rPr lang="en-US" sz="2400" dirty="0" smtClean="0">
                <a:solidFill>
                  <a:prstClr val="black"/>
                </a:solidFill>
              </a:rPr>
              <a:t>Using findings to validate and promote our program model</a:t>
            </a:r>
          </a:p>
          <a:p>
            <a:r>
              <a:rPr lang="en-US" sz="2400" dirty="0">
                <a:solidFill>
                  <a:prstClr val="black"/>
                </a:solidFill>
              </a:rPr>
              <a:t>	</a:t>
            </a:r>
            <a:endParaRPr lang="en-US" sz="2400" dirty="0">
              <a:solidFill>
                <a:prstClr val="black"/>
              </a:solidFill>
              <a:cs typeface="Arial" pitchFamily="34" charset="0"/>
            </a:endParaRPr>
          </a:p>
        </p:txBody>
      </p:sp>
      <p:sp>
        <p:nvSpPr>
          <p:cNvPr id="4" name="Rectangle 3"/>
          <p:cNvSpPr/>
          <p:nvPr/>
        </p:nvSpPr>
        <p:spPr>
          <a:xfrm>
            <a:off x="218209" y="1576553"/>
            <a:ext cx="8468591" cy="830997"/>
          </a:xfrm>
          <a:prstGeom prst="rect">
            <a:avLst/>
          </a:prstGeom>
        </p:spPr>
        <p:txBody>
          <a:bodyPr wrap="square">
            <a:spAutoFit/>
          </a:bodyPr>
          <a:lstStyle/>
          <a:p>
            <a:r>
              <a:rPr lang="en-US" sz="2400" i="1" dirty="0">
                <a:solidFill>
                  <a:prstClr val="black"/>
                </a:solidFill>
              </a:rPr>
              <a:t>What </a:t>
            </a:r>
            <a:r>
              <a:rPr lang="en-US" sz="2400" i="1" dirty="0" smtClean="0">
                <a:solidFill>
                  <a:prstClr val="black"/>
                </a:solidFill>
              </a:rPr>
              <a:t>opportunities did participation in the </a:t>
            </a:r>
            <a:r>
              <a:rPr lang="en-US" sz="2400" i="1" dirty="0">
                <a:solidFill>
                  <a:prstClr val="black"/>
                </a:solidFill>
              </a:rPr>
              <a:t>School Turnaround </a:t>
            </a:r>
            <a:r>
              <a:rPr lang="en-US" sz="2400" i="1" dirty="0" smtClean="0">
                <a:solidFill>
                  <a:prstClr val="black"/>
                </a:solidFill>
              </a:rPr>
              <a:t>evaluation</a:t>
            </a:r>
            <a:r>
              <a:rPr lang="en-US" sz="2400" i="1" dirty="0">
                <a:solidFill>
                  <a:prstClr val="black"/>
                </a:solidFill>
              </a:rPr>
              <a:t> </a:t>
            </a:r>
            <a:r>
              <a:rPr lang="en-US" sz="2400" i="1" dirty="0" smtClean="0">
                <a:solidFill>
                  <a:prstClr val="black"/>
                </a:solidFill>
              </a:rPr>
              <a:t>represent for City Year?</a:t>
            </a:r>
            <a:r>
              <a:rPr lang="en-US" sz="1600" i="1" dirty="0" smtClean="0">
                <a:solidFill>
                  <a:prstClr val="black"/>
                </a:solidFill>
              </a:rPr>
              <a:t> </a:t>
            </a:r>
            <a:endParaRPr lang="en-US" sz="1600" i="1" dirty="0">
              <a:solidFill>
                <a:prstClr val="black"/>
              </a:solidFill>
            </a:endParaRPr>
          </a:p>
        </p:txBody>
      </p:sp>
    </p:spTree>
    <p:extLst>
      <p:ext uri="{BB962C8B-B14F-4D97-AF65-F5344CB8AC3E}">
        <p14:creationId xmlns:p14="http://schemas.microsoft.com/office/powerpoint/2010/main" val="398027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solidFill>
                  <a:schemeClr val="bg1"/>
                </a:solidFill>
              </a:rPr>
              <a:t>School Turnaround AmeriCorps </a:t>
            </a:r>
            <a:br>
              <a:rPr lang="en-US" sz="3200" b="1" dirty="0" smtClean="0">
                <a:solidFill>
                  <a:schemeClr val="bg1"/>
                </a:solidFill>
              </a:rPr>
            </a:br>
            <a:r>
              <a:rPr lang="en-US" sz="3200" b="1" dirty="0" smtClean="0">
                <a:solidFill>
                  <a:schemeClr val="bg1"/>
                </a:solidFill>
              </a:rPr>
              <a:t>Evaluation Planning</a:t>
            </a:r>
            <a:endParaRPr lang="en-US" sz="3200" b="1" dirty="0">
              <a:solidFill>
                <a:schemeClr val="bg1"/>
              </a:solidFill>
            </a:endParaRPr>
          </a:p>
        </p:txBody>
      </p:sp>
      <p:sp>
        <p:nvSpPr>
          <p:cNvPr id="3" name="Content Placeholder 2"/>
          <p:cNvSpPr>
            <a:spLocks noGrp="1"/>
          </p:cNvSpPr>
          <p:nvPr>
            <p:ph idx="1"/>
          </p:nvPr>
        </p:nvSpPr>
        <p:spPr>
          <a:xfrm>
            <a:off x="457200" y="1714500"/>
            <a:ext cx="8229600" cy="4411664"/>
          </a:xfrm>
        </p:spPr>
        <p:txBody>
          <a:bodyPr/>
          <a:lstStyle/>
          <a:p>
            <a:pPr lvl="1"/>
            <a:endParaRPr lang="en-US" sz="2000" dirty="0" smtClean="0"/>
          </a:p>
          <a:p>
            <a:pPr lvl="1"/>
            <a:endParaRPr lang="en-US" sz="2000" dirty="0" smtClean="0"/>
          </a:p>
          <a:p>
            <a:pPr lvl="1"/>
            <a:endParaRPr lang="en-US" sz="2000" dirty="0" smtClean="0"/>
          </a:p>
          <a:p>
            <a:pPr lvl="1"/>
            <a:endParaRPr lang="en-US" sz="2000" dirty="0"/>
          </a:p>
        </p:txBody>
      </p:sp>
      <p:sp>
        <p:nvSpPr>
          <p:cNvPr id="5" name="TextBox 4"/>
          <p:cNvSpPr txBox="1"/>
          <p:nvPr/>
        </p:nvSpPr>
        <p:spPr>
          <a:xfrm>
            <a:off x="218209" y="1988648"/>
            <a:ext cx="8707582"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black"/>
                </a:solidFill>
              </a:rPr>
              <a:t>Strategies for managing cost</a:t>
            </a:r>
            <a:endParaRPr lang="en-US" sz="2400" dirty="0">
              <a:solidFill>
                <a:prstClr val="black"/>
              </a:solidFill>
            </a:endParaRPr>
          </a:p>
          <a:p>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Tips for hiring </a:t>
            </a:r>
            <a:r>
              <a:rPr lang="en-US" sz="2400" dirty="0">
                <a:solidFill>
                  <a:prstClr val="black"/>
                </a:solidFill>
              </a:rPr>
              <a:t>and managing an external </a:t>
            </a:r>
            <a:r>
              <a:rPr lang="en-US" sz="2400" dirty="0" smtClean="0">
                <a:solidFill>
                  <a:prstClr val="black"/>
                </a:solidFill>
              </a:rPr>
              <a:t>evaluator</a:t>
            </a:r>
          </a:p>
          <a:p>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Using STA evaluation as part of body of evidence</a:t>
            </a:r>
          </a:p>
          <a:p>
            <a:r>
              <a:rPr lang="en-US" sz="2400" dirty="0">
                <a:solidFill>
                  <a:prstClr val="black"/>
                </a:solidFill>
              </a:rPr>
              <a:t> </a:t>
            </a:r>
          </a:p>
          <a:p>
            <a:r>
              <a:rPr lang="en-US" sz="2400" dirty="0">
                <a:solidFill>
                  <a:prstClr val="black"/>
                </a:solidFill>
              </a:rPr>
              <a:t> </a:t>
            </a:r>
          </a:p>
          <a:p>
            <a:r>
              <a:rPr lang="en-US" sz="2400" dirty="0">
                <a:solidFill>
                  <a:prstClr val="black"/>
                </a:solidFill>
              </a:rPr>
              <a:t>	</a:t>
            </a:r>
            <a:endParaRPr lang="en-US" sz="2400" dirty="0">
              <a:solidFill>
                <a:prstClr val="black"/>
              </a:solidFill>
              <a:cs typeface="Arial" pitchFamily="34" charset="0"/>
            </a:endParaRPr>
          </a:p>
        </p:txBody>
      </p:sp>
    </p:spTree>
    <p:extLst>
      <p:ext uri="{BB962C8B-B14F-4D97-AF65-F5344CB8AC3E}">
        <p14:creationId xmlns:p14="http://schemas.microsoft.com/office/powerpoint/2010/main" val="143348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838200" y="2046972"/>
          <a:ext cx="7315200" cy="3839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5" name="AutoShape 2"/>
          <p:cNvSpPr>
            <a:spLocks noChangeArrowheads="1"/>
          </p:cNvSpPr>
          <p:nvPr/>
        </p:nvSpPr>
        <p:spPr bwMode="auto">
          <a:xfrm>
            <a:off x="838200" y="1475186"/>
            <a:ext cx="1333500" cy="792956"/>
          </a:xfrm>
          <a:prstGeom prst="downArrowCallout">
            <a:avLst>
              <a:gd name="adj1" fmla="val 31532"/>
              <a:gd name="adj2" fmla="val 31532"/>
              <a:gd name="adj3" fmla="val 16667"/>
              <a:gd name="adj4" fmla="val 66667"/>
            </a:avLst>
          </a:prstGeom>
          <a:solidFill>
            <a:srgbClr val="C2D69B"/>
          </a:solidFill>
          <a:ln w="9525">
            <a:solidFill>
              <a:srgbClr val="C2D69B"/>
            </a:solidFill>
            <a:miter lim="800000"/>
            <a:headEnd/>
            <a:tailEnd/>
          </a:ln>
        </p:spPr>
        <p:txBody>
          <a:bodyPr/>
          <a:lstStyle/>
          <a:p>
            <a:pPr algn="ctr" defTabSz="914400" eaLnBrk="0" fontAlgn="base" hangingPunct="0">
              <a:spcBef>
                <a:spcPct val="0"/>
              </a:spcBef>
              <a:spcAft>
                <a:spcPts val="750"/>
              </a:spcAft>
            </a:pPr>
            <a:r>
              <a:rPr lang="en-US" sz="1050" b="1" dirty="0">
                <a:solidFill>
                  <a:prstClr val="black"/>
                </a:solidFill>
                <a:latin typeface="Calibri" pitchFamily="34" charset="0"/>
              </a:rPr>
              <a:t>Sacramento County Child Protective Services</a:t>
            </a:r>
            <a:endParaRPr lang="en-US" sz="1050" b="1" dirty="0">
              <a:solidFill>
                <a:prstClr val="black"/>
              </a:solidFill>
              <a:latin typeface="Verdana" panose="020B0604030504040204" pitchFamily="34" charset="0"/>
            </a:endParaRPr>
          </a:p>
        </p:txBody>
      </p:sp>
      <p:sp>
        <p:nvSpPr>
          <p:cNvPr id="13316" name="AutoShape 3"/>
          <p:cNvSpPr>
            <a:spLocks noChangeArrowheads="1"/>
          </p:cNvSpPr>
          <p:nvPr/>
        </p:nvSpPr>
        <p:spPr bwMode="auto">
          <a:xfrm>
            <a:off x="6172200" y="1475186"/>
            <a:ext cx="1333500" cy="792956"/>
          </a:xfrm>
          <a:prstGeom prst="downArrowCallout">
            <a:avLst>
              <a:gd name="adj1" fmla="val 31532"/>
              <a:gd name="adj2" fmla="val 31532"/>
              <a:gd name="adj3" fmla="val 16667"/>
              <a:gd name="adj4" fmla="val 66667"/>
            </a:avLst>
          </a:prstGeom>
          <a:solidFill>
            <a:srgbClr val="C2D69B"/>
          </a:solidFill>
          <a:ln w="9525">
            <a:solidFill>
              <a:srgbClr val="C2D69B"/>
            </a:solidFill>
            <a:miter lim="800000"/>
            <a:headEnd/>
            <a:tailEnd/>
          </a:ln>
        </p:spPr>
        <p:txBody>
          <a:bodyPr/>
          <a:lstStyle/>
          <a:p>
            <a:pPr algn="ctr" defTabSz="914400" eaLnBrk="0" fontAlgn="base" hangingPunct="0">
              <a:spcBef>
                <a:spcPct val="0"/>
              </a:spcBef>
              <a:spcAft>
                <a:spcPts val="750"/>
              </a:spcAft>
            </a:pPr>
            <a:r>
              <a:rPr lang="en-US" sz="1050" b="1" dirty="0">
                <a:solidFill>
                  <a:prstClr val="black"/>
                </a:solidFill>
                <a:latin typeface="Calibri" pitchFamily="34" charset="0"/>
              </a:rPr>
              <a:t>Walk-ins, Hospitals, Schools, Community Partners</a:t>
            </a:r>
            <a:endParaRPr lang="en-US" sz="1050" b="1" dirty="0">
              <a:solidFill>
                <a:prstClr val="black"/>
              </a:solidFill>
              <a:latin typeface="Verdana" panose="020B0604030504040204" pitchFamily="34" charset="0"/>
            </a:endParaRPr>
          </a:p>
        </p:txBody>
      </p:sp>
      <p:sp>
        <p:nvSpPr>
          <p:cNvPr id="13317" name="AutoShape 4"/>
          <p:cNvSpPr>
            <a:spLocks noChangeArrowheads="1"/>
          </p:cNvSpPr>
          <p:nvPr/>
        </p:nvSpPr>
        <p:spPr bwMode="auto">
          <a:xfrm>
            <a:off x="838200" y="2275285"/>
            <a:ext cx="1333500" cy="1022345"/>
          </a:xfrm>
          <a:prstGeom prst="roundRect">
            <a:avLst>
              <a:gd name="adj" fmla="val 16667"/>
            </a:avLst>
          </a:prstGeom>
          <a:solidFill>
            <a:srgbClr val="E36C0A"/>
          </a:solidFill>
          <a:ln w="9525">
            <a:solidFill>
              <a:srgbClr val="E36C0A"/>
            </a:solidFill>
            <a:round/>
            <a:headEnd/>
            <a:tailEnd/>
          </a:ln>
        </p:spPr>
        <p:txBody>
          <a:bodyPr/>
          <a:lstStyle/>
          <a:p>
            <a:pPr algn="ctr" defTabSz="914400" eaLnBrk="0" fontAlgn="base" hangingPunct="0">
              <a:spcBef>
                <a:spcPct val="0"/>
              </a:spcBef>
              <a:spcAft>
                <a:spcPts val="750"/>
              </a:spcAft>
            </a:pPr>
            <a:r>
              <a:rPr lang="en-US" sz="1050" b="1" dirty="0">
                <a:solidFill>
                  <a:srgbClr val="FFFFFF"/>
                </a:solidFill>
                <a:latin typeface="Calibri" pitchFamily="34" charset="0"/>
              </a:rPr>
              <a:t>Differential Response and Aftercare for families with children 0-5 years</a:t>
            </a:r>
          </a:p>
          <a:p>
            <a:pPr defTabSz="914400" eaLnBrk="0" fontAlgn="base" hangingPunct="0">
              <a:spcBef>
                <a:spcPct val="0"/>
              </a:spcBef>
              <a:spcAft>
                <a:spcPct val="0"/>
              </a:spcAft>
            </a:pPr>
            <a:endParaRPr lang="en-US" dirty="0">
              <a:solidFill>
                <a:prstClr val="black"/>
              </a:solidFill>
              <a:latin typeface="Verdana" panose="020B0604030504040204" pitchFamily="34" charset="0"/>
            </a:endParaRPr>
          </a:p>
        </p:txBody>
      </p:sp>
      <p:cxnSp>
        <p:nvCxnSpPr>
          <p:cNvPr id="13318" name="Straight Arrow Connector 13"/>
          <p:cNvCxnSpPr>
            <a:cxnSpLocks noChangeShapeType="1"/>
          </p:cNvCxnSpPr>
          <p:nvPr/>
        </p:nvCxnSpPr>
        <p:spPr bwMode="auto">
          <a:xfrm>
            <a:off x="2171700" y="2818210"/>
            <a:ext cx="1333500" cy="485775"/>
          </a:xfrm>
          <a:prstGeom prst="straightConnector1">
            <a:avLst/>
          </a:prstGeom>
          <a:noFill/>
          <a:ln w="9525" algn="ctr">
            <a:solidFill>
              <a:schemeClr val="tx1"/>
            </a:solidFill>
            <a:round/>
            <a:headEnd/>
            <a:tailEnd type="arrow" w="med" len="med"/>
          </a:ln>
        </p:spPr>
      </p:cxnSp>
      <p:cxnSp>
        <p:nvCxnSpPr>
          <p:cNvPr id="13319" name="Straight Arrow Connector 15"/>
          <p:cNvCxnSpPr>
            <a:cxnSpLocks noChangeShapeType="1"/>
          </p:cNvCxnSpPr>
          <p:nvPr/>
        </p:nvCxnSpPr>
        <p:spPr bwMode="auto">
          <a:xfrm rot="10800000" flipV="1">
            <a:off x="5029200" y="2275285"/>
            <a:ext cx="1752600" cy="1085850"/>
          </a:xfrm>
          <a:prstGeom prst="straightConnector1">
            <a:avLst/>
          </a:prstGeom>
          <a:noFill/>
          <a:ln w="9525" algn="ctr">
            <a:solidFill>
              <a:schemeClr val="tx1"/>
            </a:solidFill>
            <a:round/>
            <a:headEnd/>
            <a:tailEnd type="arrow" w="med" len="med"/>
          </a:ln>
        </p:spPr>
      </p:cxnSp>
      <p:sp>
        <p:nvSpPr>
          <p:cNvPr id="9" name="Rounded Rectangle 8"/>
          <p:cNvSpPr/>
          <p:nvPr/>
        </p:nvSpPr>
        <p:spPr>
          <a:xfrm>
            <a:off x="7010401" y="4743451"/>
            <a:ext cx="1006475" cy="754856"/>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1050" dirty="0">
                <a:solidFill>
                  <a:prstClr val="white"/>
                </a:solidFill>
              </a:rPr>
              <a:t>Parent Support Line</a:t>
            </a:r>
          </a:p>
        </p:txBody>
      </p:sp>
      <p:cxnSp>
        <p:nvCxnSpPr>
          <p:cNvPr id="12" name="Straight Arrow Connector 11"/>
          <p:cNvCxnSpPr/>
          <p:nvPr/>
        </p:nvCxnSpPr>
        <p:spPr>
          <a:xfrm>
            <a:off x="5661025" y="4572000"/>
            <a:ext cx="1295400" cy="3429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322" name="TextBox 13"/>
          <p:cNvSpPr txBox="1">
            <a:spLocks noChangeArrowheads="1"/>
          </p:cNvSpPr>
          <p:nvPr/>
        </p:nvSpPr>
        <p:spPr bwMode="auto">
          <a:xfrm>
            <a:off x="2489201" y="1054483"/>
            <a:ext cx="3600450" cy="738664"/>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2100" dirty="0">
                <a:solidFill>
                  <a:prstClr val="black"/>
                </a:solidFill>
                <a:latin typeface="Verdana" panose="020B0604030504040204" pitchFamily="34" charset="0"/>
              </a:rPr>
              <a:t>Birth &amp; Beyond </a:t>
            </a:r>
            <a:br>
              <a:rPr lang="en-US" sz="2100" dirty="0">
                <a:solidFill>
                  <a:prstClr val="black"/>
                </a:solidFill>
                <a:latin typeface="Verdana" panose="020B0604030504040204" pitchFamily="34" charset="0"/>
              </a:rPr>
            </a:br>
            <a:r>
              <a:rPr lang="en-US" sz="2100" dirty="0">
                <a:solidFill>
                  <a:prstClr val="black"/>
                </a:solidFill>
                <a:latin typeface="Verdana" panose="020B0604030504040204" pitchFamily="34" charset="0"/>
              </a:rPr>
              <a:t>Family Resource Centers</a:t>
            </a:r>
          </a:p>
        </p:txBody>
      </p:sp>
    </p:spTree>
    <p:extLst>
      <p:ext uri="{BB962C8B-B14F-4D97-AF65-F5344CB8AC3E}">
        <p14:creationId xmlns:p14="http://schemas.microsoft.com/office/powerpoint/2010/main" val="37525688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838200"/>
            <a:ext cx="3581400" cy="1200329"/>
          </a:xfrm>
          <a:prstGeom prst="rect">
            <a:avLst/>
          </a:prstGeom>
          <a:noFill/>
        </p:spPr>
        <p:txBody>
          <a:bodyPr wrap="square" rtlCol="0">
            <a:spAutoFit/>
          </a:bodyPr>
          <a:lstStyle/>
          <a:p>
            <a:pPr algn="ctr" defTabSz="914400" eaLnBrk="0" fontAlgn="base" hangingPunct="0">
              <a:lnSpc>
                <a:spcPct val="200000"/>
              </a:lnSpc>
              <a:spcBef>
                <a:spcPct val="0"/>
              </a:spcBef>
              <a:spcAft>
                <a:spcPct val="0"/>
              </a:spcAft>
            </a:pPr>
            <a:r>
              <a:rPr lang="en-US" dirty="0">
                <a:solidFill>
                  <a:prstClr val="black"/>
                </a:solidFill>
                <a:latin typeface="Verdana" panose="020B0604030504040204" pitchFamily="34" charset="0"/>
              </a:rPr>
              <a:t>Sacramento County</a:t>
            </a:r>
          </a:p>
          <a:p>
            <a:pPr algn="ctr" defTabSz="914400" eaLnBrk="0" fontAlgn="base" hangingPunct="0">
              <a:spcBef>
                <a:spcPct val="0"/>
              </a:spcBef>
              <a:spcAft>
                <a:spcPct val="0"/>
              </a:spcAft>
            </a:pPr>
            <a:r>
              <a:rPr lang="en-US" b="1" dirty="0">
                <a:solidFill>
                  <a:prstClr val="black"/>
                </a:solidFill>
                <a:latin typeface="Verdana" panose="020B0604030504040204" pitchFamily="34" charset="0"/>
              </a:rPr>
              <a:t>CPS Referrals </a:t>
            </a:r>
            <a:br>
              <a:rPr lang="en-US" b="1" dirty="0">
                <a:solidFill>
                  <a:prstClr val="black"/>
                </a:solidFill>
                <a:latin typeface="Verdana" panose="020B0604030504040204" pitchFamily="34" charset="0"/>
              </a:rPr>
            </a:br>
            <a:r>
              <a:rPr lang="en-US" b="1" dirty="0">
                <a:solidFill>
                  <a:prstClr val="black"/>
                </a:solidFill>
                <a:latin typeface="Verdana" panose="020B0604030504040204" pitchFamily="34" charset="0"/>
              </a:rPr>
              <a:t>by Zip Code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0"/>
            <a:ext cx="6342513" cy="6858000"/>
          </a:xfrm>
          <a:prstGeom prst="rect">
            <a:avLst/>
          </a:prstGeom>
        </p:spPr>
      </p:pic>
    </p:spTree>
    <p:extLst>
      <p:ext uri="{BB962C8B-B14F-4D97-AF65-F5344CB8AC3E}">
        <p14:creationId xmlns:p14="http://schemas.microsoft.com/office/powerpoint/2010/main" val="1434648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03152"/>
                </a:solidFill>
                <a:latin typeface="Calibri" panose="020F0502020204030204" pitchFamily="34" charset="0"/>
              </a:rPr>
              <a:t>Birth &amp; Beyond </a:t>
            </a:r>
            <a:r>
              <a:rPr lang="en-US" dirty="0">
                <a:latin typeface="Calibri" panose="020F0502020204030204" pitchFamily="34" charset="0"/>
              </a:rPr>
              <a:t>| </a:t>
            </a:r>
            <a:r>
              <a:rPr lang="en-US" sz="4000" dirty="0" smtClean="0">
                <a:latin typeface="Calibri" panose="020F0502020204030204" pitchFamily="34" charset="0"/>
              </a:rPr>
              <a:t>Theory of Change</a:t>
            </a:r>
            <a:endParaRPr lang="en-US" sz="4000" dirty="0">
              <a:latin typeface="Calibri" panose="020F0502020204030204" pitchFamily="34" charset="0"/>
            </a:endParaRPr>
          </a:p>
        </p:txBody>
      </p:sp>
      <p:sp>
        <p:nvSpPr>
          <p:cNvPr id="3" name="Content Placeholder 2"/>
          <p:cNvSpPr>
            <a:spLocks noGrp="1"/>
          </p:cNvSpPr>
          <p:nvPr>
            <p:ph idx="1"/>
          </p:nvPr>
        </p:nvSpPr>
        <p:spPr>
          <a:xfrm>
            <a:off x="457200" y="1654114"/>
            <a:ext cx="8226425" cy="5051486"/>
          </a:xfrm>
        </p:spPr>
        <p:txBody>
          <a:bodyPr/>
          <a:lstStyle/>
          <a:p>
            <a:pPr>
              <a:spcAft>
                <a:spcPts val="1800"/>
              </a:spcAft>
            </a:pPr>
            <a:r>
              <a:rPr lang="en-US" sz="2200" dirty="0" smtClean="0">
                <a:solidFill>
                  <a:srgbClr val="3575B5"/>
                </a:solidFill>
                <a:latin typeface="Calibri" panose="020F0502020204030204" pitchFamily="34" charset="0"/>
              </a:rPr>
              <a:t>NEED: </a:t>
            </a:r>
            <a:r>
              <a:rPr lang="en-US" sz="2200" dirty="0" smtClean="0">
                <a:solidFill>
                  <a:schemeClr val="tx1">
                    <a:lumMod val="75000"/>
                    <a:lumOff val="25000"/>
                  </a:schemeClr>
                </a:solidFill>
                <a:latin typeface="Calibri" panose="020F0502020204030204" pitchFamily="34" charset="0"/>
              </a:rPr>
              <a:t>Documented high rates of child abuse and neglect are attributable to deficits in parenting knowledge/practices that prevent a child’s healthy emotional/physical development. </a:t>
            </a:r>
            <a:endParaRPr lang="en-US" sz="2200" dirty="0">
              <a:solidFill>
                <a:schemeClr val="tx1">
                  <a:lumMod val="75000"/>
                  <a:lumOff val="25000"/>
                </a:schemeClr>
              </a:solidFill>
              <a:latin typeface="Calibri" panose="020F0502020204030204" pitchFamily="34" charset="0"/>
            </a:endParaRPr>
          </a:p>
          <a:p>
            <a:pPr>
              <a:spcAft>
                <a:spcPts val="1800"/>
              </a:spcAft>
            </a:pPr>
            <a:r>
              <a:rPr lang="en-US" sz="2200" dirty="0" smtClean="0">
                <a:solidFill>
                  <a:srgbClr val="3575B5"/>
                </a:solidFill>
                <a:latin typeface="Calibri" panose="020F0502020204030204" pitchFamily="34" charset="0"/>
              </a:rPr>
              <a:t>INTERVENTION</a:t>
            </a:r>
            <a:r>
              <a:rPr lang="en-US" sz="2200" dirty="0" smtClean="0">
                <a:solidFill>
                  <a:srgbClr val="2F659D"/>
                </a:solidFill>
                <a:latin typeface="Calibri" panose="020F0502020204030204" pitchFamily="34" charset="0"/>
              </a:rPr>
              <a:t>:</a:t>
            </a:r>
            <a:r>
              <a:rPr lang="en-US" sz="2200" dirty="0" smtClean="0">
                <a:solidFill>
                  <a:schemeClr val="tx1"/>
                </a:solidFill>
                <a:latin typeface="Calibri" panose="020F0502020204030204" pitchFamily="34" charset="0"/>
              </a:rPr>
              <a:t> </a:t>
            </a:r>
            <a:r>
              <a:rPr lang="en-US" sz="2200" dirty="0" smtClean="0">
                <a:solidFill>
                  <a:schemeClr val="tx1">
                    <a:lumMod val="75000"/>
                    <a:lumOff val="25000"/>
                  </a:schemeClr>
                </a:solidFill>
                <a:latin typeface="Calibri" panose="020F0502020204030204" pitchFamily="34" charset="0"/>
              </a:rPr>
              <a:t>Members provide at least 8 hours of parenting education through home visits and workshops to high risk parents using the Nurturing Parenting Program to teach parents child development,</a:t>
            </a:r>
            <a:r>
              <a:rPr lang="en-US" sz="2200" dirty="0">
                <a:solidFill>
                  <a:schemeClr val="tx1">
                    <a:lumMod val="75000"/>
                    <a:lumOff val="25000"/>
                  </a:schemeClr>
                </a:solidFill>
                <a:latin typeface="Calibri" panose="020F0502020204030204" pitchFamily="34" charset="0"/>
              </a:rPr>
              <a:t> </a:t>
            </a:r>
            <a:r>
              <a:rPr lang="en-US" sz="2200" dirty="0" smtClean="0">
                <a:solidFill>
                  <a:schemeClr val="tx1">
                    <a:lumMod val="75000"/>
                    <a:lumOff val="25000"/>
                  </a:schemeClr>
                </a:solidFill>
                <a:latin typeface="Calibri" panose="020F0502020204030204" pitchFamily="34" charset="0"/>
              </a:rPr>
              <a:t>building empathy, parent/child roles, establishing family routines, and replacements to </a:t>
            </a:r>
            <a:r>
              <a:rPr lang="en-US" sz="2200" dirty="0">
                <a:solidFill>
                  <a:schemeClr val="tx1">
                    <a:lumMod val="75000"/>
                    <a:lumOff val="25000"/>
                  </a:schemeClr>
                </a:solidFill>
                <a:latin typeface="Calibri" panose="020F0502020204030204" pitchFamily="34" charset="0"/>
              </a:rPr>
              <a:t>corporal punishment, </a:t>
            </a:r>
            <a:r>
              <a:rPr lang="en-US" sz="2200" dirty="0" smtClean="0">
                <a:solidFill>
                  <a:schemeClr val="tx1">
                    <a:lumMod val="75000"/>
                    <a:lumOff val="25000"/>
                  </a:schemeClr>
                </a:solidFill>
                <a:latin typeface="Calibri" panose="020F0502020204030204" pitchFamily="34" charset="0"/>
              </a:rPr>
              <a:t>to build  parenting skills as an alternative to abuse and neglect. </a:t>
            </a:r>
            <a:endParaRPr lang="en-US" sz="2200" dirty="0">
              <a:solidFill>
                <a:schemeClr val="tx1">
                  <a:lumMod val="75000"/>
                  <a:lumOff val="25000"/>
                </a:schemeClr>
              </a:solidFill>
              <a:latin typeface="Calibri" panose="020F0502020204030204" pitchFamily="34" charset="0"/>
            </a:endParaRPr>
          </a:p>
          <a:p>
            <a:pPr>
              <a:spcAft>
                <a:spcPts val="1800"/>
              </a:spcAft>
            </a:pPr>
            <a:r>
              <a:rPr lang="en-US" sz="2200" dirty="0" smtClean="0">
                <a:solidFill>
                  <a:srgbClr val="3575B5"/>
                </a:solidFill>
                <a:latin typeface="Calibri" panose="020F0502020204030204" pitchFamily="34" charset="0"/>
              </a:rPr>
              <a:t>OUTCOMES: </a:t>
            </a:r>
            <a:r>
              <a:rPr lang="en-US" sz="2200" dirty="0" smtClean="0">
                <a:solidFill>
                  <a:schemeClr val="tx1">
                    <a:lumMod val="75000"/>
                    <a:lumOff val="25000"/>
                  </a:schemeClr>
                </a:solidFill>
                <a:latin typeface="Calibri" panose="020F0502020204030204" pitchFamily="34" charset="0"/>
              </a:rPr>
              <a:t>Parents demonstrate reduced risk for child abuse and neglect and do not enter/re-enter the child welfare system.</a:t>
            </a:r>
            <a:endParaRPr lang="en-US" sz="2200" dirty="0">
              <a:solidFill>
                <a:schemeClr val="tx1">
                  <a:lumMod val="75000"/>
                  <a:lumOff val="25000"/>
                </a:schemeClr>
              </a:solidFill>
              <a:latin typeface="Calibri" panose="020F0502020204030204" pitchFamily="34" charset="0"/>
            </a:endParaRPr>
          </a:p>
        </p:txBody>
      </p:sp>
      <p:cxnSp>
        <p:nvCxnSpPr>
          <p:cNvPr id="5" name="Straight Connector 7"/>
          <p:cNvCxnSpPr>
            <a:cxnSpLocks noChangeShapeType="1"/>
          </p:cNvCxnSpPr>
          <p:nvPr/>
        </p:nvCxnSpPr>
        <p:spPr bwMode="auto">
          <a:xfrm>
            <a:off x="457200" y="1444625"/>
            <a:ext cx="8229600" cy="0"/>
          </a:xfrm>
          <a:prstGeom prst="line">
            <a:avLst/>
          </a:prstGeom>
          <a:noFill/>
          <a:ln w="12700" algn="ctr">
            <a:solidFill>
              <a:srgbClr val="2F659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1783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01" y="152400"/>
            <a:ext cx="8001000" cy="1981200"/>
          </a:xfrm>
        </p:spPr>
        <p:txBody>
          <a:bodyPr/>
          <a:lstStyle/>
          <a:p>
            <a:r>
              <a:rPr lang="en-US" sz="3600" dirty="0" smtClean="0">
                <a:solidFill>
                  <a:srgbClr val="5E4D73"/>
                </a:solidFill>
                <a:latin typeface="Calibri" panose="020F0502020204030204" pitchFamily="34" charset="0"/>
              </a:rPr>
              <a:t>Prior Annual Evaluation</a:t>
            </a:r>
            <a:r>
              <a:rPr lang="en-US" dirty="0" smtClean="0">
                <a:latin typeface="Calibri" panose="020F0502020204030204" pitchFamily="34" charset="0"/>
              </a:rPr>
              <a:t>| </a:t>
            </a:r>
            <a:r>
              <a:rPr lang="en-US" dirty="0">
                <a:latin typeface="Calibri" panose="020F0502020204030204" pitchFamily="34" charset="0"/>
              </a:rPr>
              <a:t/>
            </a:r>
            <a:br>
              <a:rPr lang="en-US" dirty="0">
                <a:latin typeface="Calibri" panose="020F0502020204030204" pitchFamily="34" charset="0"/>
              </a:rPr>
            </a:br>
            <a:r>
              <a:rPr lang="en-US" sz="3600" dirty="0">
                <a:latin typeface="Calibri" panose="020F0502020204030204" pitchFamily="34" charset="0"/>
              </a:rPr>
              <a:t>Did Birth &amp; Beyond Parents Have a Reduced </a:t>
            </a:r>
            <a:r>
              <a:rPr lang="en-US" sz="3600" dirty="0" smtClean="0">
                <a:latin typeface="Calibri" panose="020F0502020204030204" pitchFamily="34" charset="0"/>
              </a:rPr>
              <a:t>Rate of Child  Welfare Referrals</a:t>
            </a:r>
            <a:r>
              <a:rPr lang="en-US" sz="3600" dirty="0">
                <a:latin typeface="Calibri" panose="020F0502020204030204" pitchFamily="34" charset="0"/>
              </a:rPr>
              <a:t>? </a:t>
            </a:r>
          </a:p>
        </p:txBody>
      </p:sp>
      <p:sp>
        <p:nvSpPr>
          <p:cNvPr id="3" name="Content Placeholder 2"/>
          <p:cNvSpPr>
            <a:spLocks noGrp="1"/>
          </p:cNvSpPr>
          <p:nvPr>
            <p:ph idx="1"/>
          </p:nvPr>
        </p:nvSpPr>
        <p:spPr>
          <a:xfrm>
            <a:off x="456501" y="2362200"/>
            <a:ext cx="8226425" cy="4343400"/>
          </a:xfrm>
        </p:spPr>
        <p:txBody>
          <a:bodyPr/>
          <a:lstStyle/>
          <a:p>
            <a:pPr>
              <a:spcAft>
                <a:spcPts val="1200"/>
              </a:spcAft>
            </a:pPr>
            <a:r>
              <a:rPr lang="en-US" sz="2800" dirty="0" smtClean="0">
                <a:solidFill>
                  <a:schemeClr val="tx1">
                    <a:lumMod val="75000"/>
                    <a:lumOff val="25000"/>
                  </a:schemeClr>
                </a:solidFill>
                <a:latin typeface="Calibri" panose="020F0502020204030204" pitchFamily="34" charset="0"/>
              </a:rPr>
              <a:t>Child welfare </a:t>
            </a:r>
            <a:r>
              <a:rPr lang="en-US" sz="2800" dirty="0">
                <a:solidFill>
                  <a:schemeClr val="tx1">
                    <a:lumMod val="75000"/>
                    <a:lumOff val="25000"/>
                  </a:schemeClr>
                </a:solidFill>
                <a:latin typeface="Calibri" panose="020F0502020204030204" pitchFamily="34" charset="0"/>
              </a:rPr>
              <a:t>‘look up’ study </a:t>
            </a:r>
            <a:r>
              <a:rPr lang="en-US" sz="2800" dirty="0" smtClean="0">
                <a:solidFill>
                  <a:schemeClr val="tx1">
                    <a:lumMod val="75000"/>
                    <a:lumOff val="25000"/>
                  </a:schemeClr>
                </a:solidFill>
                <a:latin typeface="Calibri" panose="020F0502020204030204" pitchFamily="34" charset="0"/>
              </a:rPr>
              <a:t>annually </a:t>
            </a:r>
            <a:r>
              <a:rPr lang="en-US" sz="2800" dirty="0">
                <a:solidFill>
                  <a:schemeClr val="tx1">
                    <a:lumMod val="75000"/>
                    <a:lumOff val="25000"/>
                  </a:schemeClr>
                </a:solidFill>
                <a:latin typeface="Calibri" panose="020F0502020204030204" pitchFamily="34" charset="0"/>
              </a:rPr>
              <a:t>since 2001</a:t>
            </a:r>
          </a:p>
          <a:p>
            <a:pPr>
              <a:spcAft>
                <a:spcPts val="1200"/>
              </a:spcAft>
            </a:pPr>
            <a:r>
              <a:rPr lang="en-US" sz="2800" dirty="0">
                <a:solidFill>
                  <a:schemeClr val="tx1">
                    <a:lumMod val="75000"/>
                    <a:lumOff val="25000"/>
                  </a:schemeClr>
                </a:solidFill>
                <a:latin typeface="Calibri" panose="020F0502020204030204" pitchFamily="34" charset="0"/>
              </a:rPr>
              <a:t>Consistently positive results for </a:t>
            </a:r>
            <a:r>
              <a:rPr lang="en-US" sz="2800" dirty="0" smtClean="0">
                <a:solidFill>
                  <a:schemeClr val="tx1">
                    <a:lumMod val="75000"/>
                    <a:lumOff val="25000"/>
                  </a:schemeClr>
                </a:solidFill>
                <a:latin typeface="Calibri" panose="020F0502020204030204" pitchFamily="34" charset="0"/>
              </a:rPr>
              <a:t>child welfare </a:t>
            </a:r>
            <a:r>
              <a:rPr lang="en-US" sz="2800" dirty="0">
                <a:solidFill>
                  <a:schemeClr val="tx1">
                    <a:lumMod val="75000"/>
                    <a:lumOff val="25000"/>
                  </a:schemeClr>
                </a:solidFill>
                <a:latin typeface="Calibri" panose="020F0502020204030204" pitchFamily="34" charset="0"/>
              </a:rPr>
              <a:t>outcomes</a:t>
            </a:r>
          </a:p>
          <a:p>
            <a:pPr>
              <a:spcAft>
                <a:spcPts val="1200"/>
              </a:spcAft>
            </a:pPr>
            <a:r>
              <a:rPr lang="en-US" sz="2800" dirty="0">
                <a:solidFill>
                  <a:schemeClr val="tx1">
                    <a:lumMod val="75000"/>
                    <a:lumOff val="25000"/>
                  </a:schemeClr>
                </a:solidFill>
                <a:latin typeface="Calibri" panose="020F0502020204030204" pitchFamily="34" charset="0"/>
              </a:rPr>
              <a:t>Half of B&amp;B parents had a prior history of </a:t>
            </a:r>
            <a:r>
              <a:rPr lang="en-US" sz="2800" dirty="0" smtClean="0">
                <a:solidFill>
                  <a:schemeClr val="tx1">
                    <a:lumMod val="75000"/>
                    <a:lumOff val="25000"/>
                  </a:schemeClr>
                </a:solidFill>
                <a:latin typeface="Calibri" panose="020F0502020204030204" pitchFamily="34" charset="0"/>
              </a:rPr>
              <a:t>child welfare referral </a:t>
            </a:r>
            <a:r>
              <a:rPr lang="en-US" sz="2800" dirty="0">
                <a:solidFill>
                  <a:schemeClr val="tx1">
                    <a:lumMod val="75000"/>
                    <a:lumOff val="25000"/>
                  </a:schemeClr>
                </a:solidFill>
                <a:latin typeface="Calibri" panose="020F0502020204030204" pitchFamily="34" charset="0"/>
              </a:rPr>
              <a:t>(including as victim)</a:t>
            </a:r>
          </a:p>
          <a:p>
            <a:pPr>
              <a:spcAft>
                <a:spcPts val="1200"/>
              </a:spcAft>
            </a:pPr>
            <a:r>
              <a:rPr lang="en-US" sz="2800" dirty="0">
                <a:solidFill>
                  <a:schemeClr val="tx1">
                    <a:lumMod val="75000"/>
                    <a:lumOff val="25000"/>
                  </a:schemeClr>
                </a:solidFill>
                <a:latin typeface="Calibri" panose="020F0502020204030204" pitchFamily="34" charset="0"/>
              </a:rPr>
              <a:t>A</a:t>
            </a:r>
            <a:r>
              <a:rPr lang="en-US" sz="2800" dirty="0" smtClean="0">
                <a:solidFill>
                  <a:schemeClr val="tx1">
                    <a:lumMod val="75000"/>
                    <a:lumOff val="25000"/>
                  </a:schemeClr>
                </a:solidFill>
                <a:latin typeface="Calibri" panose="020F0502020204030204" pitchFamily="34" charset="0"/>
              </a:rPr>
              <a:t>ll </a:t>
            </a:r>
            <a:r>
              <a:rPr lang="en-US" sz="2800" dirty="0">
                <a:solidFill>
                  <a:schemeClr val="tx1">
                    <a:lumMod val="75000"/>
                    <a:lumOff val="25000"/>
                  </a:schemeClr>
                </a:solidFill>
                <a:latin typeface="Calibri" panose="020F0502020204030204" pitchFamily="34" charset="0"/>
              </a:rPr>
              <a:t>B&amp;B parents with at least 8 hours of </a:t>
            </a:r>
            <a:r>
              <a:rPr lang="en-US" sz="2800" dirty="0" smtClean="0">
                <a:solidFill>
                  <a:schemeClr val="tx1">
                    <a:lumMod val="75000"/>
                    <a:lumOff val="25000"/>
                  </a:schemeClr>
                </a:solidFill>
                <a:latin typeface="Calibri" panose="020F0502020204030204" pitchFamily="34" charset="0"/>
              </a:rPr>
              <a:t>Home Visitation had </a:t>
            </a:r>
            <a:r>
              <a:rPr lang="en-US" sz="2800" dirty="0">
                <a:solidFill>
                  <a:schemeClr val="tx1">
                    <a:lumMod val="75000"/>
                    <a:lumOff val="25000"/>
                  </a:schemeClr>
                </a:solidFill>
                <a:latin typeface="Calibri" panose="020F0502020204030204" pitchFamily="34" charset="0"/>
              </a:rPr>
              <a:t>a reduced rate of </a:t>
            </a:r>
            <a:r>
              <a:rPr lang="en-US" sz="2800" dirty="0" smtClean="0">
                <a:solidFill>
                  <a:schemeClr val="tx1">
                    <a:lumMod val="75000"/>
                    <a:lumOff val="25000"/>
                  </a:schemeClr>
                </a:solidFill>
                <a:latin typeface="Calibri" panose="020F0502020204030204" pitchFamily="34" charset="0"/>
              </a:rPr>
              <a:t>child welfare </a:t>
            </a:r>
            <a:r>
              <a:rPr lang="en-US" sz="2800" dirty="0">
                <a:solidFill>
                  <a:schemeClr val="tx1">
                    <a:lumMod val="75000"/>
                    <a:lumOff val="25000"/>
                  </a:schemeClr>
                </a:solidFill>
                <a:latin typeface="Calibri" panose="020F0502020204030204" pitchFamily="34" charset="0"/>
              </a:rPr>
              <a:t>contact one year after their case closure</a:t>
            </a:r>
          </a:p>
        </p:txBody>
      </p:sp>
      <p:cxnSp>
        <p:nvCxnSpPr>
          <p:cNvPr id="7" name="Straight Connector 7"/>
          <p:cNvCxnSpPr>
            <a:cxnSpLocks noChangeShapeType="1"/>
          </p:cNvCxnSpPr>
          <p:nvPr/>
        </p:nvCxnSpPr>
        <p:spPr bwMode="auto">
          <a:xfrm>
            <a:off x="529525" y="2133600"/>
            <a:ext cx="8153400" cy="0"/>
          </a:xfrm>
          <a:prstGeom prst="line">
            <a:avLst/>
          </a:prstGeom>
          <a:noFill/>
          <a:ln w="12700" algn="ctr">
            <a:solidFill>
              <a:srgbClr val="2F659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00625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6425" cy="1752600"/>
          </a:xfrm>
        </p:spPr>
        <p:txBody>
          <a:bodyPr/>
          <a:lstStyle/>
          <a:p>
            <a:r>
              <a:rPr lang="en-US" sz="3600" dirty="0" smtClean="0">
                <a:solidFill>
                  <a:srgbClr val="5E4D73"/>
                </a:solidFill>
                <a:latin typeface="Calibri" panose="020F0502020204030204" pitchFamily="34" charset="0"/>
              </a:rPr>
              <a:t>Quasi-experimental Study</a:t>
            </a:r>
            <a:r>
              <a:rPr lang="en-US" sz="3600" dirty="0" smtClean="0">
                <a:latin typeface="Calibri" panose="020F0502020204030204" pitchFamily="34" charset="0"/>
              </a:rPr>
              <a:t>| </a:t>
            </a:r>
            <a:r>
              <a:rPr lang="en-US" sz="3600" dirty="0">
                <a:latin typeface="Calibri" panose="020F0502020204030204" pitchFamily="34" charset="0"/>
              </a:rPr>
              <a:t/>
            </a:r>
            <a:br>
              <a:rPr lang="en-US" sz="3600" dirty="0">
                <a:latin typeface="Calibri" panose="020F0502020204030204" pitchFamily="34" charset="0"/>
              </a:rPr>
            </a:br>
            <a:r>
              <a:rPr lang="en-US" sz="3200" dirty="0">
                <a:latin typeface="Calibri" panose="020F0502020204030204" pitchFamily="34" charset="0"/>
              </a:rPr>
              <a:t>Will any parent participating in Birth &amp; Beyond have a reduced rate of CPS </a:t>
            </a:r>
            <a:r>
              <a:rPr lang="en-US" sz="3200" dirty="0" smtClean="0">
                <a:latin typeface="Calibri" panose="020F0502020204030204" pitchFamily="34" charset="0"/>
              </a:rPr>
              <a:t>referrals?</a:t>
            </a:r>
            <a:endParaRPr lang="en-US" sz="3200" dirty="0">
              <a:latin typeface="Calibri" panose="020F0502020204030204" pitchFamily="34" charset="0"/>
            </a:endParaRPr>
          </a:p>
        </p:txBody>
      </p:sp>
      <p:sp>
        <p:nvSpPr>
          <p:cNvPr id="3" name="Content Placeholder 2"/>
          <p:cNvSpPr>
            <a:spLocks noGrp="1"/>
          </p:cNvSpPr>
          <p:nvPr>
            <p:ph idx="1"/>
          </p:nvPr>
        </p:nvSpPr>
        <p:spPr>
          <a:xfrm>
            <a:off x="457200" y="2362200"/>
            <a:ext cx="8226425" cy="3810000"/>
          </a:xfrm>
        </p:spPr>
        <p:txBody>
          <a:bodyPr/>
          <a:lstStyle/>
          <a:p>
            <a:pPr>
              <a:spcBef>
                <a:spcPts val="0"/>
              </a:spcBef>
              <a:spcAft>
                <a:spcPts val="2400"/>
              </a:spcAft>
            </a:pPr>
            <a:r>
              <a:rPr lang="en-US" sz="2800" dirty="0">
                <a:solidFill>
                  <a:schemeClr val="tx1">
                    <a:lumMod val="75000"/>
                    <a:lumOff val="25000"/>
                  </a:schemeClr>
                </a:solidFill>
                <a:latin typeface="Calibri" panose="020F0502020204030204" pitchFamily="34" charset="0"/>
              </a:rPr>
              <a:t>Quasi-experimental study includes all </a:t>
            </a:r>
            <a:r>
              <a:rPr lang="en-US" sz="2800" dirty="0" smtClean="0">
                <a:solidFill>
                  <a:schemeClr val="tx1">
                    <a:lumMod val="75000"/>
                    <a:lumOff val="25000"/>
                  </a:schemeClr>
                </a:solidFill>
                <a:latin typeface="Calibri" panose="020F0502020204030204" pitchFamily="34" charset="0"/>
              </a:rPr>
              <a:t>Home Visitation parents</a:t>
            </a:r>
            <a:r>
              <a:rPr lang="en-US" sz="2800" dirty="0">
                <a:solidFill>
                  <a:schemeClr val="tx1">
                    <a:lumMod val="75000"/>
                    <a:lumOff val="25000"/>
                  </a:schemeClr>
                </a:solidFill>
                <a:latin typeface="Calibri" panose="020F0502020204030204" pitchFamily="34" charset="0"/>
              </a:rPr>
              <a:t>, with c</a:t>
            </a:r>
            <a:r>
              <a:rPr lang="en-US" sz="2800" dirty="0" smtClean="0">
                <a:solidFill>
                  <a:schemeClr val="tx1">
                    <a:lumMod val="75000"/>
                    <a:lumOff val="25000"/>
                  </a:schemeClr>
                </a:solidFill>
                <a:latin typeface="Calibri" panose="020F0502020204030204" pitchFamily="34" charset="0"/>
              </a:rPr>
              <a:t>hild </a:t>
            </a:r>
            <a:r>
              <a:rPr lang="en-US" sz="2800" dirty="0">
                <a:solidFill>
                  <a:schemeClr val="tx1">
                    <a:lumMod val="75000"/>
                    <a:lumOff val="25000"/>
                  </a:schemeClr>
                </a:solidFill>
                <a:latin typeface="Calibri" panose="020F0502020204030204" pitchFamily="34" charset="0"/>
              </a:rPr>
              <a:t>w</a:t>
            </a:r>
            <a:r>
              <a:rPr lang="en-US" sz="2800" dirty="0" smtClean="0">
                <a:solidFill>
                  <a:schemeClr val="tx1">
                    <a:lumMod val="75000"/>
                    <a:lumOff val="25000"/>
                  </a:schemeClr>
                </a:solidFill>
                <a:latin typeface="Calibri" panose="020F0502020204030204" pitchFamily="34" charset="0"/>
              </a:rPr>
              <a:t>elfare </a:t>
            </a:r>
            <a:r>
              <a:rPr lang="en-US" sz="2800" dirty="0">
                <a:solidFill>
                  <a:schemeClr val="tx1">
                    <a:lumMod val="75000"/>
                    <a:lumOff val="25000"/>
                  </a:schemeClr>
                </a:solidFill>
                <a:latin typeface="Calibri" panose="020F0502020204030204" pitchFamily="34" charset="0"/>
              </a:rPr>
              <a:t>history, who were </a:t>
            </a:r>
            <a:r>
              <a:rPr lang="en-US" sz="2800" dirty="0" smtClean="0">
                <a:solidFill>
                  <a:schemeClr val="tx1">
                    <a:lumMod val="75000"/>
                    <a:lumOff val="25000"/>
                  </a:schemeClr>
                </a:solidFill>
                <a:latin typeface="Calibri" panose="020F0502020204030204" pitchFamily="34" charset="0"/>
              </a:rPr>
              <a:t>served by an AmeriCorps </a:t>
            </a:r>
            <a:r>
              <a:rPr lang="en-US" sz="2800" dirty="0">
                <a:solidFill>
                  <a:schemeClr val="tx1">
                    <a:lumMod val="75000"/>
                    <a:lumOff val="25000"/>
                  </a:schemeClr>
                </a:solidFill>
                <a:latin typeface="Calibri" panose="020F0502020204030204" pitchFamily="34" charset="0"/>
              </a:rPr>
              <a:t>member in </a:t>
            </a:r>
            <a:r>
              <a:rPr lang="en-US" sz="2800" dirty="0" smtClean="0">
                <a:solidFill>
                  <a:schemeClr val="tx1">
                    <a:lumMod val="75000"/>
                    <a:lumOff val="25000"/>
                  </a:schemeClr>
                </a:solidFill>
                <a:latin typeface="Calibri" panose="020F0502020204030204" pitchFamily="34" charset="0"/>
              </a:rPr>
              <a:t>the 2013-2015 </a:t>
            </a:r>
            <a:r>
              <a:rPr lang="en-US" sz="2800" dirty="0">
                <a:solidFill>
                  <a:schemeClr val="tx1">
                    <a:lumMod val="75000"/>
                    <a:lumOff val="25000"/>
                  </a:schemeClr>
                </a:solidFill>
                <a:latin typeface="Calibri" panose="020F0502020204030204" pitchFamily="34" charset="0"/>
              </a:rPr>
              <a:t>program years</a:t>
            </a:r>
          </a:p>
          <a:p>
            <a:pPr>
              <a:spcBef>
                <a:spcPts val="0"/>
              </a:spcBef>
              <a:spcAft>
                <a:spcPts val="2400"/>
              </a:spcAft>
            </a:pPr>
            <a:r>
              <a:rPr lang="en-US" sz="2800" dirty="0">
                <a:solidFill>
                  <a:schemeClr val="tx1">
                    <a:lumMod val="75000"/>
                    <a:lumOff val="25000"/>
                  </a:schemeClr>
                </a:solidFill>
                <a:latin typeface="Calibri" panose="020F0502020204030204" pitchFamily="34" charset="0"/>
              </a:rPr>
              <a:t>Impact evaluation allows for the direct attribution of positive changes to </a:t>
            </a:r>
            <a:r>
              <a:rPr lang="en-US" sz="2800" dirty="0" smtClean="0">
                <a:solidFill>
                  <a:schemeClr val="tx1">
                    <a:lumMod val="75000"/>
                    <a:lumOff val="25000"/>
                  </a:schemeClr>
                </a:solidFill>
                <a:latin typeface="Calibri" panose="020F0502020204030204" pitchFamily="34" charset="0"/>
              </a:rPr>
              <a:t>Home Visitation </a:t>
            </a:r>
            <a:r>
              <a:rPr lang="en-US" sz="2800" dirty="0">
                <a:solidFill>
                  <a:schemeClr val="tx1">
                    <a:lumMod val="75000"/>
                    <a:lumOff val="25000"/>
                  </a:schemeClr>
                </a:solidFill>
                <a:latin typeface="Calibri" panose="020F0502020204030204" pitchFamily="34" charset="0"/>
              </a:rPr>
              <a:t>program (i.e., provides ‘higher-level of evidence’ of program effectiveness)</a:t>
            </a:r>
          </a:p>
        </p:txBody>
      </p:sp>
      <p:cxnSp>
        <p:nvCxnSpPr>
          <p:cNvPr id="4" name="Straight Connector 7"/>
          <p:cNvCxnSpPr>
            <a:cxnSpLocks noChangeShapeType="1"/>
          </p:cNvCxnSpPr>
          <p:nvPr/>
        </p:nvCxnSpPr>
        <p:spPr bwMode="auto">
          <a:xfrm>
            <a:off x="533400" y="2133600"/>
            <a:ext cx="8150225" cy="23070"/>
          </a:xfrm>
          <a:prstGeom prst="line">
            <a:avLst/>
          </a:prstGeom>
          <a:noFill/>
          <a:ln w="12700" algn="ctr">
            <a:solidFill>
              <a:srgbClr val="2F659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01977291"/>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Custom 22">
      <a:dk1>
        <a:srgbClr val="000000"/>
      </a:dk1>
      <a:lt1>
        <a:sysClr val="window" lastClr="FFFFFF"/>
      </a:lt1>
      <a:dk2>
        <a:srgbClr val="01439F"/>
      </a:dk2>
      <a:lt2>
        <a:srgbClr val="F0AB00"/>
      </a:lt2>
      <a:accent1>
        <a:srgbClr val="ED2623"/>
      </a:accent1>
      <a:accent2>
        <a:srgbClr val="E17722"/>
      </a:accent2>
      <a:accent3>
        <a:srgbClr val="009B3A"/>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3">
      <a:dk1>
        <a:srgbClr val="000000"/>
      </a:dk1>
      <a:lt1>
        <a:sysClr val="window" lastClr="FFFFFF"/>
      </a:lt1>
      <a:dk2>
        <a:srgbClr val="00439D"/>
      </a:dk2>
      <a:lt2>
        <a:srgbClr val="F0AB00"/>
      </a:lt2>
      <a:accent1>
        <a:srgbClr val="ED2623"/>
      </a:accent1>
      <a:accent2>
        <a:srgbClr val="983122"/>
      </a:accent2>
      <a:accent3>
        <a:srgbClr val="2C6759"/>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5">
      <a:dk1>
        <a:srgbClr val="000000"/>
      </a:dk1>
      <a:lt1>
        <a:sysClr val="window" lastClr="FFFFFF"/>
      </a:lt1>
      <a:dk2>
        <a:srgbClr val="00439D"/>
      </a:dk2>
      <a:lt2>
        <a:srgbClr val="F0AB00"/>
      </a:lt2>
      <a:accent1>
        <a:srgbClr val="ED2623"/>
      </a:accent1>
      <a:accent2>
        <a:srgbClr val="80379B"/>
      </a:accent2>
      <a:accent3>
        <a:srgbClr val="739618"/>
      </a:accent3>
      <a:accent4>
        <a:srgbClr val="002556"/>
      </a:accent4>
      <a:accent5>
        <a:srgbClr val="FDFFFF"/>
      </a:accent5>
      <a:accent6>
        <a:srgbClr val="E5782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Custom 108">
      <a:dk1>
        <a:srgbClr val="000000"/>
      </a:dk1>
      <a:lt1>
        <a:sysClr val="window" lastClr="FFFFFF"/>
      </a:lt1>
      <a:dk2>
        <a:srgbClr val="00439D"/>
      </a:dk2>
      <a:lt2>
        <a:srgbClr val="F0AB00"/>
      </a:lt2>
      <a:accent1>
        <a:srgbClr val="ED2623"/>
      </a:accent1>
      <a:accent2>
        <a:srgbClr val="E17722"/>
      </a:accent2>
      <a:accent3>
        <a:srgbClr val="009B3A"/>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Custom 108">
      <a:dk1>
        <a:srgbClr val="000000"/>
      </a:dk1>
      <a:lt1>
        <a:sysClr val="window" lastClr="FFFFFF"/>
      </a:lt1>
      <a:dk2>
        <a:srgbClr val="00439D"/>
      </a:dk2>
      <a:lt2>
        <a:srgbClr val="F0AB00"/>
      </a:lt2>
      <a:accent1>
        <a:srgbClr val="ED2623"/>
      </a:accent1>
      <a:accent2>
        <a:srgbClr val="E17722"/>
      </a:accent2>
      <a:accent3>
        <a:srgbClr val="009B3A"/>
      </a:accent3>
      <a:accent4>
        <a:srgbClr val="002556"/>
      </a:accent4>
      <a:accent5>
        <a:srgbClr val="FDFFFF"/>
      </a:accent5>
      <a:accent6>
        <a:srgbClr val="55505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PC">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L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PC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LPC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LPC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LPC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LPC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LPC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LPC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LPC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LPC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LPC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2098</TotalTime>
  <Words>3201</Words>
  <Application>Microsoft Office PowerPoint</Application>
  <PresentationFormat>On-screen Show (4:3)</PresentationFormat>
  <Paragraphs>448</Paragraphs>
  <Slides>47</Slides>
  <Notes>47</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47</vt:i4>
      </vt:variant>
    </vt:vector>
  </HeadingPairs>
  <TitlesOfParts>
    <vt:vector size="66" baseType="lpstr">
      <vt:lpstr>Arial</vt:lpstr>
      <vt:lpstr>Calibri</vt:lpstr>
      <vt:lpstr>Century Schoolbook</vt:lpstr>
      <vt:lpstr>Futura T OT</vt:lpstr>
      <vt:lpstr>Helvetica</vt:lpstr>
      <vt:lpstr>Times New Roman</vt:lpstr>
      <vt:lpstr>Verdana</vt:lpstr>
      <vt:lpstr>Wingdings</vt:lpstr>
      <vt:lpstr>Wingdings 2</vt:lpstr>
      <vt:lpstr>Office Theme</vt:lpstr>
      <vt:lpstr>1_Office Theme</vt:lpstr>
      <vt:lpstr>2_Office Theme</vt:lpstr>
      <vt:lpstr>3_Office Theme</vt:lpstr>
      <vt:lpstr>4_Office Theme</vt:lpstr>
      <vt:lpstr>3_Custom Design</vt:lpstr>
      <vt:lpstr>4_Custom Design</vt:lpstr>
      <vt:lpstr>LPC</vt:lpstr>
      <vt:lpstr>Oriel</vt:lpstr>
      <vt:lpstr>5_Office Theme</vt:lpstr>
      <vt:lpstr>Using Evaluation Results to Learn and Improve</vt:lpstr>
      <vt:lpstr>Objectives</vt:lpstr>
      <vt:lpstr>Panelists</vt:lpstr>
      <vt:lpstr>PowerPoint Presentation</vt:lpstr>
      <vt:lpstr>PowerPoint Presentation</vt:lpstr>
      <vt:lpstr>PowerPoint Presentation</vt:lpstr>
      <vt:lpstr>Birth &amp; Beyond | Theory of Change</vt:lpstr>
      <vt:lpstr>Prior Annual Evaluation|  Did Birth &amp; Beyond Parents Have a Reduced Rate of Child  Welfare Referrals? </vt:lpstr>
      <vt:lpstr>Quasi-experimental Study|  Will any parent participating in Birth &amp; Beyond have a reduced rate of CPS referrals?</vt:lpstr>
      <vt:lpstr>Quasi- Experimental Study</vt:lpstr>
      <vt:lpstr>Evaluation | Findings</vt:lpstr>
      <vt:lpstr>PowerPoint Presentation</vt:lpstr>
      <vt:lpstr>Current Evaluation | Summary</vt:lpstr>
      <vt:lpstr>Evaluation |Recommendations</vt:lpstr>
      <vt:lpstr>PowerPoint Presentation</vt:lpstr>
      <vt:lpstr>PowerPoint Presentation</vt:lpstr>
      <vt:lpstr>PowerPoint Presentation</vt:lpstr>
      <vt:lpstr>Member Activities/ Theory of Change</vt:lpstr>
      <vt:lpstr>PowerPoint Presentation</vt:lpstr>
      <vt:lpstr>Research questions From a representative sample of adult learners in CTEP programs, we sought to determine….</vt:lpstr>
      <vt:lpstr>Study Design and cost</vt:lpstr>
      <vt:lpstr>Key Findings</vt:lpstr>
      <vt:lpstr>PowerPoint Presentation</vt:lpstr>
      <vt:lpstr>PowerPoint Presentation</vt:lpstr>
      <vt:lpstr>What’s the story you want to tell? </vt:lpstr>
      <vt:lpstr>PowerPoint Presentation</vt:lpstr>
      <vt:lpstr>Add some ph.D’s…</vt:lpstr>
      <vt:lpstr>Research Questions: added value?</vt:lpstr>
      <vt:lpstr>Surveys and Data Sources</vt:lpstr>
      <vt:lpstr>Be courageous!</vt:lpstr>
      <vt:lpstr>PowerPoint Presentation</vt:lpstr>
      <vt:lpstr>School Turnaround AmeriCorps Overview</vt:lpstr>
      <vt:lpstr>School Turnaround AmeriCorps Overview</vt:lpstr>
      <vt:lpstr>School Turnaround AmeriCorps Overview</vt:lpstr>
      <vt:lpstr>School Turnaround AmeriCorps  Study Design</vt:lpstr>
      <vt:lpstr>School Turnaround AmeriCorps Research Questions</vt:lpstr>
      <vt:lpstr>School Turnaround AmeriCorps  Findings</vt:lpstr>
      <vt:lpstr>School Turnaround AmeriCorps  Findings</vt:lpstr>
      <vt:lpstr>School Turnaround AmeriCorps  Findings</vt:lpstr>
      <vt:lpstr>PREPARATION FOR IMPACT STUDY</vt:lpstr>
      <vt:lpstr>Five take-aways for affordable, strong americorps evaluation</vt:lpstr>
      <vt:lpstr>Five take-aways for affordable, strong americorps evaluation</vt:lpstr>
      <vt:lpstr>Five take-aways for affordable, strong americorps evaluation</vt:lpstr>
      <vt:lpstr>School Turnaround AmeriCorps  Key Learnings - CNCS</vt:lpstr>
      <vt:lpstr>School Turnaround AmeriCorps  Key Learnings – City Year</vt:lpstr>
      <vt:lpstr>School Turnaround AmeriCorps  Key Opportunities – City Year</vt:lpstr>
      <vt:lpstr>School Turnaround AmeriCorps  Evaluation Planning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Corporation for National and Community Service</dc:title>
  <dc:creator>CNCS</dc:creator>
  <cp:lastModifiedBy>Tendai, Sharron</cp:lastModifiedBy>
  <cp:revision>77</cp:revision>
  <cp:lastPrinted>2016-11-15T17:32:43Z</cp:lastPrinted>
  <dcterms:created xsi:type="dcterms:W3CDTF">2013-02-08T15:06:34Z</dcterms:created>
  <dcterms:modified xsi:type="dcterms:W3CDTF">2016-11-28T18:47:11Z</dcterms:modified>
</cp:coreProperties>
</file>