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801" r:id="rId5"/>
    <p:sldMasterId id="2147483740" r:id="rId6"/>
  </p:sldMasterIdLst>
  <p:notesMasterIdLst>
    <p:notesMasterId r:id="rId40"/>
  </p:notesMasterIdLst>
  <p:handoutMasterIdLst>
    <p:handoutMasterId r:id="rId41"/>
  </p:handoutMasterIdLst>
  <p:sldIdLst>
    <p:sldId id="258" r:id="rId7"/>
    <p:sldId id="339" r:id="rId8"/>
    <p:sldId id="418" r:id="rId9"/>
    <p:sldId id="342" r:id="rId10"/>
    <p:sldId id="333" r:id="rId11"/>
    <p:sldId id="347" r:id="rId12"/>
    <p:sldId id="348" r:id="rId13"/>
    <p:sldId id="295" r:id="rId14"/>
    <p:sldId id="349" r:id="rId15"/>
    <p:sldId id="350" r:id="rId16"/>
    <p:sldId id="351" r:id="rId17"/>
    <p:sldId id="352" r:id="rId18"/>
    <p:sldId id="328" r:id="rId19"/>
    <p:sldId id="353" r:id="rId20"/>
    <p:sldId id="354" r:id="rId21"/>
    <p:sldId id="358" r:id="rId22"/>
    <p:sldId id="299" r:id="rId23"/>
    <p:sldId id="360" r:id="rId24"/>
    <p:sldId id="300" r:id="rId25"/>
    <p:sldId id="340" r:id="rId26"/>
    <p:sldId id="306" r:id="rId27"/>
    <p:sldId id="308" r:id="rId28"/>
    <p:sldId id="419" r:id="rId29"/>
    <p:sldId id="359" r:id="rId30"/>
    <p:sldId id="311" r:id="rId31"/>
    <p:sldId id="314" r:id="rId32"/>
    <p:sldId id="343" r:id="rId33"/>
    <p:sldId id="420" r:id="rId34"/>
    <p:sldId id="421" r:id="rId35"/>
    <p:sldId id="344" r:id="rId36"/>
    <p:sldId id="357" r:id="rId37"/>
    <p:sldId id="912" r:id="rId38"/>
    <p:sldId id="3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38F41-78E4-4795-804F-03A1C393453A}" v="3" dt="2024-01-03T22:49:53.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2855" autoAdjust="0"/>
  </p:normalViewPr>
  <p:slideViewPr>
    <p:cSldViewPr snapToGrid="0" snapToObjects="1">
      <p:cViewPr varScale="1">
        <p:scale>
          <a:sx n="83" d="100"/>
          <a:sy n="83" d="100"/>
        </p:scale>
        <p:origin x="151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5C429217-7006-4BEA-8709-8D5E3550D6D0}">
      <dgm:prSet phldrT="[Text]"/>
      <dgm:spPr/>
      <dgm:t>
        <a:bodyPr/>
        <a:lstStyle/>
        <a:p>
          <a:r>
            <a:rPr lang="en-US" b="1"/>
            <a:t>Inputs</a:t>
          </a:r>
        </a:p>
      </dgm:t>
    </dgm:pt>
    <dgm:pt modelId="{4F13C29C-FF43-4FC7-B314-CB9193387DFA}" type="parTrans" cxnId="{E430690A-B322-4064-B1ED-EA2ABACF634E}">
      <dgm:prSet/>
      <dgm:spPr/>
      <dgm:t>
        <a:bodyPr/>
        <a:lstStyle/>
        <a:p>
          <a:endParaRPr lang="en-US"/>
        </a:p>
      </dgm:t>
    </dgm:pt>
    <dgm:pt modelId="{143B4C00-1249-4D9B-862D-CC969EEB28C9}" type="sibTrans" cxnId="{E430690A-B322-4064-B1ED-EA2ABACF634E}">
      <dgm:prSet/>
      <dgm:spPr/>
      <dgm:t>
        <a:bodyPr/>
        <a:lstStyle/>
        <a:p>
          <a:endParaRPr lang="en-US"/>
        </a:p>
      </dgm:t>
    </dgm:pt>
    <dgm:pt modelId="{2E65265F-172B-4394-AA8E-60263A8EC439}">
      <dgm:prSet phldrT="[Text]"/>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dgm:t>
        <a:bodyPr/>
        <a:lstStyle/>
        <a:p>
          <a:r>
            <a:rPr lang="en-US" b="1"/>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73CF48A6-10CA-4BA3-80FC-4332D1DDB16E}" type="pres">
      <dgm:prSet presAssocID="{5C429217-7006-4BEA-8709-8D5E3550D6D0}" presName="node" presStyleLbl="node1" presStyleIdx="0" presStyleCnt="6">
        <dgm:presLayoutVars>
          <dgm:bulletEnabled val="1"/>
        </dgm:presLayoutVars>
      </dgm:prSet>
      <dgm:spPr/>
    </dgm:pt>
    <dgm:pt modelId="{AB96AA2D-90C4-4DE3-81D1-862D7B4792B3}" type="pres">
      <dgm:prSet presAssocID="{143B4C00-1249-4D9B-862D-CC969EEB28C9}" presName="sibTrans" presStyleLbl="sibTrans2D1" presStyleIdx="0" presStyleCnt="5"/>
      <dgm:spPr/>
    </dgm:pt>
    <dgm:pt modelId="{17BFA8A5-1DCC-4659-BF9E-33651D5BD41D}" type="pres">
      <dgm:prSet presAssocID="{143B4C00-1249-4D9B-862D-CC969EEB28C9}"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E430690A-B322-4064-B1ED-EA2ABACF634E}" srcId="{27398791-47A8-435E-9A9E-24B0B15E15B5}" destId="{5C429217-7006-4BEA-8709-8D5E3550D6D0}" srcOrd="0" destOrd="0" parTransId="{4F13C29C-FF43-4FC7-B314-CB9193387DFA}" sibTransId="{143B4C00-1249-4D9B-862D-CC969EEB28C9}"/>
    <dgm:cxn modelId="{0DAADB0D-3FAA-47A0-A934-5A4AF2ACAF1A}" type="presOf" srcId="{947835A0-9B4F-41F9-8F98-29C88F76AEED}" destId="{711A10D3-8024-42D6-A25F-DA01C50158F5}" srcOrd="0" destOrd="0" presId="urn:microsoft.com/office/officeart/2005/8/layout/process1"/>
    <dgm:cxn modelId="{8128841C-787A-47A2-9445-5AFADD370FAF}" type="presOf" srcId="{143B4C00-1249-4D9B-862D-CC969EEB28C9}" destId="{17BFA8A5-1DCC-4659-BF9E-33651D5BD41D}" srcOrd="1"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0E7C8434-D674-47CD-BA61-4BD8A29A1C19}" type="presOf" srcId="{5C429217-7006-4BEA-8709-8D5E3550D6D0}" destId="{73CF48A6-10CA-4BA3-80FC-4332D1DDB16E}"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19286595-C638-4F48-9F92-2FB7E0485D4D}" srcId="{27398791-47A8-435E-9A9E-24B0B15E15B5}" destId="{BBCDD120-F23C-4F75-B06C-764ADC047D0D}" srcOrd="4" destOrd="0" parTransId="{760278DD-FB00-4C40-AE29-E47F357F894B}" sibTransId="{947835A0-9B4F-41F9-8F98-29C88F76AEED}"/>
    <dgm:cxn modelId="{394CD09A-DCF2-452B-BD78-9B8DDDE5FD11}" type="presOf" srcId="{143B4C00-1249-4D9B-862D-CC969EEB28C9}" destId="{AB96AA2D-90C4-4DE3-81D1-862D7B4792B3}" srcOrd="0" destOrd="0" presId="urn:microsoft.com/office/officeart/2005/8/layout/process1"/>
    <dgm:cxn modelId="{5E03B09B-77BE-4FAF-B39C-D9D78E91BDC3}" type="presOf" srcId="{2E65265F-172B-4394-AA8E-60263A8EC439}" destId="{6BDEE438-4585-4A1D-BC1D-ED79AFDE5367}" srcOrd="0" destOrd="0" presId="urn:microsoft.com/office/officeart/2005/8/layout/process1"/>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B0F623D7-D4B1-4288-8B2F-C3B97C3E57AB}" type="presParOf" srcId="{74D72D2B-EC50-4D7E-9331-B1CCDE0BD6C9}" destId="{73CF48A6-10CA-4BA3-80FC-4332D1DDB16E}" srcOrd="0" destOrd="0" presId="urn:microsoft.com/office/officeart/2005/8/layout/process1"/>
    <dgm:cxn modelId="{2BBDB3FE-13DB-4B1E-AD45-6150D10E9B81}" type="presParOf" srcId="{74D72D2B-EC50-4D7E-9331-B1CCDE0BD6C9}" destId="{AB96AA2D-90C4-4DE3-81D1-862D7B4792B3}" srcOrd="1" destOrd="0" presId="urn:microsoft.com/office/officeart/2005/8/layout/process1"/>
    <dgm:cxn modelId="{705C7980-09A5-4384-BDA9-D2AE2198124E}" type="presParOf" srcId="{AB96AA2D-90C4-4DE3-81D1-862D7B4792B3}" destId="{17BFA8A5-1DCC-4659-BF9E-33651D5BD41D}"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5C429217-7006-4BEA-8709-8D5E3550D6D0}">
      <dgm:prSet phldrT="[Text]"/>
      <dgm:spPr/>
      <dgm:t>
        <a:bodyPr/>
        <a:lstStyle/>
        <a:p>
          <a:r>
            <a:rPr lang="en-US" b="1"/>
            <a:t>Inputs</a:t>
          </a:r>
        </a:p>
      </dgm:t>
    </dgm:pt>
    <dgm:pt modelId="{4F13C29C-FF43-4FC7-B314-CB9193387DFA}" type="parTrans" cxnId="{E430690A-B322-4064-B1ED-EA2ABACF634E}">
      <dgm:prSet/>
      <dgm:spPr/>
      <dgm:t>
        <a:bodyPr/>
        <a:lstStyle/>
        <a:p>
          <a:endParaRPr lang="en-US"/>
        </a:p>
      </dgm:t>
    </dgm:pt>
    <dgm:pt modelId="{143B4C00-1249-4D9B-862D-CC969EEB28C9}" type="sibTrans" cxnId="{E430690A-B322-4064-B1ED-EA2ABACF634E}">
      <dgm:prSet/>
      <dgm:spPr/>
      <dgm:t>
        <a:bodyPr/>
        <a:lstStyle/>
        <a:p>
          <a:endParaRPr lang="en-US"/>
        </a:p>
      </dgm:t>
    </dgm:pt>
    <dgm:pt modelId="{2E65265F-172B-4394-AA8E-60263A8EC439}">
      <dgm:prSet phldrT="[Text]"/>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dgm:t>
        <a:bodyPr/>
        <a:lstStyle/>
        <a:p>
          <a:r>
            <a:rPr lang="en-US" b="1"/>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73CF48A6-10CA-4BA3-80FC-4332D1DDB16E}" type="pres">
      <dgm:prSet presAssocID="{5C429217-7006-4BEA-8709-8D5E3550D6D0}" presName="node" presStyleLbl="node1" presStyleIdx="0" presStyleCnt="6">
        <dgm:presLayoutVars>
          <dgm:bulletEnabled val="1"/>
        </dgm:presLayoutVars>
      </dgm:prSet>
      <dgm:spPr/>
    </dgm:pt>
    <dgm:pt modelId="{AB96AA2D-90C4-4DE3-81D1-862D7B4792B3}" type="pres">
      <dgm:prSet presAssocID="{143B4C00-1249-4D9B-862D-CC969EEB28C9}" presName="sibTrans" presStyleLbl="sibTrans2D1" presStyleIdx="0" presStyleCnt="5"/>
      <dgm:spPr/>
    </dgm:pt>
    <dgm:pt modelId="{17BFA8A5-1DCC-4659-BF9E-33651D5BD41D}" type="pres">
      <dgm:prSet presAssocID="{143B4C00-1249-4D9B-862D-CC969EEB28C9}"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E430690A-B322-4064-B1ED-EA2ABACF634E}" srcId="{27398791-47A8-435E-9A9E-24B0B15E15B5}" destId="{5C429217-7006-4BEA-8709-8D5E3550D6D0}" srcOrd="0" destOrd="0" parTransId="{4F13C29C-FF43-4FC7-B314-CB9193387DFA}" sibTransId="{143B4C00-1249-4D9B-862D-CC969EEB28C9}"/>
    <dgm:cxn modelId="{0DAADB0D-3FAA-47A0-A934-5A4AF2ACAF1A}" type="presOf" srcId="{947835A0-9B4F-41F9-8F98-29C88F76AEED}" destId="{711A10D3-8024-42D6-A25F-DA01C50158F5}" srcOrd="0" destOrd="0" presId="urn:microsoft.com/office/officeart/2005/8/layout/process1"/>
    <dgm:cxn modelId="{8128841C-787A-47A2-9445-5AFADD370FAF}" type="presOf" srcId="{143B4C00-1249-4D9B-862D-CC969EEB28C9}" destId="{17BFA8A5-1DCC-4659-BF9E-33651D5BD41D}" srcOrd="1"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0E7C8434-D674-47CD-BA61-4BD8A29A1C19}" type="presOf" srcId="{5C429217-7006-4BEA-8709-8D5E3550D6D0}" destId="{73CF48A6-10CA-4BA3-80FC-4332D1DDB16E}"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19286595-C638-4F48-9F92-2FB7E0485D4D}" srcId="{27398791-47A8-435E-9A9E-24B0B15E15B5}" destId="{BBCDD120-F23C-4F75-B06C-764ADC047D0D}" srcOrd="4" destOrd="0" parTransId="{760278DD-FB00-4C40-AE29-E47F357F894B}" sibTransId="{947835A0-9B4F-41F9-8F98-29C88F76AEED}"/>
    <dgm:cxn modelId="{394CD09A-DCF2-452B-BD78-9B8DDDE5FD11}" type="presOf" srcId="{143B4C00-1249-4D9B-862D-CC969EEB28C9}" destId="{AB96AA2D-90C4-4DE3-81D1-862D7B4792B3}" srcOrd="0" destOrd="0" presId="urn:microsoft.com/office/officeart/2005/8/layout/process1"/>
    <dgm:cxn modelId="{5E03B09B-77BE-4FAF-B39C-D9D78E91BDC3}" type="presOf" srcId="{2E65265F-172B-4394-AA8E-60263A8EC439}" destId="{6BDEE438-4585-4A1D-BC1D-ED79AFDE5367}" srcOrd="0" destOrd="0" presId="urn:microsoft.com/office/officeart/2005/8/layout/process1"/>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B0F623D7-D4B1-4288-8B2F-C3B97C3E57AB}" type="presParOf" srcId="{74D72D2B-EC50-4D7E-9331-B1CCDE0BD6C9}" destId="{73CF48A6-10CA-4BA3-80FC-4332D1DDB16E}" srcOrd="0" destOrd="0" presId="urn:microsoft.com/office/officeart/2005/8/layout/process1"/>
    <dgm:cxn modelId="{2BBDB3FE-13DB-4B1E-AD45-6150D10E9B81}" type="presParOf" srcId="{74D72D2B-EC50-4D7E-9331-B1CCDE0BD6C9}" destId="{AB96AA2D-90C4-4DE3-81D1-862D7B4792B3}" srcOrd="1" destOrd="0" presId="urn:microsoft.com/office/officeart/2005/8/layout/process1"/>
    <dgm:cxn modelId="{705C7980-09A5-4384-BDA9-D2AE2198124E}" type="presParOf" srcId="{AB96AA2D-90C4-4DE3-81D1-862D7B4792B3}" destId="{17BFA8A5-1DCC-4659-BF9E-33651D5BD41D}"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5C429217-7006-4BEA-8709-8D5E3550D6D0}">
      <dgm:prSet phldrT="[Text]"/>
      <dgm:spPr>
        <a:ln w="57150"/>
      </dgm:spPr>
      <dgm:t>
        <a:bodyPr/>
        <a:lstStyle/>
        <a:p>
          <a:r>
            <a:rPr lang="en-US" b="1"/>
            <a:t>Inputs</a:t>
          </a:r>
        </a:p>
      </dgm:t>
    </dgm:pt>
    <dgm:pt modelId="{4F13C29C-FF43-4FC7-B314-CB9193387DFA}" type="parTrans" cxnId="{E430690A-B322-4064-B1ED-EA2ABACF634E}">
      <dgm:prSet/>
      <dgm:spPr/>
      <dgm:t>
        <a:bodyPr/>
        <a:lstStyle/>
        <a:p>
          <a:endParaRPr lang="en-US"/>
        </a:p>
      </dgm:t>
    </dgm:pt>
    <dgm:pt modelId="{143B4C00-1249-4D9B-862D-CC969EEB28C9}" type="sibTrans" cxnId="{E430690A-B322-4064-B1ED-EA2ABACF634E}">
      <dgm:prSet/>
      <dgm:spPr/>
      <dgm:t>
        <a:bodyPr/>
        <a:lstStyle/>
        <a:p>
          <a:endParaRPr lang="en-US"/>
        </a:p>
      </dgm:t>
    </dgm:pt>
    <dgm:pt modelId="{2E65265F-172B-4394-AA8E-60263A8EC439}">
      <dgm:prSet phldrT="[Text]"/>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dgm:t>
        <a:bodyPr/>
        <a:lstStyle/>
        <a:p>
          <a:r>
            <a:rPr lang="en-US" b="1" dirty="0"/>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73CF48A6-10CA-4BA3-80FC-4332D1DDB16E}" type="pres">
      <dgm:prSet presAssocID="{5C429217-7006-4BEA-8709-8D5E3550D6D0}" presName="node" presStyleLbl="node1" presStyleIdx="0" presStyleCnt="6">
        <dgm:presLayoutVars>
          <dgm:bulletEnabled val="1"/>
        </dgm:presLayoutVars>
      </dgm:prSet>
      <dgm:spPr/>
    </dgm:pt>
    <dgm:pt modelId="{AB96AA2D-90C4-4DE3-81D1-862D7B4792B3}" type="pres">
      <dgm:prSet presAssocID="{143B4C00-1249-4D9B-862D-CC969EEB28C9}" presName="sibTrans" presStyleLbl="sibTrans2D1" presStyleIdx="0" presStyleCnt="5"/>
      <dgm:spPr/>
    </dgm:pt>
    <dgm:pt modelId="{17BFA8A5-1DCC-4659-BF9E-33651D5BD41D}" type="pres">
      <dgm:prSet presAssocID="{143B4C00-1249-4D9B-862D-CC969EEB28C9}"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E430690A-B322-4064-B1ED-EA2ABACF634E}" srcId="{27398791-47A8-435E-9A9E-24B0B15E15B5}" destId="{5C429217-7006-4BEA-8709-8D5E3550D6D0}" srcOrd="0" destOrd="0" parTransId="{4F13C29C-FF43-4FC7-B314-CB9193387DFA}" sibTransId="{143B4C00-1249-4D9B-862D-CC969EEB28C9}"/>
    <dgm:cxn modelId="{0DAADB0D-3FAA-47A0-A934-5A4AF2ACAF1A}" type="presOf" srcId="{947835A0-9B4F-41F9-8F98-29C88F76AEED}" destId="{711A10D3-8024-42D6-A25F-DA01C50158F5}" srcOrd="0" destOrd="0" presId="urn:microsoft.com/office/officeart/2005/8/layout/process1"/>
    <dgm:cxn modelId="{8128841C-787A-47A2-9445-5AFADD370FAF}" type="presOf" srcId="{143B4C00-1249-4D9B-862D-CC969EEB28C9}" destId="{17BFA8A5-1DCC-4659-BF9E-33651D5BD41D}" srcOrd="1"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0E7C8434-D674-47CD-BA61-4BD8A29A1C19}" type="presOf" srcId="{5C429217-7006-4BEA-8709-8D5E3550D6D0}" destId="{73CF48A6-10CA-4BA3-80FC-4332D1DDB16E}"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19286595-C638-4F48-9F92-2FB7E0485D4D}" srcId="{27398791-47A8-435E-9A9E-24B0B15E15B5}" destId="{BBCDD120-F23C-4F75-B06C-764ADC047D0D}" srcOrd="4" destOrd="0" parTransId="{760278DD-FB00-4C40-AE29-E47F357F894B}" sibTransId="{947835A0-9B4F-41F9-8F98-29C88F76AEED}"/>
    <dgm:cxn modelId="{394CD09A-DCF2-452B-BD78-9B8DDDE5FD11}" type="presOf" srcId="{143B4C00-1249-4D9B-862D-CC969EEB28C9}" destId="{AB96AA2D-90C4-4DE3-81D1-862D7B4792B3}" srcOrd="0" destOrd="0" presId="urn:microsoft.com/office/officeart/2005/8/layout/process1"/>
    <dgm:cxn modelId="{5E03B09B-77BE-4FAF-B39C-D9D78E91BDC3}" type="presOf" srcId="{2E65265F-172B-4394-AA8E-60263A8EC439}" destId="{6BDEE438-4585-4A1D-BC1D-ED79AFDE5367}" srcOrd="0" destOrd="0" presId="urn:microsoft.com/office/officeart/2005/8/layout/process1"/>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B0F623D7-D4B1-4288-8B2F-C3B97C3E57AB}" type="presParOf" srcId="{74D72D2B-EC50-4D7E-9331-B1CCDE0BD6C9}" destId="{73CF48A6-10CA-4BA3-80FC-4332D1DDB16E}" srcOrd="0" destOrd="0" presId="urn:microsoft.com/office/officeart/2005/8/layout/process1"/>
    <dgm:cxn modelId="{2BBDB3FE-13DB-4B1E-AD45-6150D10E9B81}" type="presParOf" srcId="{74D72D2B-EC50-4D7E-9331-B1CCDE0BD6C9}" destId="{AB96AA2D-90C4-4DE3-81D1-862D7B4792B3}" srcOrd="1" destOrd="0" presId="urn:microsoft.com/office/officeart/2005/8/layout/process1"/>
    <dgm:cxn modelId="{705C7980-09A5-4384-BDA9-D2AE2198124E}" type="presParOf" srcId="{AB96AA2D-90C4-4DE3-81D1-862D7B4792B3}" destId="{17BFA8A5-1DCC-4659-BF9E-33651D5BD41D}"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5C429217-7006-4BEA-8709-8D5E3550D6D0}">
      <dgm:prSet phldrT="[Text]"/>
      <dgm:spPr>
        <a:ln w="12700"/>
      </dgm:spPr>
      <dgm:t>
        <a:bodyPr/>
        <a:lstStyle/>
        <a:p>
          <a:r>
            <a:rPr lang="en-US" b="1"/>
            <a:t>Inputs</a:t>
          </a:r>
        </a:p>
      </dgm:t>
    </dgm:pt>
    <dgm:pt modelId="{4F13C29C-FF43-4FC7-B314-CB9193387DFA}" type="parTrans" cxnId="{E430690A-B322-4064-B1ED-EA2ABACF634E}">
      <dgm:prSet/>
      <dgm:spPr/>
      <dgm:t>
        <a:bodyPr/>
        <a:lstStyle/>
        <a:p>
          <a:endParaRPr lang="en-US"/>
        </a:p>
      </dgm:t>
    </dgm:pt>
    <dgm:pt modelId="{143B4C00-1249-4D9B-862D-CC969EEB28C9}" type="sibTrans" cxnId="{E430690A-B322-4064-B1ED-EA2ABACF634E}">
      <dgm:prSet/>
      <dgm:spPr/>
      <dgm:t>
        <a:bodyPr/>
        <a:lstStyle/>
        <a:p>
          <a:endParaRPr lang="en-US"/>
        </a:p>
      </dgm:t>
    </dgm:pt>
    <dgm:pt modelId="{2E65265F-172B-4394-AA8E-60263A8EC439}">
      <dgm:prSet phldrT="[Text]"/>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a:ln w="57150"/>
      </dgm:spPr>
      <dgm:t>
        <a:bodyPr/>
        <a:lstStyle/>
        <a:p>
          <a:r>
            <a:rPr lang="en-US" b="1" dirty="0"/>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73CF48A6-10CA-4BA3-80FC-4332D1DDB16E}" type="pres">
      <dgm:prSet presAssocID="{5C429217-7006-4BEA-8709-8D5E3550D6D0}" presName="node" presStyleLbl="node1" presStyleIdx="0" presStyleCnt="6">
        <dgm:presLayoutVars>
          <dgm:bulletEnabled val="1"/>
        </dgm:presLayoutVars>
      </dgm:prSet>
      <dgm:spPr/>
    </dgm:pt>
    <dgm:pt modelId="{AB96AA2D-90C4-4DE3-81D1-862D7B4792B3}" type="pres">
      <dgm:prSet presAssocID="{143B4C00-1249-4D9B-862D-CC969EEB28C9}" presName="sibTrans" presStyleLbl="sibTrans2D1" presStyleIdx="0" presStyleCnt="5"/>
      <dgm:spPr/>
    </dgm:pt>
    <dgm:pt modelId="{17BFA8A5-1DCC-4659-BF9E-33651D5BD41D}" type="pres">
      <dgm:prSet presAssocID="{143B4C00-1249-4D9B-862D-CC969EEB28C9}"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E430690A-B322-4064-B1ED-EA2ABACF634E}" srcId="{27398791-47A8-435E-9A9E-24B0B15E15B5}" destId="{5C429217-7006-4BEA-8709-8D5E3550D6D0}" srcOrd="0" destOrd="0" parTransId="{4F13C29C-FF43-4FC7-B314-CB9193387DFA}" sibTransId="{143B4C00-1249-4D9B-862D-CC969EEB28C9}"/>
    <dgm:cxn modelId="{0DAADB0D-3FAA-47A0-A934-5A4AF2ACAF1A}" type="presOf" srcId="{947835A0-9B4F-41F9-8F98-29C88F76AEED}" destId="{711A10D3-8024-42D6-A25F-DA01C50158F5}" srcOrd="0" destOrd="0" presId="urn:microsoft.com/office/officeart/2005/8/layout/process1"/>
    <dgm:cxn modelId="{8128841C-787A-47A2-9445-5AFADD370FAF}" type="presOf" srcId="{143B4C00-1249-4D9B-862D-CC969EEB28C9}" destId="{17BFA8A5-1DCC-4659-BF9E-33651D5BD41D}" srcOrd="1"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0E7C8434-D674-47CD-BA61-4BD8A29A1C19}" type="presOf" srcId="{5C429217-7006-4BEA-8709-8D5E3550D6D0}" destId="{73CF48A6-10CA-4BA3-80FC-4332D1DDB16E}"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19286595-C638-4F48-9F92-2FB7E0485D4D}" srcId="{27398791-47A8-435E-9A9E-24B0B15E15B5}" destId="{BBCDD120-F23C-4F75-B06C-764ADC047D0D}" srcOrd="4" destOrd="0" parTransId="{760278DD-FB00-4C40-AE29-E47F357F894B}" sibTransId="{947835A0-9B4F-41F9-8F98-29C88F76AEED}"/>
    <dgm:cxn modelId="{394CD09A-DCF2-452B-BD78-9B8DDDE5FD11}" type="presOf" srcId="{143B4C00-1249-4D9B-862D-CC969EEB28C9}" destId="{AB96AA2D-90C4-4DE3-81D1-862D7B4792B3}" srcOrd="0" destOrd="0" presId="urn:microsoft.com/office/officeart/2005/8/layout/process1"/>
    <dgm:cxn modelId="{5E03B09B-77BE-4FAF-B39C-D9D78E91BDC3}" type="presOf" srcId="{2E65265F-172B-4394-AA8E-60263A8EC439}" destId="{6BDEE438-4585-4A1D-BC1D-ED79AFDE5367}" srcOrd="0" destOrd="0" presId="urn:microsoft.com/office/officeart/2005/8/layout/process1"/>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B0F623D7-D4B1-4288-8B2F-C3B97C3E57AB}" type="presParOf" srcId="{74D72D2B-EC50-4D7E-9331-B1CCDE0BD6C9}" destId="{73CF48A6-10CA-4BA3-80FC-4332D1DDB16E}" srcOrd="0" destOrd="0" presId="urn:microsoft.com/office/officeart/2005/8/layout/process1"/>
    <dgm:cxn modelId="{2BBDB3FE-13DB-4B1E-AD45-6150D10E9B81}" type="presParOf" srcId="{74D72D2B-EC50-4D7E-9331-B1CCDE0BD6C9}" destId="{AB96AA2D-90C4-4DE3-81D1-862D7B4792B3}" srcOrd="1" destOrd="0" presId="urn:microsoft.com/office/officeart/2005/8/layout/process1"/>
    <dgm:cxn modelId="{705C7980-09A5-4384-BDA9-D2AE2198124E}" type="presParOf" srcId="{AB96AA2D-90C4-4DE3-81D1-862D7B4792B3}" destId="{17BFA8A5-1DCC-4659-BF9E-33651D5BD41D}"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5C429217-7006-4BEA-8709-8D5E3550D6D0}">
      <dgm:prSet phldrT="[Text]"/>
      <dgm:spPr>
        <a:ln w="12700"/>
      </dgm:spPr>
      <dgm:t>
        <a:bodyPr/>
        <a:lstStyle/>
        <a:p>
          <a:r>
            <a:rPr lang="en-US" b="1"/>
            <a:t>Inputs</a:t>
          </a:r>
        </a:p>
      </dgm:t>
    </dgm:pt>
    <dgm:pt modelId="{4F13C29C-FF43-4FC7-B314-CB9193387DFA}" type="parTrans" cxnId="{E430690A-B322-4064-B1ED-EA2ABACF634E}">
      <dgm:prSet/>
      <dgm:spPr/>
      <dgm:t>
        <a:bodyPr/>
        <a:lstStyle/>
        <a:p>
          <a:endParaRPr lang="en-US"/>
        </a:p>
      </dgm:t>
    </dgm:pt>
    <dgm:pt modelId="{143B4C00-1249-4D9B-862D-CC969EEB28C9}" type="sibTrans" cxnId="{E430690A-B322-4064-B1ED-EA2ABACF634E}">
      <dgm:prSet/>
      <dgm:spPr/>
      <dgm:t>
        <a:bodyPr/>
        <a:lstStyle/>
        <a:p>
          <a:endParaRPr lang="en-US"/>
        </a:p>
      </dgm:t>
    </dgm:pt>
    <dgm:pt modelId="{2E65265F-172B-4394-AA8E-60263A8EC439}">
      <dgm:prSet phldrT="[Text]"/>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dgm:t>
        <a:bodyPr/>
        <a:lstStyle/>
        <a:p>
          <a:r>
            <a:rPr lang="en-US" b="1" dirty="0"/>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a:ln w="57150"/>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73CF48A6-10CA-4BA3-80FC-4332D1DDB16E}" type="pres">
      <dgm:prSet presAssocID="{5C429217-7006-4BEA-8709-8D5E3550D6D0}" presName="node" presStyleLbl="node1" presStyleIdx="0" presStyleCnt="6">
        <dgm:presLayoutVars>
          <dgm:bulletEnabled val="1"/>
        </dgm:presLayoutVars>
      </dgm:prSet>
      <dgm:spPr/>
    </dgm:pt>
    <dgm:pt modelId="{AB96AA2D-90C4-4DE3-81D1-862D7B4792B3}" type="pres">
      <dgm:prSet presAssocID="{143B4C00-1249-4D9B-862D-CC969EEB28C9}" presName="sibTrans" presStyleLbl="sibTrans2D1" presStyleIdx="0" presStyleCnt="5"/>
      <dgm:spPr/>
    </dgm:pt>
    <dgm:pt modelId="{17BFA8A5-1DCC-4659-BF9E-33651D5BD41D}" type="pres">
      <dgm:prSet presAssocID="{143B4C00-1249-4D9B-862D-CC969EEB28C9}"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E430690A-B322-4064-B1ED-EA2ABACF634E}" srcId="{27398791-47A8-435E-9A9E-24B0B15E15B5}" destId="{5C429217-7006-4BEA-8709-8D5E3550D6D0}" srcOrd="0" destOrd="0" parTransId="{4F13C29C-FF43-4FC7-B314-CB9193387DFA}" sibTransId="{143B4C00-1249-4D9B-862D-CC969EEB28C9}"/>
    <dgm:cxn modelId="{0DAADB0D-3FAA-47A0-A934-5A4AF2ACAF1A}" type="presOf" srcId="{947835A0-9B4F-41F9-8F98-29C88F76AEED}" destId="{711A10D3-8024-42D6-A25F-DA01C50158F5}" srcOrd="0" destOrd="0" presId="urn:microsoft.com/office/officeart/2005/8/layout/process1"/>
    <dgm:cxn modelId="{8128841C-787A-47A2-9445-5AFADD370FAF}" type="presOf" srcId="{143B4C00-1249-4D9B-862D-CC969EEB28C9}" destId="{17BFA8A5-1DCC-4659-BF9E-33651D5BD41D}" srcOrd="1"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0E7C8434-D674-47CD-BA61-4BD8A29A1C19}" type="presOf" srcId="{5C429217-7006-4BEA-8709-8D5E3550D6D0}" destId="{73CF48A6-10CA-4BA3-80FC-4332D1DDB16E}"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19286595-C638-4F48-9F92-2FB7E0485D4D}" srcId="{27398791-47A8-435E-9A9E-24B0B15E15B5}" destId="{BBCDD120-F23C-4F75-B06C-764ADC047D0D}" srcOrd="4" destOrd="0" parTransId="{760278DD-FB00-4C40-AE29-E47F357F894B}" sibTransId="{947835A0-9B4F-41F9-8F98-29C88F76AEED}"/>
    <dgm:cxn modelId="{394CD09A-DCF2-452B-BD78-9B8DDDE5FD11}" type="presOf" srcId="{143B4C00-1249-4D9B-862D-CC969EEB28C9}" destId="{AB96AA2D-90C4-4DE3-81D1-862D7B4792B3}" srcOrd="0" destOrd="0" presId="urn:microsoft.com/office/officeart/2005/8/layout/process1"/>
    <dgm:cxn modelId="{5E03B09B-77BE-4FAF-B39C-D9D78E91BDC3}" type="presOf" srcId="{2E65265F-172B-4394-AA8E-60263A8EC439}" destId="{6BDEE438-4585-4A1D-BC1D-ED79AFDE5367}" srcOrd="0" destOrd="0" presId="urn:microsoft.com/office/officeart/2005/8/layout/process1"/>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B0F623D7-D4B1-4288-8B2F-C3B97C3E57AB}" type="presParOf" srcId="{74D72D2B-EC50-4D7E-9331-B1CCDE0BD6C9}" destId="{73CF48A6-10CA-4BA3-80FC-4332D1DDB16E}" srcOrd="0" destOrd="0" presId="urn:microsoft.com/office/officeart/2005/8/layout/process1"/>
    <dgm:cxn modelId="{2BBDB3FE-13DB-4B1E-AD45-6150D10E9B81}" type="presParOf" srcId="{74D72D2B-EC50-4D7E-9331-B1CCDE0BD6C9}" destId="{AB96AA2D-90C4-4DE3-81D1-862D7B4792B3}" srcOrd="1" destOrd="0" presId="urn:microsoft.com/office/officeart/2005/8/layout/process1"/>
    <dgm:cxn modelId="{705C7980-09A5-4384-BDA9-D2AE2198124E}" type="presParOf" srcId="{AB96AA2D-90C4-4DE3-81D1-862D7B4792B3}" destId="{17BFA8A5-1DCC-4659-BF9E-33651D5BD41D}"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398791-47A8-435E-9A9E-24B0B15E15B5}" type="doc">
      <dgm:prSet loTypeId="urn:microsoft.com/office/officeart/2005/8/layout/process1" loCatId="process" qsTypeId="urn:microsoft.com/office/officeart/2005/8/quickstyle/simple1" qsCatId="simple" csTypeId="urn:microsoft.com/office/officeart/2005/8/colors/colorful5" csCatId="colorful" phldr="1"/>
      <dgm:spPr/>
    </dgm:pt>
    <dgm:pt modelId="{5C429217-7006-4BEA-8709-8D5E3550D6D0}">
      <dgm:prSet phldrT="[Text]"/>
      <dgm:spPr>
        <a:ln w="12700"/>
      </dgm:spPr>
      <dgm:t>
        <a:bodyPr/>
        <a:lstStyle/>
        <a:p>
          <a:r>
            <a:rPr lang="en-US" b="1"/>
            <a:t>Inputs</a:t>
          </a:r>
        </a:p>
      </dgm:t>
    </dgm:pt>
    <dgm:pt modelId="{4F13C29C-FF43-4FC7-B314-CB9193387DFA}" type="parTrans" cxnId="{E430690A-B322-4064-B1ED-EA2ABACF634E}">
      <dgm:prSet/>
      <dgm:spPr/>
      <dgm:t>
        <a:bodyPr/>
        <a:lstStyle/>
        <a:p>
          <a:endParaRPr lang="en-US"/>
        </a:p>
      </dgm:t>
    </dgm:pt>
    <dgm:pt modelId="{143B4C00-1249-4D9B-862D-CC969EEB28C9}" type="sibTrans" cxnId="{E430690A-B322-4064-B1ED-EA2ABACF634E}">
      <dgm:prSet/>
      <dgm:spPr/>
      <dgm:t>
        <a:bodyPr/>
        <a:lstStyle/>
        <a:p>
          <a:endParaRPr lang="en-US"/>
        </a:p>
      </dgm:t>
    </dgm:pt>
    <dgm:pt modelId="{2E65265F-172B-4394-AA8E-60263A8EC439}">
      <dgm:prSet phldrT="[Text]"/>
      <dgm:spPr>
        <a:ln w="57150"/>
      </dgm:spPr>
      <dgm:t>
        <a:bodyPr/>
        <a:lstStyle/>
        <a:p>
          <a:r>
            <a:rPr lang="en-US" b="1"/>
            <a:t>Short</a:t>
          </a:r>
        </a:p>
      </dgm:t>
    </dgm:pt>
    <dgm:pt modelId="{C65B034D-6A0B-4565-A5CC-9B50CCB1E408}" type="parTrans" cxnId="{8EB32EEC-E828-4081-A7A7-B4686C441E68}">
      <dgm:prSet/>
      <dgm:spPr/>
      <dgm:t>
        <a:bodyPr/>
        <a:lstStyle/>
        <a:p>
          <a:endParaRPr lang="en-US"/>
        </a:p>
      </dgm:t>
    </dgm:pt>
    <dgm:pt modelId="{2E4BDA3F-0FC8-42A4-A92E-599F60431EDD}" type="sibTrans" cxnId="{8EB32EEC-E828-4081-A7A7-B4686C441E68}">
      <dgm:prSet/>
      <dgm:spPr/>
      <dgm:t>
        <a:bodyPr/>
        <a:lstStyle/>
        <a:p>
          <a:endParaRPr lang="en-US"/>
        </a:p>
      </dgm:t>
    </dgm:pt>
    <dgm:pt modelId="{B6828595-10FB-4A6F-9C00-B863BAEC7269}">
      <dgm:prSet phldrT="[Text]"/>
      <dgm:spPr>
        <a:ln w="57150"/>
      </dgm:spPr>
      <dgm:t>
        <a:bodyPr/>
        <a:lstStyle/>
        <a:p>
          <a:r>
            <a:rPr lang="en-US" b="1"/>
            <a:t>Long</a:t>
          </a:r>
        </a:p>
      </dgm:t>
    </dgm:pt>
    <dgm:pt modelId="{73C7A6ED-470B-444D-8C79-4FC275AA4A4C}" type="parTrans" cxnId="{02056770-1935-482D-A172-A509B1436C49}">
      <dgm:prSet/>
      <dgm:spPr/>
      <dgm:t>
        <a:bodyPr/>
        <a:lstStyle/>
        <a:p>
          <a:endParaRPr lang="en-US"/>
        </a:p>
      </dgm:t>
    </dgm:pt>
    <dgm:pt modelId="{434BEB17-EB4A-4E69-9A94-46A03EC58082}" type="sibTrans" cxnId="{02056770-1935-482D-A172-A509B1436C49}">
      <dgm:prSet/>
      <dgm:spPr/>
      <dgm:t>
        <a:bodyPr/>
        <a:lstStyle/>
        <a:p>
          <a:endParaRPr lang="en-US"/>
        </a:p>
      </dgm:t>
    </dgm:pt>
    <dgm:pt modelId="{3FED83F1-F434-4219-9902-2C3B1C80E020}">
      <dgm:prSet phldrT="[Text]"/>
      <dgm:spPr/>
      <dgm:t>
        <a:bodyPr/>
        <a:lstStyle/>
        <a:p>
          <a:r>
            <a:rPr lang="en-US" b="1" dirty="0"/>
            <a:t>Activities</a:t>
          </a:r>
        </a:p>
      </dgm:t>
    </dgm:pt>
    <dgm:pt modelId="{F68F16AE-3A6F-4E77-AA83-9858CEFDCFDE}" type="parTrans" cxnId="{27ECFE2A-8402-460F-896D-F32E4471CA72}">
      <dgm:prSet/>
      <dgm:spPr/>
      <dgm:t>
        <a:bodyPr/>
        <a:lstStyle/>
        <a:p>
          <a:endParaRPr lang="en-US"/>
        </a:p>
      </dgm:t>
    </dgm:pt>
    <dgm:pt modelId="{08DBCC40-6EC5-44C8-8045-06B0DD9BDC2D}" type="sibTrans" cxnId="{27ECFE2A-8402-460F-896D-F32E4471CA72}">
      <dgm:prSet/>
      <dgm:spPr/>
      <dgm:t>
        <a:bodyPr/>
        <a:lstStyle/>
        <a:p>
          <a:endParaRPr lang="en-US"/>
        </a:p>
      </dgm:t>
    </dgm:pt>
    <dgm:pt modelId="{8BD800BE-D0FA-4FE7-96D6-8552210D1DD1}">
      <dgm:prSet phldrT="[Text]"/>
      <dgm:spPr/>
      <dgm:t>
        <a:bodyPr/>
        <a:lstStyle/>
        <a:p>
          <a:r>
            <a:rPr lang="en-US" b="1"/>
            <a:t>Outputs</a:t>
          </a:r>
        </a:p>
      </dgm:t>
    </dgm:pt>
    <dgm:pt modelId="{31889670-7D34-4E74-B1AC-308ADCA0E37E}" type="parTrans" cxnId="{F50BCAEA-EBBF-4BED-9C5F-BAE7028F83CD}">
      <dgm:prSet/>
      <dgm:spPr/>
      <dgm:t>
        <a:bodyPr/>
        <a:lstStyle/>
        <a:p>
          <a:endParaRPr lang="en-US"/>
        </a:p>
      </dgm:t>
    </dgm:pt>
    <dgm:pt modelId="{CEE487E5-3958-4C5E-95A0-752D8C168D4A}" type="sibTrans" cxnId="{F50BCAEA-EBBF-4BED-9C5F-BAE7028F83CD}">
      <dgm:prSet/>
      <dgm:spPr/>
      <dgm:t>
        <a:bodyPr/>
        <a:lstStyle/>
        <a:p>
          <a:endParaRPr lang="en-US"/>
        </a:p>
      </dgm:t>
    </dgm:pt>
    <dgm:pt modelId="{BBCDD120-F23C-4F75-B06C-764ADC047D0D}">
      <dgm:prSet phldrT="[Text]"/>
      <dgm:spPr>
        <a:ln w="57150"/>
      </dgm:spPr>
      <dgm:t>
        <a:bodyPr/>
        <a:lstStyle/>
        <a:p>
          <a:r>
            <a:rPr lang="en-US" b="1"/>
            <a:t>Medium</a:t>
          </a:r>
        </a:p>
      </dgm:t>
    </dgm:pt>
    <dgm:pt modelId="{760278DD-FB00-4C40-AE29-E47F357F894B}" type="parTrans" cxnId="{19286595-C638-4F48-9F92-2FB7E0485D4D}">
      <dgm:prSet/>
      <dgm:spPr/>
      <dgm:t>
        <a:bodyPr/>
        <a:lstStyle/>
        <a:p>
          <a:endParaRPr lang="en-US"/>
        </a:p>
      </dgm:t>
    </dgm:pt>
    <dgm:pt modelId="{947835A0-9B4F-41F9-8F98-29C88F76AEED}" type="sibTrans" cxnId="{19286595-C638-4F48-9F92-2FB7E0485D4D}">
      <dgm:prSet/>
      <dgm:spPr/>
      <dgm:t>
        <a:bodyPr/>
        <a:lstStyle/>
        <a:p>
          <a:endParaRPr lang="en-US"/>
        </a:p>
      </dgm:t>
    </dgm:pt>
    <dgm:pt modelId="{74D72D2B-EC50-4D7E-9331-B1CCDE0BD6C9}" type="pres">
      <dgm:prSet presAssocID="{27398791-47A8-435E-9A9E-24B0B15E15B5}" presName="Name0" presStyleCnt="0">
        <dgm:presLayoutVars>
          <dgm:dir/>
          <dgm:resizeHandles val="exact"/>
        </dgm:presLayoutVars>
      </dgm:prSet>
      <dgm:spPr/>
    </dgm:pt>
    <dgm:pt modelId="{73CF48A6-10CA-4BA3-80FC-4332D1DDB16E}" type="pres">
      <dgm:prSet presAssocID="{5C429217-7006-4BEA-8709-8D5E3550D6D0}" presName="node" presStyleLbl="node1" presStyleIdx="0" presStyleCnt="6">
        <dgm:presLayoutVars>
          <dgm:bulletEnabled val="1"/>
        </dgm:presLayoutVars>
      </dgm:prSet>
      <dgm:spPr/>
    </dgm:pt>
    <dgm:pt modelId="{AB96AA2D-90C4-4DE3-81D1-862D7B4792B3}" type="pres">
      <dgm:prSet presAssocID="{143B4C00-1249-4D9B-862D-CC969EEB28C9}" presName="sibTrans" presStyleLbl="sibTrans2D1" presStyleIdx="0" presStyleCnt="5"/>
      <dgm:spPr/>
    </dgm:pt>
    <dgm:pt modelId="{17BFA8A5-1DCC-4659-BF9E-33651D5BD41D}" type="pres">
      <dgm:prSet presAssocID="{143B4C00-1249-4D9B-862D-CC969EEB28C9}" presName="connectorText" presStyleLbl="sibTrans2D1" presStyleIdx="0" presStyleCnt="5"/>
      <dgm:spPr/>
    </dgm:pt>
    <dgm:pt modelId="{091CB0A7-A306-405F-AA80-DC64089DE2D6}" type="pres">
      <dgm:prSet presAssocID="{3FED83F1-F434-4219-9902-2C3B1C80E020}" presName="node" presStyleLbl="node1" presStyleIdx="1" presStyleCnt="6">
        <dgm:presLayoutVars>
          <dgm:bulletEnabled val="1"/>
        </dgm:presLayoutVars>
      </dgm:prSet>
      <dgm:spPr/>
    </dgm:pt>
    <dgm:pt modelId="{2805E040-F616-41A4-B59F-2723D0D2FB39}" type="pres">
      <dgm:prSet presAssocID="{08DBCC40-6EC5-44C8-8045-06B0DD9BDC2D}" presName="sibTrans" presStyleLbl="sibTrans2D1" presStyleIdx="1" presStyleCnt="5"/>
      <dgm:spPr/>
    </dgm:pt>
    <dgm:pt modelId="{64A76022-8977-4874-819B-E1CF598AE34B}" type="pres">
      <dgm:prSet presAssocID="{08DBCC40-6EC5-44C8-8045-06B0DD9BDC2D}" presName="connectorText" presStyleLbl="sibTrans2D1" presStyleIdx="1" presStyleCnt="5"/>
      <dgm:spPr/>
    </dgm:pt>
    <dgm:pt modelId="{1C079D16-C6AE-4A6B-9344-63C67D474DF2}" type="pres">
      <dgm:prSet presAssocID="{8BD800BE-D0FA-4FE7-96D6-8552210D1DD1}" presName="node" presStyleLbl="node1" presStyleIdx="2" presStyleCnt="6">
        <dgm:presLayoutVars>
          <dgm:bulletEnabled val="1"/>
        </dgm:presLayoutVars>
      </dgm:prSet>
      <dgm:spPr/>
    </dgm:pt>
    <dgm:pt modelId="{DA16DF8D-BE24-48DE-B544-5A852A79D52B}" type="pres">
      <dgm:prSet presAssocID="{CEE487E5-3958-4C5E-95A0-752D8C168D4A}" presName="sibTrans" presStyleLbl="sibTrans2D1" presStyleIdx="2" presStyleCnt="5"/>
      <dgm:spPr/>
    </dgm:pt>
    <dgm:pt modelId="{3EFBF8DB-9C60-42F4-9A52-F4AB51A507B2}" type="pres">
      <dgm:prSet presAssocID="{CEE487E5-3958-4C5E-95A0-752D8C168D4A}" presName="connectorText" presStyleLbl="sibTrans2D1" presStyleIdx="2" presStyleCnt="5"/>
      <dgm:spPr/>
    </dgm:pt>
    <dgm:pt modelId="{6BDEE438-4585-4A1D-BC1D-ED79AFDE5367}" type="pres">
      <dgm:prSet presAssocID="{2E65265F-172B-4394-AA8E-60263A8EC439}" presName="node" presStyleLbl="node1" presStyleIdx="3" presStyleCnt="6">
        <dgm:presLayoutVars>
          <dgm:bulletEnabled val="1"/>
        </dgm:presLayoutVars>
      </dgm:prSet>
      <dgm:spPr/>
    </dgm:pt>
    <dgm:pt modelId="{7FB5BD82-973F-4E80-9283-93CDB99BD2EF}" type="pres">
      <dgm:prSet presAssocID="{2E4BDA3F-0FC8-42A4-A92E-599F60431EDD}" presName="sibTrans" presStyleLbl="sibTrans2D1" presStyleIdx="3" presStyleCnt="5"/>
      <dgm:spPr/>
    </dgm:pt>
    <dgm:pt modelId="{4A116C97-7DF8-4251-939B-2E1D6ACC97FF}" type="pres">
      <dgm:prSet presAssocID="{2E4BDA3F-0FC8-42A4-A92E-599F60431EDD}" presName="connectorText" presStyleLbl="sibTrans2D1" presStyleIdx="3" presStyleCnt="5"/>
      <dgm:spPr/>
    </dgm:pt>
    <dgm:pt modelId="{B81BC2C7-C19E-4F7A-AE07-DD71ED1DAB19}" type="pres">
      <dgm:prSet presAssocID="{BBCDD120-F23C-4F75-B06C-764ADC047D0D}" presName="node" presStyleLbl="node1" presStyleIdx="4" presStyleCnt="6">
        <dgm:presLayoutVars>
          <dgm:bulletEnabled val="1"/>
        </dgm:presLayoutVars>
      </dgm:prSet>
      <dgm:spPr/>
    </dgm:pt>
    <dgm:pt modelId="{711A10D3-8024-42D6-A25F-DA01C50158F5}" type="pres">
      <dgm:prSet presAssocID="{947835A0-9B4F-41F9-8F98-29C88F76AEED}" presName="sibTrans" presStyleLbl="sibTrans2D1" presStyleIdx="4" presStyleCnt="5"/>
      <dgm:spPr/>
    </dgm:pt>
    <dgm:pt modelId="{01A6F12F-96F6-48A2-A6BF-6E2DF5B63B9F}" type="pres">
      <dgm:prSet presAssocID="{947835A0-9B4F-41F9-8F98-29C88F76AEED}" presName="connectorText" presStyleLbl="sibTrans2D1" presStyleIdx="4" presStyleCnt="5"/>
      <dgm:spPr/>
    </dgm:pt>
    <dgm:pt modelId="{BE2B7BC3-AF86-4E4B-8C7C-94311330E2B4}" type="pres">
      <dgm:prSet presAssocID="{B6828595-10FB-4A6F-9C00-B863BAEC7269}" presName="node" presStyleLbl="node1" presStyleIdx="5" presStyleCnt="6">
        <dgm:presLayoutVars>
          <dgm:bulletEnabled val="1"/>
        </dgm:presLayoutVars>
      </dgm:prSet>
      <dgm:spPr/>
    </dgm:pt>
  </dgm:ptLst>
  <dgm:cxnLst>
    <dgm:cxn modelId="{7883250A-1459-40EE-A48A-2F917834A344}" type="presOf" srcId="{2E4BDA3F-0FC8-42A4-A92E-599F60431EDD}" destId="{4A116C97-7DF8-4251-939B-2E1D6ACC97FF}" srcOrd="1" destOrd="0" presId="urn:microsoft.com/office/officeart/2005/8/layout/process1"/>
    <dgm:cxn modelId="{E430690A-B322-4064-B1ED-EA2ABACF634E}" srcId="{27398791-47A8-435E-9A9E-24B0B15E15B5}" destId="{5C429217-7006-4BEA-8709-8D5E3550D6D0}" srcOrd="0" destOrd="0" parTransId="{4F13C29C-FF43-4FC7-B314-CB9193387DFA}" sibTransId="{143B4C00-1249-4D9B-862D-CC969EEB28C9}"/>
    <dgm:cxn modelId="{0DAADB0D-3FAA-47A0-A934-5A4AF2ACAF1A}" type="presOf" srcId="{947835A0-9B4F-41F9-8F98-29C88F76AEED}" destId="{711A10D3-8024-42D6-A25F-DA01C50158F5}" srcOrd="0" destOrd="0" presId="urn:microsoft.com/office/officeart/2005/8/layout/process1"/>
    <dgm:cxn modelId="{8128841C-787A-47A2-9445-5AFADD370FAF}" type="presOf" srcId="{143B4C00-1249-4D9B-862D-CC969EEB28C9}" destId="{17BFA8A5-1DCC-4659-BF9E-33651D5BD41D}" srcOrd="1" destOrd="0" presId="urn:microsoft.com/office/officeart/2005/8/layout/process1"/>
    <dgm:cxn modelId="{2AC3BD25-CF93-444B-A957-E338BA0B0DB9}" type="presOf" srcId="{27398791-47A8-435E-9A9E-24B0B15E15B5}" destId="{74D72D2B-EC50-4D7E-9331-B1CCDE0BD6C9}" srcOrd="0" destOrd="0" presId="urn:microsoft.com/office/officeart/2005/8/layout/process1"/>
    <dgm:cxn modelId="{4E38BB26-98BB-48FC-B866-E1EE6A5CE896}" type="presOf" srcId="{B6828595-10FB-4A6F-9C00-B863BAEC7269}" destId="{BE2B7BC3-AF86-4E4B-8C7C-94311330E2B4}" srcOrd="0" destOrd="0" presId="urn:microsoft.com/office/officeart/2005/8/layout/process1"/>
    <dgm:cxn modelId="{27ECFE2A-8402-460F-896D-F32E4471CA72}" srcId="{27398791-47A8-435E-9A9E-24B0B15E15B5}" destId="{3FED83F1-F434-4219-9902-2C3B1C80E020}" srcOrd="1" destOrd="0" parTransId="{F68F16AE-3A6F-4E77-AA83-9858CEFDCFDE}" sibTransId="{08DBCC40-6EC5-44C8-8045-06B0DD9BDC2D}"/>
    <dgm:cxn modelId="{0DCDA531-5418-4664-82A0-B74D4D991309}" type="presOf" srcId="{3FED83F1-F434-4219-9902-2C3B1C80E020}" destId="{091CB0A7-A306-405F-AA80-DC64089DE2D6}" srcOrd="0" destOrd="0" presId="urn:microsoft.com/office/officeart/2005/8/layout/process1"/>
    <dgm:cxn modelId="{0E7C8434-D674-47CD-BA61-4BD8A29A1C19}" type="presOf" srcId="{5C429217-7006-4BEA-8709-8D5E3550D6D0}" destId="{73CF48A6-10CA-4BA3-80FC-4332D1DDB16E}" srcOrd="0" destOrd="0" presId="urn:microsoft.com/office/officeart/2005/8/layout/process1"/>
    <dgm:cxn modelId="{6433E741-4006-463A-B0B9-AEBC2EEDD5AF}" type="presOf" srcId="{947835A0-9B4F-41F9-8F98-29C88F76AEED}" destId="{01A6F12F-96F6-48A2-A6BF-6E2DF5B63B9F}" srcOrd="1" destOrd="0" presId="urn:microsoft.com/office/officeart/2005/8/layout/process1"/>
    <dgm:cxn modelId="{749CF041-2FFF-4B6F-BC8A-D7B000C30736}" type="presOf" srcId="{08DBCC40-6EC5-44C8-8045-06B0DD9BDC2D}" destId="{2805E040-F616-41A4-B59F-2723D0D2FB39}" srcOrd="0" destOrd="0" presId="urn:microsoft.com/office/officeart/2005/8/layout/process1"/>
    <dgm:cxn modelId="{8BEE566E-5471-412B-B4AC-DCC52FD03011}" type="presOf" srcId="{CEE487E5-3958-4C5E-95A0-752D8C168D4A}" destId="{3EFBF8DB-9C60-42F4-9A52-F4AB51A507B2}" srcOrd="1" destOrd="0" presId="urn:microsoft.com/office/officeart/2005/8/layout/process1"/>
    <dgm:cxn modelId="{02056770-1935-482D-A172-A509B1436C49}" srcId="{27398791-47A8-435E-9A9E-24B0B15E15B5}" destId="{B6828595-10FB-4A6F-9C00-B863BAEC7269}" srcOrd="5" destOrd="0" parTransId="{73C7A6ED-470B-444D-8C79-4FC275AA4A4C}" sibTransId="{434BEB17-EB4A-4E69-9A94-46A03EC58082}"/>
    <dgm:cxn modelId="{19286595-C638-4F48-9F92-2FB7E0485D4D}" srcId="{27398791-47A8-435E-9A9E-24B0B15E15B5}" destId="{BBCDD120-F23C-4F75-B06C-764ADC047D0D}" srcOrd="4" destOrd="0" parTransId="{760278DD-FB00-4C40-AE29-E47F357F894B}" sibTransId="{947835A0-9B4F-41F9-8F98-29C88F76AEED}"/>
    <dgm:cxn modelId="{394CD09A-DCF2-452B-BD78-9B8DDDE5FD11}" type="presOf" srcId="{143B4C00-1249-4D9B-862D-CC969EEB28C9}" destId="{AB96AA2D-90C4-4DE3-81D1-862D7B4792B3}" srcOrd="0" destOrd="0" presId="urn:microsoft.com/office/officeart/2005/8/layout/process1"/>
    <dgm:cxn modelId="{5E03B09B-77BE-4FAF-B39C-D9D78E91BDC3}" type="presOf" srcId="{2E65265F-172B-4394-AA8E-60263A8EC439}" destId="{6BDEE438-4585-4A1D-BC1D-ED79AFDE5367}" srcOrd="0" destOrd="0" presId="urn:microsoft.com/office/officeart/2005/8/layout/process1"/>
    <dgm:cxn modelId="{BD1206A4-502D-45A6-A6B0-3BB30CECB490}" type="presOf" srcId="{2E4BDA3F-0FC8-42A4-A92E-599F60431EDD}" destId="{7FB5BD82-973F-4E80-9283-93CDB99BD2EF}" srcOrd="0" destOrd="0" presId="urn:microsoft.com/office/officeart/2005/8/layout/process1"/>
    <dgm:cxn modelId="{1B2B8BB2-AF0F-4C07-BAC5-601C8BC58744}" type="presOf" srcId="{8BD800BE-D0FA-4FE7-96D6-8552210D1DD1}" destId="{1C079D16-C6AE-4A6B-9344-63C67D474DF2}" srcOrd="0" destOrd="0" presId="urn:microsoft.com/office/officeart/2005/8/layout/process1"/>
    <dgm:cxn modelId="{B2A9D3CF-3631-44EF-B29A-06FEB5A66F9D}" type="presOf" srcId="{08DBCC40-6EC5-44C8-8045-06B0DD9BDC2D}" destId="{64A76022-8977-4874-819B-E1CF598AE34B}" srcOrd="1" destOrd="0" presId="urn:microsoft.com/office/officeart/2005/8/layout/process1"/>
    <dgm:cxn modelId="{95B32BD9-FC65-469B-81FD-86B7A8D898F1}" type="presOf" srcId="{BBCDD120-F23C-4F75-B06C-764ADC047D0D}" destId="{B81BC2C7-C19E-4F7A-AE07-DD71ED1DAB19}" srcOrd="0" destOrd="0" presId="urn:microsoft.com/office/officeart/2005/8/layout/process1"/>
    <dgm:cxn modelId="{D38321E0-F822-4BAB-984F-8A03B3FA364D}" type="presOf" srcId="{CEE487E5-3958-4C5E-95A0-752D8C168D4A}" destId="{DA16DF8D-BE24-48DE-B544-5A852A79D52B}" srcOrd="0" destOrd="0" presId="urn:microsoft.com/office/officeart/2005/8/layout/process1"/>
    <dgm:cxn modelId="{F50BCAEA-EBBF-4BED-9C5F-BAE7028F83CD}" srcId="{27398791-47A8-435E-9A9E-24B0B15E15B5}" destId="{8BD800BE-D0FA-4FE7-96D6-8552210D1DD1}" srcOrd="2" destOrd="0" parTransId="{31889670-7D34-4E74-B1AC-308ADCA0E37E}" sibTransId="{CEE487E5-3958-4C5E-95A0-752D8C168D4A}"/>
    <dgm:cxn modelId="{8EB32EEC-E828-4081-A7A7-B4686C441E68}" srcId="{27398791-47A8-435E-9A9E-24B0B15E15B5}" destId="{2E65265F-172B-4394-AA8E-60263A8EC439}" srcOrd="3" destOrd="0" parTransId="{C65B034D-6A0B-4565-A5CC-9B50CCB1E408}" sibTransId="{2E4BDA3F-0FC8-42A4-A92E-599F60431EDD}"/>
    <dgm:cxn modelId="{B0F623D7-D4B1-4288-8B2F-C3B97C3E57AB}" type="presParOf" srcId="{74D72D2B-EC50-4D7E-9331-B1CCDE0BD6C9}" destId="{73CF48A6-10CA-4BA3-80FC-4332D1DDB16E}" srcOrd="0" destOrd="0" presId="urn:microsoft.com/office/officeart/2005/8/layout/process1"/>
    <dgm:cxn modelId="{2BBDB3FE-13DB-4B1E-AD45-6150D10E9B81}" type="presParOf" srcId="{74D72D2B-EC50-4D7E-9331-B1CCDE0BD6C9}" destId="{AB96AA2D-90C4-4DE3-81D1-862D7B4792B3}" srcOrd="1" destOrd="0" presId="urn:microsoft.com/office/officeart/2005/8/layout/process1"/>
    <dgm:cxn modelId="{705C7980-09A5-4384-BDA9-D2AE2198124E}" type="presParOf" srcId="{AB96AA2D-90C4-4DE3-81D1-862D7B4792B3}" destId="{17BFA8A5-1DCC-4659-BF9E-33651D5BD41D}" srcOrd="0" destOrd="0" presId="urn:microsoft.com/office/officeart/2005/8/layout/process1"/>
    <dgm:cxn modelId="{0A2549CE-0CC2-40BB-8764-98B969A9C6E3}" type="presParOf" srcId="{74D72D2B-EC50-4D7E-9331-B1CCDE0BD6C9}" destId="{091CB0A7-A306-405F-AA80-DC64089DE2D6}" srcOrd="2" destOrd="0" presId="urn:microsoft.com/office/officeart/2005/8/layout/process1"/>
    <dgm:cxn modelId="{98C12959-3057-420C-8F7F-038469C209A6}" type="presParOf" srcId="{74D72D2B-EC50-4D7E-9331-B1CCDE0BD6C9}" destId="{2805E040-F616-41A4-B59F-2723D0D2FB39}" srcOrd="3" destOrd="0" presId="urn:microsoft.com/office/officeart/2005/8/layout/process1"/>
    <dgm:cxn modelId="{438480BA-9632-44B2-90F5-55300F980E7D}" type="presParOf" srcId="{2805E040-F616-41A4-B59F-2723D0D2FB39}" destId="{64A76022-8977-4874-819B-E1CF598AE34B}" srcOrd="0" destOrd="0" presId="urn:microsoft.com/office/officeart/2005/8/layout/process1"/>
    <dgm:cxn modelId="{6584FF77-1DA1-4A1E-90DE-5381B666B54D}" type="presParOf" srcId="{74D72D2B-EC50-4D7E-9331-B1CCDE0BD6C9}" destId="{1C079D16-C6AE-4A6B-9344-63C67D474DF2}" srcOrd="4" destOrd="0" presId="urn:microsoft.com/office/officeart/2005/8/layout/process1"/>
    <dgm:cxn modelId="{11B1F2A7-4C19-4150-81F5-E1B84D29DFAE}" type="presParOf" srcId="{74D72D2B-EC50-4D7E-9331-B1CCDE0BD6C9}" destId="{DA16DF8D-BE24-48DE-B544-5A852A79D52B}" srcOrd="5" destOrd="0" presId="urn:microsoft.com/office/officeart/2005/8/layout/process1"/>
    <dgm:cxn modelId="{E2E094C6-2D29-430D-8F0D-03FDA52C214E}" type="presParOf" srcId="{DA16DF8D-BE24-48DE-B544-5A852A79D52B}" destId="{3EFBF8DB-9C60-42F4-9A52-F4AB51A507B2}" srcOrd="0" destOrd="0" presId="urn:microsoft.com/office/officeart/2005/8/layout/process1"/>
    <dgm:cxn modelId="{8E6E6480-C84B-47CF-90F8-C183ED37C586}" type="presParOf" srcId="{74D72D2B-EC50-4D7E-9331-B1CCDE0BD6C9}" destId="{6BDEE438-4585-4A1D-BC1D-ED79AFDE5367}" srcOrd="6" destOrd="0" presId="urn:microsoft.com/office/officeart/2005/8/layout/process1"/>
    <dgm:cxn modelId="{48BA1BEA-C1F5-4014-B9B2-58CFC871A4E1}" type="presParOf" srcId="{74D72D2B-EC50-4D7E-9331-B1CCDE0BD6C9}" destId="{7FB5BD82-973F-4E80-9283-93CDB99BD2EF}" srcOrd="7" destOrd="0" presId="urn:microsoft.com/office/officeart/2005/8/layout/process1"/>
    <dgm:cxn modelId="{AA95049D-D213-4EFB-B810-A07DAB88A865}" type="presParOf" srcId="{7FB5BD82-973F-4E80-9283-93CDB99BD2EF}" destId="{4A116C97-7DF8-4251-939B-2E1D6ACC97FF}" srcOrd="0" destOrd="0" presId="urn:microsoft.com/office/officeart/2005/8/layout/process1"/>
    <dgm:cxn modelId="{4FED0696-DDDA-4C67-8DD1-E949BD26C254}" type="presParOf" srcId="{74D72D2B-EC50-4D7E-9331-B1CCDE0BD6C9}" destId="{B81BC2C7-C19E-4F7A-AE07-DD71ED1DAB19}" srcOrd="8" destOrd="0" presId="urn:microsoft.com/office/officeart/2005/8/layout/process1"/>
    <dgm:cxn modelId="{D95DB37B-1631-40E4-819C-0CFED87943E3}" type="presParOf" srcId="{74D72D2B-EC50-4D7E-9331-B1CCDE0BD6C9}" destId="{711A10D3-8024-42D6-A25F-DA01C50158F5}" srcOrd="9" destOrd="0" presId="urn:microsoft.com/office/officeart/2005/8/layout/process1"/>
    <dgm:cxn modelId="{B7BF65C3-FB65-4F44-9714-48A2BD802B37}" type="presParOf" srcId="{711A10D3-8024-42D6-A25F-DA01C50158F5}" destId="{01A6F12F-96F6-48A2-A6BF-6E2DF5B63B9F}" srcOrd="0" destOrd="0" presId="urn:microsoft.com/office/officeart/2005/8/layout/process1"/>
    <dgm:cxn modelId="{4B7AE30F-F0EC-4B31-AB2C-C455A1033DF8}" type="presParOf" srcId="{74D72D2B-EC50-4D7E-9331-B1CCDE0BD6C9}" destId="{BE2B7BC3-AF86-4E4B-8C7C-94311330E2B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48A6-10CA-4BA3-80FC-4332D1DDB16E}">
      <dsp:nvSpPr>
        <dsp:cNvPr id="0" name=""/>
        <dsp:cNvSpPr/>
      </dsp:nvSpPr>
      <dsp:spPr>
        <a:xfrm>
          <a:off x="0" y="869738"/>
          <a:ext cx="1427943" cy="8567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Inputs</a:t>
          </a:r>
        </a:p>
      </dsp:txBody>
      <dsp:txXfrm>
        <a:off x="25094" y="894832"/>
        <a:ext cx="1377755" cy="806578"/>
      </dsp:txXfrm>
    </dsp:sp>
    <dsp:sp modelId="{AB96AA2D-90C4-4DE3-81D1-862D7B4792B3}">
      <dsp:nvSpPr>
        <dsp:cNvPr id="0" name=""/>
        <dsp:cNvSpPr/>
      </dsp:nvSpPr>
      <dsp:spPr>
        <a:xfrm>
          <a:off x="1570738" y="1121056"/>
          <a:ext cx="302724" cy="3541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70738" y="1191882"/>
        <a:ext cx="211907" cy="212478"/>
      </dsp:txXfrm>
    </dsp:sp>
    <dsp:sp modelId="{091CB0A7-A306-405F-AA80-DC64089DE2D6}">
      <dsp:nvSpPr>
        <dsp:cNvPr id="0" name=""/>
        <dsp:cNvSpPr/>
      </dsp:nvSpPr>
      <dsp:spPr>
        <a:xfrm>
          <a:off x="1999121" y="869738"/>
          <a:ext cx="1427943" cy="856766"/>
        </a:xfrm>
        <a:prstGeom prst="roundRect">
          <a:avLst>
            <a:gd name="adj" fmla="val 10000"/>
          </a:avLst>
        </a:prstGeom>
        <a:solidFill>
          <a:schemeClr val="accent5">
            <a:hueOff val="1274238"/>
            <a:satOff val="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Activities</a:t>
          </a:r>
        </a:p>
      </dsp:txBody>
      <dsp:txXfrm>
        <a:off x="2024215" y="894832"/>
        <a:ext cx="1377755" cy="806578"/>
      </dsp:txXfrm>
    </dsp:sp>
    <dsp:sp modelId="{2805E040-F616-41A4-B59F-2723D0D2FB39}">
      <dsp:nvSpPr>
        <dsp:cNvPr id="0" name=""/>
        <dsp:cNvSpPr/>
      </dsp:nvSpPr>
      <dsp:spPr>
        <a:xfrm>
          <a:off x="3569860" y="1121056"/>
          <a:ext cx="302724" cy="354130"/>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69860" y="1191882"/>
        <a:ext cx="211907" cy="212478"/>
      </dsp:txXfrm>
    </dsp:sp>
    <dsp:sp modelId="{1C079D16-C6AE-4A6B-9344-63C67D474DF2}">
      <dsp:nvSpPr>
        <dsp:cNvPr id="0" name=""/>
        <dsp:cNvSpPr/>
      </dsp:nvSpPr>
      <dsp:spPr>
        <a:xfrm>
          <a:off x="3998243" y="869738"/>
          <a:ext cx="1427943" cy="856766"/>
        </a:xfrm>
        <a:prstGeom prst="roundRect">
          <a:avLst>
            <a:gd name="adj" fmla="val 10000"/>
          </a:avLst>
        </a:prstGeom>
        <a:solidFill>
          <a:schemeClr val="accent5">
            <a:hueOff val="2548476"/>
            <a:satOff val="1008"/>
            <a:lumOff val="4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Outputs</a:t>
          </a:r>
        </a:p>
      </dsp:txBody>
      <dsp:txXfrm>
        <a:off x="4023337" y="894832"/>
        <a:ext cx="1377755" cy="806578"/>
      </dsp:txXfrm>
    </dsp:sp>
    <dsp:sp modelId="{DA16DF8D-BE24-48DE-B544-5A852A79D52B}">
      <dsp:nvSpPr>
        <dsp:cNvPr id="0" name=""/>
        <dsp:cNvSpPr/>
      </dsp:nvSpPr>
      <dsp:spPr>
        <a:xfrm>
          <a:off x="5568981" y="1121056"/>
          <a:ext cx="302724" cy="354130"/>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68981" y="1191882"/>
        <a:ext cx="211907" cy="212478"/>
      </dsp:txXfrm>
    </dsp:sp>
    <dsp:sp modelId="{6BDEE438-4585-4A1D-BC1D-ED79AFDE5367}">
      <dsp:nvSpPr>
        <dsp:cNvPr id="0" name=""/>
        <dsp:cNvSpPr/>
      </dsp:nvSpPr>
      <dsp:spPr>
        <a:xfrm>
          <a:off x="5997364" y="869738"/>
          <a:ext cx="1427943" cy="856766"/>
        </a:xfrm>
        <a:prstGeom prst="roundRect">
          <a:avLst>
            <a:gd name="adj" fmla="val 10000"/>
          </a:avLst>
        </a:prstGeom>
        <a:solidFill>
          <a:schemeClr val="accent5">
            <a:hueOff val="3822714"/>
            <a:satOff val="1512"/>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Short</a:t>
          </a:r>
        </a:p>
      </dsp:txBody>
      <dsp:txXfrm>
        <a:off x="6022458" y="894832"/>
        <a:ext cx="1377755" cy="806578"/>
      </dsp:txXfrm>
    </dsp:sp>
    <dsp:sp modelId="{7FB5BD82-973F-4E80-9283-93CDB99BD2EF}">
      <dsp:nvSpPr>
        <dsp:cNvPr id="0" name=""/>
        <dsp:cNvSpPr/>
      </dsp:nvSpPr>
      <dsp:spPr>
        <a:xfrm>
          <a:off x="7568103" y="1121056"/>
          <a:ext cx="302724" cy="354130"/>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568103" y="1191882"/>
        <a:ext cx="211907" cy="212478"/>
      </dsp:txXfrm>
    </dsp:sp>
    <dsp:sp modelId="{B81BC2C7-C19E-4F7A-AE07-DD71ED1DAB19}">
      <dsp:nvSpPr>
        <dsp:cNvPr id="0" name=""/>
        <dsp:cNvSpPr/>
      </dsp:nvSpPr>
      <dsp:spPr>
        <a:xfrm>
          <a:off x="7996486" y="869738"/>
          <a:ext cx="1427943" cy="856766"/>
        </a:xfrm>
        <a:prstGeom prst="roundRect">
          <a:avLst>
            <a:gd name="adj" fmla="val 10000"/>
          </a:avLst>
        </a:prstGeom>
        <a:solidFill>
          <a:schemeClr val="accent5">
            <a:hueOff val="5096952"/>
            <a:satOff val="2016"/>
            <a:lumOff val="8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Medium</a:t>
          </a:r>
        </a:p>
      </dsp:txBody>
      <dsp:txXfrm>
        <a:off x="8021580" y="894832"/>
        <a:ext cx="1377755" cy="806578"/>
      </dsp:txXfrm>
    </dsp:sp>
    <dsp:sp modelId="{711A10D3-8024-42D6-A25F-DA01C50158F5}">
      <dsp:nvSpPr>
        <dsp:cNvPr id="0" name=""/>
        <dsp:cNvSpPr/>
      </dsp:nvSpPr>
      <dsp:spPr>
        <a:xfrm>
          <a:off x="9567224" y="1121056"/>
          <a:ext cx="302724" cy="354130"/>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567224" y="1191882"/>
        <a:ext cx="211907" cy="212478"/>
      </dsp:txXfrm>
    </dsp:sp>
    <dsp:sp modelId="{BE2B7BC3-AF86-4E4B-8C7C-94311330E2B4}">
      <dsp:nvSpPr>
        <dsp:cNvPr id="0" name=""/>
        <dsp:cNvSpPr/>
      </dsp:nvSpPr>
      <dsp:spPr>
        <a:xfrm>
          <a:off x="9995607" y="869738"/>
          <a:ext cx="1427943" cy="856766"/>
        </a:xfrm>
        <a:prstGeom prst="roundRect">
          <a:avLst>
            <a:gd name="adj" fmla="val 10000"/>
          </a:avLst>
        </a:prstGeom>
        <a:solidFill>
          <a:schemeClr val="accent5">
            <a:hueOff val="6371190"/>
            <a:satOff val="252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Long</a:t>
          </a:r>
        </a:p>
      </dsp:txBody>
      <dsp:txXfrm>
        <a:off x="10020701" y="894832"/>
        <a:ext cx="1377755" cy="806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48A6-10CA-4BA3-80FC-4332D1DDB16E}">
      <dsp:nvSpPr>
        <dsp:cNvPr id="0" name=""/>
        <dsp:cNvSpPr/>
      </dsp:nvSpPr>
      <dsp:spPr>
        <a:xfrm>
          <a:off x="0" y="398571"/>
          <a:ext cx="1427943" cy="8567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Inputs</a:t>
          </a:r>
        </a:p>
      </dsp:txBody>
      <dsp:txXfrm>
        <a:off x="25094" y="423665"/>
        <a:ext cx="1377755" cy="806578"/>
      </dsp:txXfrm>
    </dsp:sp>
    <dsp:sp modelId="{AB96AA2D-90C4-4DE3-81D1-862D7B4792B3}">
      <dsp:nvSpPr>
        <dsp:cNvPr id="0" name=""/>
        <dsp:cNvSpPr/>
      </dsp:nvSpPr>
      <dsp:spPr>
        <a:xfrm>
          <a:off x="1570738" y="649889"/>
          <a:ext cx="302724" cy="3541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70738" y="720715"/>
        <a:ext cx="211907" cy="212478"/>
      </dsp:txXfrm>
    </dsp:sp>
    <dsp:sp modelId="{091CB0A7-A306-405F-AA80-DC64089DE2D6}">
      <dsp:nvSpPr>
        <dsp:cNvPr id="0" name=""/>
        <dsp:cNvSpPr/>
      </dsp:nvSpPr>
      <dsp:spPr>
        <a:xfrm>
          <a:off x="1999121" y="398571"/>
          <a:ext cx="1427943" cy="856766"/>
        </a:xfrm>
        <a:prstGeom prst="roundRect">
          <a:avLst>
            <a:gd name="adj" fmla="val 10000"/>
          </a:avLst>
        </a:prstGeom>
        <a:solidFill>
          <a:schemeClr val="accent5">
            <a:hueOff val="1274238"/>
            <a:satOff val="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Activities</a:t>
          </a:r>
        </a:p>
      </dsp:txBody>
      <dsp:txXfrm>
        <a:off x="2024215" y="423665"/>
        <a:ext cx="1377755" cy="806578"/>
      </dsp:txXfrm>
    </dsp:sp>
    <dsp:sp modelId="{2805E040-F616-41A4-B59F-2723D0D2FB39}">
      <dsp:nvSpPr>
        <dsp:cNvPr id="0" name=""/>
        <dsp:cNvSpPr/>
      </dsp:nvSpPr>
      <dsp:spPr>
        <a:xfrm>
          <a:off x="3569860" y="649889"/>
          <a:ext cx="302724" cy="354130"/>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69860" y="720715"/>
        <a:ext cx="211907" cy="212478"/>
      </dsp:txXfrm>
    </dsp:sp>
    <dsp:sp modelId="{1C079D16-C6AE-4A6B-9344-63C67D474DF2}">
      <dsp:nvSpPr>
        <dsp:cNvPr id="0" name=""/>
        <dsp:cNvSpPr/>
      </dsp:nvSpPr>
      <dsp:spPr>
        <a:xfrm>
          <a:off x="3998243" y="398571"/>
          <a:ext cx="1427943" cy="856766"/>
        </a:xfrm>
        <a:prstGeom prst="roundRect">
          <a:avLst>
            <a:gd name="adj" fmla="val 10000"/>
          </a:avLst>
        </a:prstGeom>
        <a:solidFill>
          <a:schemeClr val="accent5">
            <a:hueOff val="2548476"/>
            <a:satOff val="1008"/>
            <a:lumOff val="4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Outputs</a:t>
          </a:r>
        </a:p>
      </dsp:txBody>
      <dsp:txXfrm>
        <a:off x="4023337" y="423665"/>
        <a:ext cx="1377755" cy="806578"/>
      </dsp:txXfrm>
    </dsp:sp>
    <dsp:sp modelId="{DA16DF8D-BE24-48DE-B544-5A852A79D52B}">
      <dsp:nvSpPr>
        <dsp:cNvPr id="0" name=""/>
        <dsp:cNvSpPr/>
      </dsp:nvSpPr>
      <dsp:spPr>
        <a:xfrm>
          <a:off x="5568981" y="649889"/>
          <a:ext cx="302724" cy="354130"/>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68981" y="720715"/>
        <a:ext cx="211907" cy="212478"/>
      </dsp:txXfrm>
    </dsp:sp>
    <dsp:sp modelId="{6BDEE438-4585-4A1D-BC1D-ED79AFDE5367}">
      <dsp:nvSpPr>
        <dsp:cNvPr id="0" name=""/>
        <dsp:cNvSpPr/>
      </dsp:nvSpPr>
      <dsp:spPr>
        <a:xfrm>
          <a:off x="5997364" y="398571"/>
          <a:ext cx="1427943" cy="856766"/>
        </a:xfrm>
        <a:prstGeom prst="roundRect">
          <a:avLst>
            <a:gd name="adj" fmla="val 10000"/>
          </a:avLst>
        </a:prstGeom>
        <a:solidFill>
          <a:schemeClr val="accent5">
            <a:hueOff val="3822714"/>
            <a:satOff val="1512"/>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Short</a:t>
          </a:r>
        </a:p>
      </dsp:txBody>
      <dsp:txXfrm>
        <a:off x="6022458" y="423665"/>
        <a:ext cx="1377755" cy="806578"/>
      </dsp:txXfrm>
    </dsp:sp>
    <dsp:sp modelId="{7FB5BD82-973F-4E80-9283-93CDB99BD2EF}">
      <dsp:nvSpPr>
        <dsp:cNvPr id="0" name=""/>
        <dsp:cNvSpPr/>
      </dsp:nvSpPr>
      <dsp:spPr>
        <a:xfrm>
          <a:off x="7568103" y="649889"/>
          <a:ext cx="302724" cy="354130"/>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568103" y="720715"/>
        <a:ext cx="211907" cy="212478"/>
      </dsp:txXfrm>
    </dsp:sp>
    <dsp:sp modelId="{B81BC2C7-C19E-4F7A-AE07-DD71ED1DAB19}">
      <dsp:nvSpPr>
        <dsp:cNvPr id="0" name=""/>
        <dsp:cNvSpPr/>
      </dsp:nvSpPr>
      <dsp:spPr>
        <a:xfrm>
          <a:off x="7996486" y="398571"/>
          <a:ext cx="1427943" cy="856766"/>
        </a:xfrm>
        <a:prstGeom prst="roundRect">
          <a:avLst>
            <a:gd name="adj" fmla="val 10000"/>
          </a:avLst>
        </a:prstGeom>
        <a:solidFill>
          <a:schemeClr val="accent5">
            <a:hueOff val="5096952"/>
            <a:satOff val="2016"/>
            <a:lumOff val="8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Medium</a:t>
          </a:r>
        </a:p>
      </dsp:txBody>
      <dsp:txXfrm>
        <a:off x="8021580" y="423665"/>
        <a:ext cx="1377755" cy="806578"/>
      </dsp:txXfrm>
    </dsp:sp>
    <dsp:sp modelId="{711A10D3-8024-42D6-A25F-DA01C50158F5}">
      <dsp:nvSpPr>
        <dsp:cNvPr id="0" name=""/>
        <dsp:cNvSpPr/>
      </dsp:nvSpPr>
      <dsp:spPr>
        <a:xfrm>
          <a:off x="9567224" y="649889"/>
          <a:ext cx="302724" cy="354130"/>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567224" y="720715"/>
        <a:ext cx="211907" cy="212478"/>
      </dsp:txXfrm>
    </dsp:sp>
    <dsp:sp modelId="{BE2B7BC3-AF86-4E4B-8C7C-94311330E2B4}">
      <dsp:nvSpPr>
        <dsp:cNvPr id="0" name=""/>
        <dsp:cNvSpPr/>
      </dsp:nvSpPr>
      <dsp:spPr>
        <a:xfrm>
          <a:off x="9995607" y="398571"/>
          <a:ext cx="1427943" cy="856766"/>
        </a:xfrm>
        <a:prstGeom prst="roundRect">
          <a:avLst>
            <a:gd name="adj" fmla="val 10000"/>
          </a:avLst>
        </a:prstGeom>
        <a:solidFill>
          <a:schemeClr val="accent5">
            <a:hueOff val="6371190"/>
            <a:satOff val="252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Long</a:t>
          </a:r>
        </a:p>
      </dsp:txBody>
      <dsp:txXfrm>
        <a:off x="10020701" y="423665"/>
        <a:ext cx="1377755" cy="806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48A6-10CA-4BA3-80FC-4332D1DDB16E}">
      <dsp:nvSpPr>
        <dsp:cNvPr id="0" name=""/>
        <dsp:cNvSpPr/>
      </dsp:nvSpPr>
      <dsp:spPr>
        <a:xfrm>
          <a:off x="0" y="320001"/>
          <a:ext cx="1146453" cy="687872"/>
        </a:xfrm>
        <a:prstGeom prst="roundRect">
          <a:avLst>
            <a:gd name="adj" fmla="val 10000"/>
          </a:avLst>
        </a:prstGeom>
        <a:solidFill>
          <a:schemeClr val="accent5">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Inputs</a:t>
          </a:r>
        </a:p>
      </dsp:txBody>
      <dsp:txXfrm>
        <a:off x="20147" y="340148"/>
        <a:ext cx="1106159" cy="647578"/>
      </dsp:txXfrm>
    </dsp:sp>
    <dsp:sp modelId="{AB96AA2D-90C4-4DE3-81D1-862D7B4792B3}">
      <dsp:nvSpPr>
        <dsp:cNvPr id="0" name=""/>
        <dsp:cNvSpPr/>
      </dsp:nvSpPr>
      <dsp:spPr>
        <a:xfrm>
          <a:off x="1261099" y="521777"/>
          <a:ext cx="243048" cy="2843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61099" y="578641"/>
        <a:ext cx="170134" cy="170592"/>
      </dsp:txXfrm>
    </dsp:sp>
    <dsp:sp modelId="{091CB0A7-A306-405F-AA80-DC64089DE2D6}">
      <dsp:nvSpPr>
        <dsp:cNvPr id="0" name=""/>
        <dsp:cNvSpPr/>
      </dsp:nvSpPr>
      <dsp:spPr>
        <a:xfrm>
          <a:off x="1605035" y="320001"/>
          <a:ext cx="1146453" cy="687872"/>
        </a:xfrm>
        <a:prstGeom prst="roundRect">
          <a:avLst>
            <a:gd name="adj" fmla="val 10000"/>
          </a:avLst>
        </a:prstGeom>
        <a:solidFill>
          <a:schemeClr val="accent5">
            <a:hueOff val="1274238"/>
            <a:satOff val="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Activities</a:t>
          </a:r>
        </a:p>
      </dsp:txBody>
      <dsp:txXfrm>
        <a:off x="1625182" y="340148"/>
        <a:ext cx="1106159" cy="647578"/>
      </dsp:txXfrm>
    </dsp:sp>
    <dsp:sp modelId="{2805E040-F616-41A4-B59F-2723D0D2FB39}">
      <dsp:nvSpPr>
        <dsp:cNvPr id="0" name=""/>
        <dsp:cNvSpPr/>
      </dsp:nvSpPr>
      <dsp:spPr>
        <a:xfrm>
          <a:off x="2866135" y="521777"/>
          <a:ext cx="243048" cy="284320"/>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66135" y="578641"/>
        <a:ext cx="170134" cy="170592"/>
      </dsp:txXfrm>
    </dsp:sp>
    <dsp:sp modelId="{1C079D16-C6AE-4A6B-9344-63C67D474DF2}">
      <dsp:nvSpPr>
        <dsp:cNvPr id="0" name=""/>
        <dsp:cNvSpPr/>
      </dsp:nvSpPr>
      <dsp:spPr>
        <a:xfrm>
          <a:off x="3210071" y="320001"/>
          <a:ext cx="1146453" cy="687872"/>
        </a:xfrm>
        <a:prstGeom prst="roundRect">
          <a:avLst>
            <a:gd name="adj" fmla="val 10000"/>
          </a:avLst>
        </a:prstGeom>
        <a:solidFill>
          <a:schemeClr val="accent5">
            <a:hueOff val="2548476"/>
            <a:satOff val="1008"/>
            <a:lumOff val="4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Outputs</a:t>
          </a:r>
        </a:p>
      </dsp:txBody>
      <dsp:txXfrm>
        <a:off x="3230218" y="340148"/>
        <a:ext cx="1106159" cy="647578"/>
      </dsp:txXfrm>
    </dsp:sp>
    <dsp:sp modelId="{DA16DF8D-BE24-48DE-B544-5A852A79D52B}">
      <dsp:nvSpPr>
        <dsp:cNvPr id="0" name=""/>
        <dsp:cNvSpPr/>
      </dsp:nvSpPr>
      <dsp:spPr>
        <a:xfrm>
          <a:off x="4471170" y="521777"/>
          <a:ext cx="243048" cy="284320"/>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71170" y="578641"/>
        <a:ext cx="170134" cy="170592"/>
      </dsp:txXfrm>
    </dsp:sp>
    <dsp:sp modelId="{6BDEE438-4585-4A1D-BC1D-ED79AFDE5367}">
      <dsp:nvSpPr>
        <dsp:cNvPr id="0" name=""/>
        <dsp:cNvSpPr/>
      </dsp:nvSpPr>
      <dsp:spPr>
        <a:xfrm>
          <a:off x="4815106" y="320001"/>
          <a:ext cx="1146453" cy="687872"/>
        </a:xfrm>
        <a:prstGeom prst="roundRect">
          <a:avLst>
            <a:gd name="adj" fmla="val 10000"/>
          </a:avLst>
        </a:prstGeom>
        <a:solidFill>
          <a:schemeClr val="accent5">
            <a:hueOff val="3822714"/>
            <a:satOff val="1512"/>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Short</a:t>
          </a:r>
        </a:p>
      </dsp:txBody>
      <dsp:txXfrm>
        <a:off x="4835253" y="340148"/>
        <a:ext cx="1106159" cy="647578"/>
      </dsp:txXfrm>
    </dsp:sp>
    <dsp:sp modelId="{7FB5BD82-973F-4E80-9283-93CDB99BD2EF}">
      <dsp:nvSpPr>
        <dsp:cNvPr id="0" name=""/>
        <dsp:cNvSpPr/>
      </dsp:nvSpPr>
      <dsp:spPr>
        <a:xfrm>
          <a:off x="6076206" y="521777"/>
          <a:ext cx="243048" cy="284320"/>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76206" y="578641"/>
        <a:ext cx="170134" cy="170592"/>
      </dsp:txXfrm>
    </dsp:sp>
    <dsp:sp modelId="{B81BC2C7-C19E-4F7A-AE07-DD71ED1DAB19}">
      <dsp:nvSpPr>
        <dsp:cNvPr id="0" name=""/>
        <dsp:cNvSpPr/>
      </dsp:nvSpPr>
      <dsp:spPr>
        <a:xfrm>
          <a:off x="6420142" y="320001"/>
          <a:ext cx="1146453" cy="687872"/>
        </a:xfrm>
        <a:prstGeom prst="roundRect">
          <a:avLst>
            <a:gd name="adj" fmla="val 10000"/>
          </a:avLst>
        </a:prstGeom>
        <a:solidFill>
          <a:schemeClr val="accent5">
            <a:hueOff val="5096952"/>
            <a:satOff val="2016"/>
            <a:lumOff val="8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Medium</a:t>
          </a:r>
        </a:p>
      </dsp:txBody>
      <dsp:txXfrm>
        <a:off x="6440289" y="340148"/>
        <a:ext cx="1106159" cy="647578"/>
      </dsp:txXfrm>
    </dsp:sp>
    <dsp:sp modelId="{711A10D3-8024-42D6-A25F-DA01C50158F5}">
      <dsp:nvSpPr>
        <dsp:cNvPr id="0" name=""/>
        <dsp:cNvSpPr/>
      </dsp:nvSpPr>
      <dsp:spPr>
        <a:xfrm>
          <a:off x="7681241" y="521777"/>
          <a:ext cx="243048" cy="284320"/>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81241" y="578641"/>
        <a:ext cx="170134" cy="170592"/>
      </dsp:txXfrm>
    </dsp:sp>
    <dsp:sp modelId="{BE2B7BC3-AF86-4E4B-8C7C-94311330E2B4}">
      <dsp:nvSpPr>
        <dsp:cNvPr id="0" name=""/>
        <dsp:cNvSpPr/>
      </dsp:nvSpPr>
      <dsp:spPr>
        <a:xfrm>
          <a:off x="8025177" y="320001"/>
          <a:ext cx="1146453" cy="687872"/>
        </a:xfrm>
        <a:prstGeom prst="roundRect">
          <a:avLst>
            <a:gd name="adj" fmla="val 10000"/>
          </a:avLst>
        </a:prstGeom>
        <a:solidFill>
          <a:schemeClr val="accent5">
            <a:hueOff val="6371190"/>
            <a:satOff val="252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Long</a:t>
          </a:r>
        </a:p>
      </dsp:txBody>
      <dsp:txXfrm>
        <a:off x="8045324" y="340148"/>
        <a:ext cx="1106159" cy="647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48A6-10CA-4BA3-80FC-4332D1DDB16E}">
      <dsp:nvSpPr>
        <dsp:cNvPr id="0" name=""/>
        <dsp:cNvSpPr/>
      </dsp:nvSpPr>
      <dsp:spPr>
        <a:xfrm>
          <a:off x="0" y="320001"/>
          <a:ext cx="1146453" cy="687872"/>
        </a:xfrm>
        <a:prstGeom prst="roundRect">
          <a:avLst>
            <a:gd name="adj" fmla="val 10000"/>
          </a:avLst>
        </a:prstGeom>
        <a:solidFill>
          <a:schemeClr val="accent5">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Inputs</a:t>
          </a:r>
        </a:p>
      </dsp:txBody>
      <dsp:txXfrm>
        <a:off x="20147" y="340148"/>
        <a:ext cx="1106159" cy="647578"/>
      </dsp:txXfrm>
    </dsp:sp>
    <dsp:sp modelId="{AB96AA2D-90C4-4DE3-81D1-862D7B4792B3}">
      <dsp:nvSpPr>
        <dsp:cNvPr id="0" name=""/>
        <dsp:cNvSpPr/>
      </dsp:nvSpPr>
      <dsp:spPr>
        <a:xfrm>
          <a:off x="1261099" y="521777"/>
          <a:ext cx="243048" cy="2843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61099" y="578641"/>
        <a:ext cx="170134" cy="170592"/>
      </dsp:txXfrm>
    </dsp:sp>
    <dsp:sp modelId="{091CB0A7-A306-405F-AA80-DC64089DE2D6}">
      <dsp:nvSpPr>
        <dsp:cNvPr id="0" name=""/>
        <dsp:cNvSpPr/>
      </dsp:nvSpPr>
      <dsp:spPr>
        <a:xfrm>
          <a:off x="1605035" y="320001"/>
          <a:ext cx="1146453" cy="687872"/>
        </a:xfrm>
        <a:prstGeom prst="roundRect">
          <a:avLst>
            <a:gd name="adj" fmla="val 10000"/>
          </a:avLst>
        </a:prstGeom>
        <a:solidFill>
          <a:schemeClr val="accent5">
            <a:hueOff val="1274238"/>
            <a:satOff val="504"/>
            <a:lumOff val="2196"/>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Activities</a:t>
          </a:r>
        </a:p>
      </dsp:txBody>
      <dsp:txXfrm>
        <a:off x="1625182" y="340148"/>
        <a:ext cx="1106159" cy="647578"/>
      </dsp:txXfrm>
    </dsp:sp>
    <dsp:sp modelId="{2805E040-F616-41A4-B59F-2723D0D2FB39}">
      <dsp:nvSpPr>
        <dsp:cNvPr id="0" name=""/>
        <dsp:cNvSpPr/>
      </dsp:nvSpPr>
      <dsp:spPr>
        <a:xfrm>
          <a:off x="2866135" y="521777"/>
          <a:ext cx="243048" cy="284320"/>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66135" y="578641"/>
        <a:ext cx="170134" cy="170592"/>
      </dsp:txXfrm>
    </dsp:sp>
    <dsp:sp modelId="{1C079D16-C6AE-4A6B-9344-63C67D474DF2}">
      <dsp:nvSpPr>
        <dsp:cNvPr id="0" name=""/>
        <dsp:cNvSpPr/>
      </dsp:nvSpPr>
      <dsp:spPr>
        <a:xfrm>
          <a:off x="3210071" y="320001"/>
          <a:ext cx="1146453" cy="687872"/>
        </a:xfrm>
        <a:prstGeom prst="roundRect">
          <a:avLst>
            <a:gd name="adj" fmla="val 10000"/>
          </a:avLst>
        </a:prstGeom>
        <a:solidFill>
          <a:schemeClr val="accent5">
            <a:hueOff val="2548476"/>
            <a:satOff val="1008"/>
            <a:lumOff val="4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Outputs</a:t>
          </a:r>
        </a:p>
      </dsp:txBody>
      <dsp:txXfrm>
        <a:off x="3230218" y="340148"/>
        <a:ext cx="1106159" cy="647578"/>
      </dsp:txXfrm>
    </dsp:sp>
    <dsp:sp modelId="{DA16DF8D-BE24-48DE-B544-5A852A79D52B}">
      <dsp:nvSpPr>
        <dsp:cNvPr id="0" name=""/>
        <dsp:cNvSpPr/>
      </dsp:nvSpPr>
      <dsp:spPr>
        <a:xfrm>
          <a:off x="4471170" y="521777"/>
          <a:ext cx="243048" cy="284320"/>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71170" y="578641"/>
        <a:ext cx="170134" cy="170592"/>
      </dsp:txXfrm>
    </dsp:sp>
    <dsp:sp modelId="{6BDEE438-4585-4A1D-BC1D-ED79AFDE5367}">
      <dsp:nvSpPr>
        <dsp:cNvPr id="0" name=""/>
        <dsp:cNvSpPr/>
      </dsp:nvSpPr>
      <dsp:spPr>
        <a:xfrm>
          <a:off x="4815106" y="320001"/>
          <a:ext cx="1146453" cy="687872"/>
        </a:xfrm>
        <a:prstGeom prst="roundRect">
          <a:avLst>
            <a:gd name="adj" fmla="val 10000"/>
          </a:avLst>
        </a:prstGeom>
        <a:solidFill>
          <a:schemeClr val="accent5">
            <a:hueOff val="3822714"/>
            <a:satOff val="1512"/>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Short</a:t>
          </a:r>
        </a:p>
      </dsp:txBody>
      <dsp:txXfrm>
        <a:off x="4835253" y="340148"/>
        <a:ext cx="1106159" cy="647578"/>
      </dsp:txXfrm>
    </dsp:sp>
    <dsp:sp modelId="{7FB5BD82-973F-4E80-9283-93CDB99BD2EF}">
      <dsp:nvSpPr>
        <dsp:cNvPr id="0" name=""/>
        <dsp:cNvSpPr/>
      </dsp:nvSpPr>
      <dsp:spPr>
        <a:xfrm>
          <a:off x="6076206" y="521777"/>
          <a:ext cx="243048" cy="284320"/>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76206" y="578641"/>
        <a:ext cx="170134" cy="170592"/>
      </dsp:txXfrm>
    </dsp:sp>
    <dsp:sp modelId="{B81BC2C7-C19E-4F7A-AE07-DD71ED1DAB19}">
      <dsp:nvSpPr>
        <dsp:cNvPr id="0" name=""/>
        <dsp:cNvSpPr/>
      </dsp:nvSpPr>
      <dsp:spPr>
        <a:xfrm>
          <a:off x="6420142" y="320001"/>
          <a:ext cx="1146453" cy="687872"/>
        </a:xfrm>
        <a:prstGeom prst="roundRect">
          <a:avLst>
            <a:gd name="adj" fmla="val 10000"/>
          </a:avLst>
        </a:prstGeom>
        <a:solidFill>
          <a:schemeClr val="accent5">
            <a:hueOff val="5096952"/>
            <a:satOff val="2016"/>
            <a:lumOff val="8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Medium</a:t>
          </a:r>
        </a:p>
      </dsp:txBody>
      <dsp:txXfrm>
        <a:off x="6440289" y="340148"/>
        <a:ext cx="1106159" cy="647578"/>
      </dsp:txXfrm>
    </dsp:sp>
    <dsp:sp modelId="{711A10D3-8024-42D6-A25F-DA01C50158F5}">
      <dsp:nvSpPr>
        <dsp:cNvPr id="0" name=""/>
        <dsp:cNvSpPr/>
      </dsp:nvSpPr>
      <dsp:spPr>
        <a:xfrm>
          <a:off x="7681241" y="521777"/>
          <a:ext cx="243048" cy="284320"/>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81241" y="578641"/>
        <a:ext cx="170134" cy="170592"/>
      </dsp:txXfrm>
    </dsp:sp>
    <dsp:sp modelId="{BE2B7BC3-AF86-4E4B-8C7C-94311330E2B4}">
      <dsp:nvSpPr>
        <dsp:cNvPr id="0" name=""/>
        <dsp:cNvSpPr/>
      </dsp:nvSpPr>
      <dsp:spPr>
        <a:xfrm>
          <a:off x="8025177" y="320001"/>
          <a:ext cx="1146453" cy="687872"/>
        </a:xfrm>
        <a:prstGeom prst="roundRect">
          <a:avLst>
            <a:gd name="adj" fmla="val 10000"/>
          </a:avLst>
        </a:prstGeom>
        <a:solidFill>
          <a:schemeClr val="accent5">
            <a:hueOff val="6371190"/>
            <a:satOff val="252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Long</a:t>
          </a:r>
        </a:p>
      </dsp:txBody>
      <dsp:txXfrm>
        <a:off x="8045324" y="340148"/>
        <a:ext cx="1106159" cy="647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48A6-10CA-4BA3-80FC-4332D1DDB16E}">
      <dsp:nvSpPr>
        <dsp:cNvPr id="0" name=""/>
        <dsp:cNvSpPr/>
      </dsp:nvSpPr>
      <dsp:spPr>
        <a:xfrm>
          <a:off x="0" y="320001"/>
          <a:ext cx="1146453" cy="687872"/>
        </a:xfrm>
        <a:prstGeom prst="roundRect">
          <a:avLst>
            <a:gd name="adj" fmla="val 10000"/>
          </a:avLst>
        </a:prstGeom>
        <a:solidFill>
          <a:schemeClr val="accent5">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Inputs</a:t>
          </a:r>
        </a:p>
      </dsp:txBody>
      <dsp:txXfrm>
        <a:off x="20147" y="340148"/>
        <a:ext cx="1106159" cy="647578"/>
      </dsp:txXfrm>
    </dsp:sp>
    <dsp:sp modelId="{AB96AA2D-90C4-4DE3-81D1-862D7B4792B3}">
      <dsp:nvSpPr>
        <dsp:cNvPr id="0" name=""/>
        <dsp:cNvSpPr/>
      </dsp:nvSpPr>
      <dsp:spPr>
        <a:xfrm>
          <a:off x="1261099" y="521777"/>
          <a:ext cx="243048" cy="2843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61099" y="578641"/>
        <a:ext cx="170134" cy="170592"/>
      </dsp:txXfrm>
    </dsp:sp>
    <dsp:sp modelId="{091CB0A7-A306-405F-AA80-DC64089DE2D6}">
      <dsp:nvSpPr>
        <dsp:cNvPr id="0" name=""/>
        <dsp:cNvSpPr/>
      </dsp:nvSpPr>
      <dsp:spPr>
        <a:xfrm>
          <a:off x="1605035" y="320001"/>
          <a:ext cx="1146453" cy="687872"/>
        </a:xfrm>
        <a:prstGeom prst="roundRect">
          <a:avLst>
            <a:gd name="adj" fmla="val 10000"/>
          </a:avLst>
        </a:prstGeom>
        <a:solidFill>
          <a:schemeClr val="accent5">
            <a:hueOff val="1274238"/>
            <a:satOff val="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Activities</a:t>
          </a:r>
        </a:p>
      </dsp:txBody>
      <dsp:txXfrm>
        <a:off x="1625182" y="340148"/>
        <a:ext cx="1106159" cy="647578"/>
      </dsp:txXfrm>
    </dsp:sp>
    <dsp:sp modelId="{2805E040-F616-41A4-B59F-2723D0D2FB39}">
      <dsp:nvSpPr>
        <dsp:cNvPr id="0" name=""/>
        <dsp:cNvSpPr/>
      </dsp:nvSpPr>
      <dsp:spPr>
        <a:xfrm>
          <a:off x="2866135" y="521777"/>
          <a:ext cx="243048" cy="284320"/>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66135" y="578641"/>
        <a:ext cx="170134" cy="170592"/>
      </dsp:txXfrm>
    </dsp:sp>
    <dsp:sp modelId="{1C079D16-C6AE-4A6B-9344-63C67D474DF2}">
      <dsp:nvSpPr>
        <dsp:cNvPr id="0" name=""/>
        <dsp:cNvSpPr/>
      </dsp:nvSpPr>
      <dsp:spPr>
        <a:xfrm>
          <a:off x="3210071" y="320001"/>
          <a:ext cx="1146453" cy="687872"/>
        </a:xfrm>
        <a:prstGeom prst="roundRect">
          <a:avLst>
            <a:gd name="adj" fmla="val 10000"/>
          </a:avLst>
        </a:prstGeom>
        <a:solidFill>
          <a:schemeClr val="accent5">
            <a:hueOff val="2548476"/>
            <a:satOff val="1008"/>
            <a:lumOff val="4392"/>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Outputs</a:t>
          </a:r>
        </a:p>
      </dsp:txBody>
      <dsp:txXfrm>
        <a:off x="3230218" y="340148"/>
        <a:ext cx="1106159" cy="647578"/>
      </dsp:txXfrm>
    </dsp:sp>
    <dsp:sp modelId="{DA16DF8D-BE24-48DE-B544-5A852A79D52B}">
      <dsp:nvSpPr>
        <dsp:cNvPr id="0" name=""/>
        <dsp:cNvSpPr/>
      </dsp:nvSpPr>
      <dsp:spPr>
        <a:xfrm>
          <a:off x="4471170" y="521777"/>
          <a:ext cx="243048" cy="284320"/>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71170" y="578641"/>
        <a:ext cx="170134" cy="170592"/>
      </dsp:txXfrm>
    </dsp:sp>
    <dsp:sp modelId="{6BDEE438-4585-4A1D-BC1D-ED79AFDE5367}">
      <dsp:nvSpPr>
        <dsp:cNvPr id="0" name=""/>
        <dsp:cNvSpPr/>
      </dsp:nvSpPr>
      <dsp:spPr>
        <a:xfrm>
          <a:off x="4815106" y="320001"/>
          <a:ext cx="1146453" cy="687872"/>
        </a:xfrm>
        <a:prstGeom prst="roundRect">
          <a:avLst>
            <a:gd name="adj" fmla="val 10000"/>
          </a:avLst>
        </a:prstGeom>
        <a:solidFill>
          <a:schemeClr val="accent5">
            <a:hueOff val="3822714"/>
            <a:satOff val="1512"/>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Short</a:t>
          </a:r>
        </a:p>
      </dsp:txBody>
      <dsp:txXfrm>
        <a:off x="4835253" y="340148"/>
        <a:ext cx="1106159" cy="647578"/>
      </dsp:txXfrm>
    </dsp:sp>
    <dsp:sp modelId="{7FB5BD82-973F-4E80-9283-93CDB99BD2EF}">
      <dsp:nvSpPr>
        <dsp:cNvPr id="0" name=""/>
        <dsp:cNvSpPr/>
      </dsp:nvSpPr>
      <dsp:spPr>
        <a:xfrm>
          <a:off x="6076206" y="521777"/>
          <a:ext cx="243048" cy="284320"/>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76206" y="578641"/>
        <a:ext cx="170134" cy="170592"/>
      </dsp:txXfrm>
    </dsp:sp>
    <dsp:sp modelId="{B81BC2C7-C19E-4F7A-AE07-DD71ED1DAB19}">
      <dsp:nvSpPr>
        <dsp:cNvPr id="0" name=""/>
        <dsp:cNvSpPr/>
      </dsp:nvSpPr>
      <dsp:spPr>
        <a:xfrm>
          <a:off x="6420142" y="320001"/>
          <a:ext cx="1146453" cy="687872"/>
        </a:xfrm>
        <a:prstGeom prst="roundRect">
          <a:avLst>
            <a:gd name="adj" fmla="val 10000"/>
          </a:avLst>
        </a:prstGeom>
        <a:solidFill>
          <a:schemeClr val="accent5">
            <a:hueOff val="5096952"/>
            <a:satOff val="2016"/>
            <a:lumOff val="8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Medium</a:t>
          </a:r>
        </a:p>
      </dsp:txBody>
      <dsp:txXfrm>
        <a:off x="6440289" y="340148"/>
        <a:ext cx="1106159" cy="647578"/>
      </dsp:txXfrm>
    </dsp:sp>
    <dsp:sp modelId="{711A10D3-8024-42D6-A25F-DA01C50158F5}">
      <dsp:nvSpPr>
        <dsp:cNvPr id="0" name=""/>
        <dsp:cNvSpPr/>
      </dsp:nvSpPr>
      <dsp:spPr>
        <a:xfrm>
          <a:off x="7681241" y="521777"/>
          <a:ext cx="243048" cy="284320"/>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81241" y="578641"/>
        <a:ext cx="170134" cy="170592"/>
      </dsp:txXfrm>
    </dsp:sp>
    <dsp:sp modelId="{BE2B7BC3-AF86-4E4B-8C7C-94311330E2B4}">
      <dsp:nvSpPr>
        <dsp:cNvPr id="0" name=""/>
        <dsp:cNvSpPr/>
      </dsp:nvSpPr>
      <dsp:spPr>
        <a:xfrm>
          <a:off x="8025177" y="320001"/>
          <a:ext cx="1146453" cy="687872"/>
        </a:xfrm>
        <a:prstGeom prst="roundRect">
          <a:avLst>
            <a:gd name="adj" fmla="val 10000"/>
          </a:avLst>
        </a:prstGeom>
        <a:solidFill>
          <a:schemeClr val="accent5">
            <a:hueOff val="6371190"/>
            <a:satOff val="252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Long</a:t>
          </a:r>
        </a:p>
      </dsp:txBody>
      <dsp:txXfrm>
        <a:off x="8045324" y="340148"/>
        <a:ext cx="1106159" cy="647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48A6-10CA-4BA3-80FC-4332D1DDB16E}">
      <dsp:nvSpPr>
        <dsp:cNvPr id="0" name=""/>
        <dsp:cNvSpPr/>
      </dsp:nvSpPr>
      <dsp:spPr>
        <a:xfrm>
          <a:off x="0" y="320001"/>
          <a:ext cx="1146453" cy="687872"/>
        </a:xfrm>
        <a:prstGeom prst="roundRect">
          <a:avLst>
            <a:gd name="adj" fmla="val 10000"/>
          </a:avLst>
        </a:prstGeom>
        <a:solidFill>
          <a:schemeClr val="accent5">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Inputs</a:t>
          </a:r>
        </a:p>
      </dsp:txBody>
      <dsp:txXfrm>
        <a:off x="20147" y="340148"/>
        <a:ext cx="1106159" cy="647578"/>
      </dsp:txXfrm>
    </dsp:sp>
    <dsp:sp modelId="{AB96AA2D-90C4-4DE3-81D1-862D7B4792B3}">
      <dsp:nvSpPr>
        <dsp:cNvPr id="0" name=""/>
        <dsp:cNvSpPr/>
      </dsp:nvSpPr>
      <dsp:spPr>
        <a:xfrm>
          <a:off x="1261099" y="521777"/>
          <a:ext cx="243048" cy="2843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61099" y="578641"/>
        <a:ext cx="170134" cy="170592"/>
      </dsp:txXfrm>
    </dsp:sp>
    <dsp:sp modelId="{091CB0A7-A306-405F-AA80-DC64089DE2D6}">
      <dsp:nvSpPr>
        <dsp:cNvPr id="0" name=""/>
        <dsp:cNvSpPr/>
      </dsp:nvSpPr>
      <dsp:spPr>
        <a:xfrm>
          <a:off x="1605035" y="320001"/>
          <a:ext cx="1146453" cy="687872"/>
        </a:xfrm>
        <a:prstGeom prst="roundRect">
          <a:avLst>
            <a:gd name="adj" fmla="val 10000"/>
          </a:avLst>
        </a:prstGeom>
        <a:solidFill>
          <a:schemeClr val="accent5">
            <a:hueOff val="1274238"/>
            <a:satOff val="504"/>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Activities</a:t>
          </a:r>
        </a:p>
      </dsp:txBody>
      <dsp:txXfrm>
        <a:off x="1625182" y="340148"/>
        <a:ext cx="1106159" cy="647578"/>
      </dsp:txXfrm>
    </dsp:sp>
    <dsp:sp modelId="{2805E040-F616-41A4-B59F-2723D0D2FB39}">
      <dsp:nvSpPr>
        <dsp:cNvPr id="0" name=""/>
        <dsp:cNvSpPr/>
      </dsp:nvSpPr>
      <dsp:spPr>
        <a:xfrm>
          <a:off x="2866135" y="521777"/>
          <a:ext cx="243048" cy="284320"/>
        </a:xfrm>
        <a:prstGeom prst="rightArrow">
          <a:avLst>
            <a:gd name="adj1" fmla="val 60000"/>
            <a:gd name="adj2" fmla="val 50000"/>
          </a:avLst>
        </a:prstGeom>
        <a:solidFill>
          <a:schemeClr val="accent5">
            <a:hueOff val="1592798"/>
            <a:satOff val="63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66135" y="578641"/>
        <a:ext cx="170134" cy="170592"/>
      </dsp:txXfrm>
    </dsp:sp>
    <dsp:sp modelId="{1C079D16-C6AE-4A6B-9344-63C67D474DF2}">
      <dsp:nvSpPr>
        <dsp:cNvPr id="0" name=""/>
        <dsp:cNvSpPr/>
      </dsp:nvSpPr>
      <dsp:spPr>
        <a:xfrm>
          <a:off x="3210071" y="320001"/>
          <a:ext cx="1146453" cy="687872"/>
        </a:xfrm>
        <a:prstGeom prst="roundRect">
          <a:avLst>
            <a:gd name="adj" fmla="val 10000"/>
          </a:avLst>
        </a:prstGeom>
        <a:solidFill>
          <a:schemeClr val="accent5">
            <a:hueOff val="2548476"/>
            <a:satOff val="1008"/>
            <a:lumOff val="4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Outputs</a:t>
          </a:r>
        </a:p>
      </dsp:txBody>
      <dsp:txXfrm>
        <a:off x="3230218" y="340148"/>
        <a:ext cx="1106159" cy="647578"/>
      </dsp:txXfrm>
    </dsp:sp>
    <dsp:sp modelId="{DA16DF8D-BE24-48DE-B544-5A852A79D52B}">
      <dsp:nvSpPr>
        <dsp:cNvPr id="0" name=""/>
        <dsp:cNvSpPr/>
      </dsp:nvSpPr>
      <dsp:spPr>
        <a:xfrm>
          <a:off x="4471170" y="521777"/>
          <a:ext cx="243048" cy="284320"/>
        </a:xfrm>
        <a:prstGeom prst="rightArrow">
          <a:avLst>
            <a:gd name="adj1" fmla="val 60000"/>
            <a:gd name="adj2" fmla="val 50000"/>
          </a:avLst>
        </a:prstGeom>
        <a:solidFill>
          <a:schemeClr val="accent5">
            <a:hueOff val="3185595"/>
            <a:satOff val="12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71170" y="578641"/>
        <a:ext cx="170134" cy="170592"/>
      </dsp:txXfrm>
    </dsp:sp>
    <dsp:sp modelId="{6BDEE438-4585-4A1D-BC1D-ED79AFDE5367}">
      <dsp:nvSpPr>
        <dsp:cNvPr id="0" name=""/>
        <dsp:cNvSpPr/>
      </dsp:nvSpPr>
      <dsp:spPr>
        <a:xfrm>
          <a:off x="4815106" y="320001"/>
          <a:ext cx="1146453" cy="687872"/>
        </a:xfrm>
        <a:prstGeom prst="roundRect">
          <a:avLst>
            <a:gd name="adj" fmla="val 10000"/>
          </a:avLst>
        </a:prstGeom>
        <a:solidFill>
          <a:schemeClr val="accent5">
            <a:hueOff val="3822714"/>
            <a:satOff val="1512"/>
            <a:lumOff val="6589"/>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Short</a:t>
          </a:r>
        </a:p>
      </dsp:txBody>
      <dsp:txXfrm>
        <a:off x="4835253" y="340148"/>
        <a:ext cx="1106159" cy="647578"/>
      </dsp:txXfrm>
    </dsp:sp>
    <dsp:sp modelId="{7FB5BD82-973F-4E80-9283-93CDB99BD2EF}">
      <dsp:nvSpPr>
        <dsp:cNvPr id="0" name=""/>
        <dsp:cNvSpPr/>
      </dsp:nvSpPr>
      <dsp:spPr>
        <a:xfrm>
          <a:off x="6076206" y="521777"/>
          <a:ext cx="243048" cy="284320"/>
        </a:xfrm>
        <a:prstGeom prst="rightArrow">
          <a:avLst>
            <a:gd name="adj1" fmla="val 60000"/>
            <a:gd name="adj2" fmla="val 50000"/>
          </a:avLst>
        </a:prstGeom>
        <a:solidFill>
          <a:schemeClr val="accent5">
            <a:hueOff val="4778393"/>
            <a:satOff val="1890"/>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76206" y="578641"/>
        <a:ext cx="170134" cy="170592"/>
      </dsp:txXfrm>
    </dsp:sp>
    <dsp:sp modelId="{B81BC2C7-C19E-4F7A-AE07-DD71ED1DAB19}">
      <dsp:nvSpPr>
        <dsp:cNvPr id="0" name=""/>
        <dsp:cNvSpPr/>
      </dsp:nvSpPr>
      <dsp:spPr>
        <a:xfrm>
          <a:off x="6420142" y="320001"/>
          <a:ext cx="1146453" cy="687872"/>
        </a:xfrm>
        <a:prstGeom prst="roundRect">
          <a:avLst>
            <a:gd name="adj" fmla="val 10000"/>
          </a:avLst>
        </a:prstGeom>
        <a:solidFill>
          <a:schemeClr val="accent5">
            <a:hueOff val="5096952"/>
            <a:satOff val="2016"/>
            <a:lumOff val="8785"/>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Medium</a:t>
          </a:r>
        </a:p>
      </dsp:txBody>
      <dsp:txXfrm>
        <a:off x="6440289" y="340148"/>
        <a:ext cx="1106159" cy="647578"/>
      </dsp:txXfrm>
    </dsp:sp>
    <dsp:sp modelId="{711A10D3-8024-42D6-A25F-DA01C50158F5}">
      <dsp:nvSpPr>
        <dsp:cNvPr id="0" name=""/>
        <dsp:cNvSpPr/>
      </dsp:nvSpPr>
      <dsp:spPr>
        <a:xfrm>
          <a:off x="7681241" y="521777"/>
          <a:ext cx="243048" cy="284320"/>
        </a:xfrm>
        <a:prstGeom prst="rightArrow">
          <a:avLst>
            <a:gd name="adj1" fmla="val 60000"/>
            <a:gd name="adj2" fmla="val 50000"/>
          </a:avLst>
        </a:prstGeom>
        <a:solidFill>
          <a:schemeClr val="accent5">
            <a:hueOff val="6371190"/>
            <a:satOff val="2520"/>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81241" y="578641"/>
        <a:ext cx="170134" cy="170592"/>
      </dsp:txXfrm>
    </dsp:sp>
    <dsp:sp modelId="{BE2B7BC3-AF86-4E4B-8C7C-94311330E2B4}">
      <dsp:nvSpPr>
        <dsp:cNvPr id="0" name=""/>
        <dsp:cNvSpPr/>
      </dsp:nvSpPr>
      <dsp:spPr>
        <a:xfrm>
          <a:off x="8025177" y="320001"/>
          <a:ext cx="1146453" cy="687872"/>
        </a:xfrm>
        <a:prstGeom prst="roundRect">
          <a:avLst>
            <a:gd name="adj" fmla="val 10000"/>
          </a:avLst>
        </a:prstGeom>
        <a:solidFill>
          <a:schemeClr val="accent5">
            <a:hueOff val="6371190"/>
            <a:satOff val="2520"/>
            <a:lumOff val="10981"/>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Long</a:t>
          </a:r>
        </a:p>
      </dsp:txBody>
      <dsp:txXfrm>
        <a:off x="8045324" y="340148"/>
        <a:ext cx="1106159" cy="647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1/3/2024</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chemeClr val="tx1"/>
                </a:solidFill>
              </a:rPr>
              <a:t>Facilitator notes</a:t>
            </a:r>
            <a:r>
              <a:rPr lang="en-US" sz="1200" dirty="0">
                <a:solidFill>
                  <a:schemeClr val="tx1"/>
                </a:solidFill>
              </a:rPr>
              <a:t>:</a:t>
            </a:r>
            <a:r>
              <a:rPr lang="en-US" sz="1200" baseline="0" dirty="0">
                <a:solidFill>
                  <a:schemeClr val="tx1"/>
                </a:solidFill>
              </a:rPr>
              <a:t> From inputs, we move to the activities component of your logic model. </a:t>
            </a:r>
            <a:r>
              <a:rPr lang="en-US" sz="1200" dirty="0">
                <a:solidFill>
                  <a:schemeClr val="tx1"/>
                </a:solidFill>
              </a:rPr>
              <a:t>Activities are the specific actions that make up your program or intervention. They reflect processes, tools, events, and other actions that are</a:t>
            </a:r>
            <a:r>
              <a:rPr lang="en-US" sz="1200" baseline="0" dirty="0">
                <a:solidFill>
                  <a:schemeClr val="tx1"/>
                </a:solidFill>
              </a:rPr>
              <a:t> used to bring about your program’s desired changes or results. </a:t>
            </a:r>
          </a:p>
          <a:p>
            <a:endParaRPr lang="en-US" sz="1200"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For example, the hypothetical nutrition assistance program might use its specified resources to carry out the following activities: </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Workshops on healthy food options</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Food preparation counseling</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Referrals to food programs and resources</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10</a:t>
            </a:fld>
            <a:endParaRPr lang="en-US"/>
          </a:p>
        </p:txBody>
      </p:sp>
    </p:spTree>
    <p:extLst>
      <p:ext uri="{BB962C8B-B14F-4D97-AF65-F5344CB8AC3E}">
        <p14:creationId xmlns:p14="http://schemas.microsoft.com/office/powerpoint/2010/main" val="366232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a:t>
            </a:r>
            <a:r>
              <a:rPr lang="en-US" baseline="0" dirty="0">
                <a:solidFill>
                  <a:schemeClr val="tx1"/>
                </a:solidFill>
              </a:rPr>
              <a:t> We move from activities to the outputs component of a logic model. </a:t>
            </a:r>
            <a:r>
              <a:rPr lang="en-US" dirty="0">
                <a:solidFill>
                  <a:schemeClr val="tx1"/>
                </a:solidFill>
              </a:rPr>
              <a:t>Outputs are what a program’s specific activities will create or produce, providing </a:t>
            </a:r>
            <a:r>
              <a:rPr lang="en-US" baseline="0" dirty="0">
                <a:solidFill>
                  <a:schemeClr val="tx1"/>
                </a:solidFill>
              </a:rPr>
              <a:t>evidence of service delivery. </a:t>
            </a:r>
            <a:endParaRPr lang="en-US" dirty="0">
              <a:solidFill>
                <a:schemeClr val="tx1"/>
              </a:solidFill>
            </a:endParaRPr>
          </a:p>
          <a:p>
            <a:endParaRPr lang="en-US" dirty="0">
              <a:solidFill>
                <a:schemeClr val="tx1"/>
              </a:solidFill>
            </a:endParaRPr>
          </a:p>
          <a:p>
            <a:r>
              <a:rPr lang="en-US" dirty="0">
                <a:solidFill>
                  <a:schemeClr val="tx1"/>
                </a:solidFill>
              </a:rPr>
              <a:t>Outputs are often described numerically or quantified in some way.</a:t>
            </a:r>
            <a:r>
              <a:rPr lang="en-US" baseline="0" dirty="0">
                <a:solidFill>
                  <a:schemeClr val="tx1"/>
                </a:solidFill>
              </a:rPr>
              <a:t> For example, outputs associated with the hypothetical nutrition assistance program might include the following: </a:t>
            </a:r>
          </a:p>
          <a:p>
            <a:pPr marL="171450" indent="-171450">
              <a:buFontTx/>
              <a:buChar char="-"/>
            </a:pPr>
            <a:r>
              <a:rPr lang="en-US" baseline="0" dirty="0">
                <a:solidFill>
                  <a:schemeClr val="tx1"/>
                </a:solidFill>
              </a:rPr>
              <a:t>the specific number of individuals who attended a healthy food workshop</a:t>
            </a:r>
          </a:p>
          <a:p>
            <a:pPr marL="171450" indent="-171450">
              <a:buFontTx/>
              <a:buChar char="-"/>
            </a:pPr>
            <a:r>
              <a:rPr lang="en-US" baseline="0" dirty="0">
                <a:solidFill>
                  <a:schemeClr val="tx1"/>
                </a:solidFill>
              </a:rPr>
              <a:t>the specific number of individuals who received food preparation counseling or services</a:t>
            </a:r>
          </a:p>
          <a:p>
            <a:pPr marL="171450" indent="-171450">
              <a:buFontTx/>
              <a:buChar char="-"/>
            </a:pPr>
            <a:r>
              <a:rPr lang="en-US" sz="1200" b="0" i="0" kern="1200" baseline="0" dirty="0">
                <a:solidFill>
                  <a:schemeClr val="tx1"/>
                </a:solidFill>
                <a:effectLst/>
                <a:latin typeface="+mn-lt"/>
                <a:ea typeface="+mn-ea"/>
                <a:cs typeface="+mn-cs"/>
              </a:rPr>
              <a:t>the specific number of individuals who received a referral to food programs and resources</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11</a:t>
            </a:fld>
            <a:endParaRPr lang="en-US"/>
          </a:p>
        </p:txBody>
      </p:sp>
    </p:spTree>
    <p:extLst>
      <p:ext uri="{BB962C8B-B14F-4D97-AF65-F5344CB8AC3E}">
        <p14:creationId xmlns:p14="http://schemas.microsoft.com/office/powerpoint/2010/main" val="388524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a:solidFill>
                  <a:schemeClr val="tx1"/>
                </a:solidFill>
                <a:latin typeface="+mn-lt"/>
              </a:rPr>
              <a:t>Facilitator notes</a:t>
            </a:r>
            <a:r>
              <a:rPr lang="en-US" sz="1200" dirty="0">
                <a:solidFill>
                  <a:schemeClr val="tx1"/>
                </a:solidFill>
                <a:latin typeface="+mn-lt"/>
              </a:rPr>
              <a:t>: From outputs,</a:t>
            </a:r>
            <a:r>
              <a:rPr lang="en-US" sz="1200" baseline="0" dirty="0">
                <a:solidFill>
                  <a:schemeClr val="tx1"/>
                </a:solidFill>
                <a:latin typeface="+mn-lt"/>
              </a:rPr>
              <a:t> we move to outcomes. Outcomes are the specific changes that may result from a program’s activities or intervention. A program’s outcomes fall along a continuum, ranging from short- to long-term results. Short-term outcomes are often considered changes in beneficiaries’ knowledge, skills, and/or attitudes. Medium-term outcomes refer to changes in behavior or action that result from beneficiaries’ new knowledge, skills, and/or attitudes. Long-term outcomes are often characterized as </a:t>
            </a:r>
            <a:r>
              <a:rPr lang="en-US" sz="1200" dirty="0">
                <a:solidFill>
                  <a:schemeClr val="tx1"/>
                </a:solidFill>
                <a:effectLst/>
                <a:latin typeface="+mn-lt"/>
                <a:ea typeface="Calibri"/>
                <a:cs typeface="Times New Roman"/>
              </a:rPr>
              <a:t>changes</a:t>
            </a:r>
            <a:r>
              <a:rPr lang="en-US" sz="1200" baseline="0" dirty="0">
                <a:solidFill>
                  <a:schemeClr val="tx1"/>
                </a:solidFill>
                <a:effectLst/>
                <a:latin typeface="+mn-lt"/>
                <a:ea typeface="Calibri"/>
                <a:cs typeface="Times New Roman"/>
              </a:rPr>
              <a:t> in </a:t>
            </a:r>
            <a:r>
              <a:rPr lang="en-US" sz="1200" dirty="0">
                <a:solidFill>
                  <a:schemeClr val="tx1"/>
                </a:solidFill>
                <a:effectLst/>
                <a:latin typeface="+mn-lt"/>
                <a:ea typeface="Calibri"/>
                <a:cs typeface="Times New Roman"/>
              </a:rPr>
              <a:t>condition or status in life that result from beneficiaries’ new behaviors</a:t>
            </a:r>
            <a:r>
              <a:rPr lang="en-US" sz="1200" baseline="0" dirty="0">
                <a:solidFill>
                  <a:schemeClr val="tx1"/>
                </a:solidFill>
                <a:effectLst/>
                <a:latin typeface="+mn-lt"/>
                <a:ea typeface="Calibri"/>
                <a:cs typeface="Times New Roman"/>
              </a:rPr>
              <a:t> or actions</a:t>
            </a:r>
            <a:r>
              <a:rPr lang="en-US" sz="1200" dirty="0">
                <a:solidFill>
                  <a:schemeClr val="tx1"/>
                </a:solidFill>
                <a:effectLst/>
                <a:latin typeface="+mn-lt"/>
                <a:ea typeface="Calibri"/>
                <a:cs typeface="Times New Roman"/>
              </a:rPr>
              <a:t>.</a:t>
            </a:r>
          </a:p>
          <a:p>
            <a:endParaRPr lang="en-US" sz="1200" baseline="0" dirty="0">
              <a:solidFill>
                <a:schemeClr val="tx1"/>
              </a:solidFill>
              <a:latin typeface="+mn-lt"/>
            </a:endParaRPr>
          </a:p>
          <a:p>
            <a:r>
              <a:rPr lang="en-US" sz="1200" baseline="0" dirty="0">
                <a:solidFill>
                  <a:schemeClr val="tx1"/>
                </a:solidFill>
                <a:latin typeface="+mn-lt"/>
              </a:rPr>
              <a:t>It is important to note that describing outcomes as short-, medium-, or long-term depends on the objective, the length of the program, and expectations of the program or intervention. What is identified as a long-term outcome for one program could be an medium-term outcome for another. </a:t>
            </a:r>
            <a:r>
              <a:rPr lang="en-US" sz="1200" kern="1200" dirty="0">
                <a:solidFill>
                  <a:schemeClr val="tx1"/>
                </a:solidFill>
                <a:effectLst/>
                <a:latin typeface="+mn-lt"/>
                <a:ea typeface="+mn-ea"/>
                <a:cs typeface="+mn-cs"/>
              </a:rPr>
              <a:t>Your logic model should reflect your program’s theory of change</a:t>
            </a:r>
            <a:r>
              <a:rPr lang="en-US" sz="1200" kern="1200" baseline="0" dirty="0">
                <a:solidFill>
                  <a:schemeClr val="tx1"/>
                </a:solidFill>
                <a:effectLst/>
                <a:latin typeface="+mn-lt"/>
                <a:ea typeface="+mn-ea"/>
                <a:cs typeface="+mn-cs"/>
              </a:rPr>
              <a:t> and the sequence of changes necessary to accomplish your program’s long-term results.</a:t>
            </a:r>
            <a:endParaRPr lang="en-US" sz="1200" kern="1200" dirty="0">
              <a:solidFill>
                <a:schemeClr val="tx1"/>
              </a:solidFill>
              <a:effectLst/>
              <a:latin typeface="+mn-lt"/>
              <a:ea typeface="+mn-ea"/>
              <a:cs typeface="+mn-cs"/>
            </a:endParaRPr>
          </a:p>
          <a:p>
            <a:endParaRPr lang="en-US" sz="1200" baseline="0" dirty="0">
              <a:solidFill>
                <a:schemeClr val="tx1"/>
              </a:solidFill>
              <a:latin typeface="+mn-lt"/>
            </a:endParaRPr>
          </a:p>
          <a:p>
            <a:r>
              <a:rPr lang="en-US" sz="1200" baseline="0" dirty="0">
                <a:solidFill>
                  <a:schemeClr val="tx1"/>
                </a:solidFill>
                <a:latin typeface="+mn-lt"/>
              </a:rPr>
              <a:t>Let’s use the hypothetical nutrition assistance program as an example. In the short-term, individuals are expected to increase their knowledge of healthy food choices. This change in knowledge is expected to lead them to actually adopt healthy food practices – a behavioral change that represents a medium-term outcome. This, in turn, is expected to lead to an increase in families’ overall household food security – a long-term outcome of the program. </a:t>
            </a:r>
          </a:p>
          <a:p>
            <a:endParaRPr lang="en-US" sz="1200" baseline="0" dirty="0">
              <a:solidFill>
                <a:schemeClr val="tx1"/>
              </a:solidFill>
              <a:latin typeface="+mn-lt"/>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12</a:t>
            </a:fld>
            <a:endParaRPr lang="en-US"/>
          </a:p>
        </p:txBody>
      </p:sp>
    </p:spTree>
    <p:extLst>
      <p:ext uri="{BB962C8B-B14F-4D97-AF65-F5344CB8AC3E}">
        <p14:creationId xmlns:p14="http://schemas.microsoft.com/office/powerpoint/2010/main" val="419382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solidFill>
                  <a:schemeClr val="tx1"/>
                </a:solidFill>
              </a:rPr>
              <a:t>Facilitator notes</a:t>
            </a:r>
            <a:r>
              <a:rPr lang="en-US" dirty="0">
                <a:solidFill>
                  <a:schemeClr val="tx1"/>
                </a:solidFill>
              </a:rPr>
              <a:t>: We want to take a moment to highlight</a:t>
            </a:r>
            <a:r>
              <a:rPr lang="en-US" baseline="0" dirty="0">
                <a:solidFill>
                  <a:schemeClr val="tx1"/>
                </a:solidFill>
              </a:rPr>
              <a:t> the </a:t>
            </a:r>
            <a:r>
              <a:rPr lang="en-US" dirty="0">
                <a:solidFill>
                  <a:schemeClr val="tx1"/>
                </a:solidFill>
              </a:rPr>
              <a:t>differences</a:t>
            </a:r>
            <a:r>
              <a:rPr lang="en-US" baseline="0" dirty="0">
                <a:solidFill>
                  <a:schemeClr val="tx1"/>
                </a:solidFill>
              </a:rPr>
              <a:t> between outputs and outcomes as these two components are often confused with one another.</a:t>
            </a:r>
          </a:p>
          <a:p>
            <a:endParaRPr lang="en-US" baseline="0" dirty="0">
              <a:solidFill>
                <a:schemeClr val="tx1"/>
              </a:solidFill>
            </a:endParaRPr>
          </a:p>
          <a:p>
            <a:r>
              <a:rPr lang="en-US" baseline="0" dirty="0">
                <a:solidFill>
                  <a:schemeClr val="tx1"/>
                </a:solidFill>
              </a:rPr>
              <a:t>On the left side of the slide, you can see that program outputs are direct products of a program’s activities or services and are often expressed numerically or quantified in some way. Program outcomes, on the other hand, focus on the </a:t>
            </a:r>
            <a:r>
              <a:rPr lang="en-US" i="1" baseline="0" dirty="0">
                <a:solidFill>
                  <a:schemeClr val="tx1"/>
                </a:solidFill>
              </a:rPr>
              <a:t>changes </a:t>
            </a:r>
            <a:r>
              <a:rPr lang="en-US" i="0" baseline="0" dirty="0">
                <a:solidFill>
                  <a:schemeClr val="tx1"/>
                </a:solidFill>
              </a:rPr>
              <a:t>a program intends to bring about as a </a:t>
            </a:r>
            <a:r>
              <a:rPr lang="en-US" i="1" baseline="0" dirty="0">
                <a:solidFill>
                  <a:schemeClr val="tx1"/>
                </a:solidFill>
              </a:rPr>
              <a:t>result </a:t>
            </a:r>
            <a:r>
              <a:rPr lang="en-US" i="0" baseline="0" dirty="0">
                <a:solidFill>
                  <a:schemeClr val="tx1"/>
                </a:solidFill>
              </a:rPr>
              <a:t>of a program’s activities or intervention. </a:t>
            </a:r>
          </a:p>
          <a:p>
            <a:endParaRPr lang="en-US" i="0" baseline="0" dirty="0">
              <a:solidFill>
                <a:schemeClr val="tx1"/>
              </a:solidFill>
            </a:endParaRPr>
          </a:p>
          <a:p>
            <a:r>
              <a:rPr lang="en-US" baseline="0" dirty="0">
                <a:solidFill>
                  <a:schemeClr val="tx1"/>
                </a:solidFill>
              </a:rPr>
              <a:t>While outputs are the essential elements that enable change, they do not represent benefits or changes in and of themselves. </a:t>
            </a:r>
          </a:p>
          <a:p>
            <a:endParaRPr lang="en-US" baseline="0" dirty="0">
              <a:solidFill>
                <a:schemeClr val="tx1"/>
              </a:solidFill>
            </a:endParaRPr>
          </a:p>
          <a:p>
            <a:r>
              <a:rPr lang="en-US" dirty="0">
                <a:solidFill>
                  <a:schemeClr val="tx1"/>
                </a:solidFill>
              </a:rPr>
              <a:t>Are there any questions?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dirty="0"/>
          </a:p>
        </p:txBody>
      </p:sp>
    </p:spTree>
    <p:extLst>
      <p:ext uri="{BB962C8B-B14F-4D97-AF65-F5344CB8AC3E}">
        <p14:creationId xmlns:p14="http://schemas.microsoft.com/office/powerpoint/2010/main" val="365708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u="none" baseline="0" dirty="0">
                <a:solidFill>
                  <a:schemeClr val="tx1"/>
                </a:solidFill>
              </a:rPr>
              <a:t> At this point, you should all be familiar with what a logic model is and its key components. Let’s turn now to how you read a logic model. 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a:solidFill>
                  <a:schemeClr val="tx1"/>
                </a:solidFill>
              </a:rPr>
              <a:t>In addition, a logic model has two “sides.” </a:t>
            </a:r>
            <a:r>
              <a:rPr lang="en-US" sz="1200" u="none"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side </a:t>
            </a:r>
            <a:r>
              <a:rPr lang="en-US" sz="1200" kern="1200" baseline="0" dirty="0">
                <a:solidFill>
                  <a:schemeClr val="tx1"/>
                </a:solidFill>
                <a:effectLst/>
                <a:latin typeface="+mn-lt"/>
                <a:ea typeface="+mn-ea"/>
                <a:cs typeface="+mn-cs"/>
              </a:rPr>
              <a:t>focuses </a:t>
            </a:r>
            <a:r>
              <a:rPr lang="en-US" sz="1200" kern="1200" dirty="0">
                <a:solidFill>
                  <a:schemeClr val="tx1"/>
                </a:solidFill>
                <a:effectLst/>
                <a:latin typeface="+mn-lt"/>
                <a:ea typeface="+mn-ea"/>
                <a:cs typeface="+mn-cs"/>
              </a:rPr>
              <a:t>on a</a:t>
            </a:r>
            <a:r>
              <a:rPr lang="en-US" sz="1200" kern="1200" baseline="0" dirty="0">
                <a:solidFill>
                  <a:schemeClr val="tx1"/>
                </a:solidFill>
                <a:effectLst/>
                <a:latin typeface="+mn-lt"/>
                <a:ea typeface="+mn-ea"/>
                <a:cs typeface="+mn-cs"/>
              </a:rPr>
              <a:t> program’s implementation or its planned work – </a:t>
            </a:r>
            <a:r>
              <a:rPr lang="en-US" sz="1200" kern="1200" dirty="0">
                <a:solidFill>
                  <a:schemeClr val="tx1"/>
                </a:solidFill>
                <a:effectLst/>
                <a:latin typeface="+mn-lt"/>
                <a:ea typeface="+mn-ea"/>
                <a:cs typeface="+mn-cs"/>
              </a:rPr>
              <a:t>inputs</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resources, activities, and outputs (direct products)</a:t>
            </a:r>
            <a:r>
              <a:rPr lang="en-US" sz="1200" kern="1200" baseline="0" dirty="0">
                <a:solidFill>
                  <a:schemeClr val="tx1"/>
                </a:solidFill>
                <a:effectLst/>
                <a:latin typeface="+mn-lt"/>
                <a:ea typeface="+mn-ea"/>
                <a:cs typeface="+mn-cs"/>
              </a:rPr>
              <a:t>. The </a:t>
            </a:r>
            <a:r>
              <a:rPr lang="en-US" sz="1200" b="1" dirty="0">
                <a:solidFill>
                  <a:schemeClr val="tx1"/>
                </a:solidFill>
              </a:rPr>
              <a:t>outcomes</a:t>
            </a:r>
            <a:r>
              <a:rPr lang="en-US" sz="1200" dirty="0">
                <a:solidFill>
                  <a:schemeClr val="tx1"/>
                </a:solidFill>
              </a:rPr>
              <a:t> </a:t>
            </a:r>
            <a:r>
              <a:rPr lang="en-US" sz="1200" kern="1200" dirty="0">
                <a:solidFill>
                  <a:schemeClr val="tx1"/>
                </a:solidFill>
                <a:effectLst/>
                <a:latin typeface="+mn-lt"/>
                <a:ea typeface="+mn-ea"/>
                <a:cs typeface="+mn-cs"/>
              </a:rPr>
              <a:t>side of the logic model describes</a:t>
            </a:r>
            <a:r>
              <a:rPr lang="en-US" sz="1200" kern="1200" baseline="0" dirty="0">
                <a:solidFill>
                  <a:schemeClr val="tx1"/>
                </a:solidFill>
                <a:effectLst/>
                <a:latin typeface="+mn-lt"/>
                <a:ea typeface="+mn-ea"/>
                <a:cs typeface="+mn-cs"/>
              </a:rPr>
              <a:t> the expected </a:t>
            </a:r>
            <a:r>
              <a:rPr lang="en-US" sz="1200" dirty="0">
                <a:solidFill>
                  <a:schemeClr val="tx1"/>
                </a:solidFill>
              </a:rPr>
              <a:t>sequence of changes that the program is to accomplish,</a:t>
            </a:r>
            <a:r>
              <a:rPr lang="en-US" sz="1200" baseline="0" dirty="0">
                <a:solidFill>
                  <a:schemeClr val="tx1"/>
                </a:solidFill>
              </a:rPr>
              <a:t> which can be </a:t>
            </a:r>
            <a:r>
              <a:rPr lang="en-US" sz="1200" kern="1200" dirty="0">
                <a:solidFill>
                  <a:schemeClr val="tx1"/>
                </a:solidFill>
                <a:effectLst/>
                <a:latin typeface="+mn-lt"/>
                <a:ea typeface="+mn-ea"/>
                <a:cs typeface="+mn-cs"/>
              </a:rPr>
              <a:t>short-</a:t>
            </a:r>
            <a:r>
              <a:rPr lang="en-US" sz="1200" kern="1200" baseline="0" dirty="0">
                <a:solidFill>
                  <a:schemeClr val="tx1"/>
                </a:solidFill>
                <a:effectLst/>
                <a:latin typeface="+mn-lt"/>
                <a:ea typeface="+mn-ea"/>
                <a:cs typeface="+mn-cs"/>
              </a:rPr>
              <a:t>term</a:t>
            </a:r>
            <a:r>
              <a:rPr lang="en-US" sz="1200" kern="1200" dirty="0">
                <a:solidFill>
                  <a:schemeClr val="tx1"/>
                </a:solidFill>
                <a:effectLst/>
                <a:latin typeface="+mn-lt"/>
                <a:ea typeface="+mn-ea"/>
                <a:cs typeface="+mn-cs"/>
              </a:rPr>
              <a:t>, medium-term, and/or long-term changes. The outcomes side reflects what difference the program intends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make.</a:t>
            </a:r>
          </a:p>
        </p:txBody>
      </p:sp>
      <p:sp>
        <p:nvSpPr>
          <p:cNvPr id="4" name="Slide Number Placeholder 3"/>
          <p:cNvSpPr>
            <a:spLocks noGrp="1"/>
          </p:cNvSpPr>
          <p:nvPr>
            <p:ph type="sldNum" sz="quarter" idx="5"/>
          </p:nvPr>
        </p:nvSpPr>
        <p:spPr/>
        <p:txBody>
          <a:bodyPr/>
          <a:lstStyle/>
          <a:p>
            <a:fld id="{EDD49445-AB42-5F40-8FC0-3094745C6D48}" type="slidenum">
              <a:rPr lang="en-US" smtClean="0"/>
              <a:t>14</a:t>
            </a:fld>
            <a:endParaRPr lang="en-US"/>
          </a:p>
        </p:txBody>
      </p:sp>
    </p:spTree>
    <p:extLst>
      <p:ext uri="{BB962C8B-B14F-4D97-AF65-F5344CB8AC3E}">
        <p14:creationId xmlns:p14="http://schemas.microsoft.com/office/powerpoint/2010/main" val="40010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dirty="0">
                <a:solidFill>
                  <a:schemeClr val="tx1"/>
                </a:solidFill>
              </a:rPr>
              <a:t>: Let’s now discuss</a:t>
            </a:r>
            <a:r>
              <a:rPr lang="en-US" baseline="0" dirty="0">
                <a:solidFill>
                  <a:schemeClr val="tx1"/>
                </a:solidFill>
              </a:rPr>
              <a:t> how to create a logic model. </a:t>
            </a:r>
            <a:r>
              <a:rPr lang="en-US" dirty="0">
                <a:solidFill>
                  <a:schemeClr val="tx1"/>
                </a:solidFill>
              </a:rPr>
              <a:t>There is no one correct way to create a logic model. The approach you select may</a:t>
            </a:r>
            <a:r>
              <a:rPr lang="en-US" baseline="0" dirty="0">
                <a:solidFill>
                  <a:schemeClr val="tx1"/>
                </a:solidFill>
              </a:rPr>
              <a:t> depend on the </a:t>
            </a:r>
            <a:r>
              <a:rPr lang="en-US" dirty="0">
                <a:solidFill>
                  <a:schemeClr val="tx1"/>
                </a:solidFill>
              </a:rPr>
              <a:t>stage</a:t>
            </a:r>
            <a:r>
              <a:rPr lang="en-US" baseline="0" dirty="0">
                <a:solidFill>
                  <a:schemeClr val="tx1"/>
                </a:solidFill>
              </a:rPr>
              <a:t> of development of your program (i.e., planning, implementation, or maintenance stage) and/or how you plan to use your logic model. There are two main approaches that are used to create a logic model – reverse logic and forward logic. These two approaches can also be used in combination.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Reverse logic creates</a:t>
            </a:r>
            <a:r>
              <a:rPr lang="en-US" sz="1200" baseline="0" dirty="0">
                <a:solidFill>
                  <a:schemeClr val="tx1"/>
                </a:solidFill>
              </a:rPr>
              <a:t> a logic model by working backwards. It starts with desired outcomes on the right side and moves backwards to identify a program’s activities and inputs on the left side of the model. This reverse logic approach is often used in the development or planning stages of a program as it ensures that program activities will logically lead to the specific outcomes. Using a reverse logic approach, you </a:t>
            </a:r>
            <a:r>
              <a:rPr lang="en-US" baseline="0" dirty="0">
                <a:solidFill>
                  <a:schemeClr val="tx1"/>
                </a:solidFill>
              </a:rPr>
              <a:t>will ask the question, “But how?” as you move from right to left in your logic model. </a:t>
            </a:r>
            <a:endParaRPr lang="en-US"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Alternatively, the forward logic approach starts with your program’s inputs and</a:t>
            </a:r>
            <a:r>
              <a:rPr lang="en-US" baseline="0" dirty="0">
                <a:solidFill>
                  <a:schemeClr val="tx1"/>
                </a:solidFill>
              </a:rPr>
              <a:t> activities and </a:t>
            </a:r>
            <a:r>
              <a:rPr lang="en-US" dirty="0">
                <a:solidFill>
                  <a:schemeClr val="tx1"/>
                </a:solidFill>
              </a:rPr>
              <a:t>uses a progressive</a:t>
            </a:r>
            <a:r>
              <a:rPr lang="en-US" baseline="0" dirty="0">
                <a:solidFill>
                  <a:schemeClr val="tx1"/>
                </a:solidFill>
              </a:rPr>
              <a:t> </a:t>
            </a:r>
            <a:r>
              <a:rPr lang="en-US" dirty="0">
                <a:solidFill>
                  <a:schemeClr val="tx1"/>
                </a:solidFill>
              </a:rPr>
              <a:t>series of “if…then” statements to establish relationships between</a:t>
            </a:r>
            <a:r>
              <a:rPr lang="en-US" baseline="0" dirty="0">
                <a:solidFill>
                  <a:schemeClr val="tx1"/>
                </a:solidFill>
              </a:rPr>
              <a:t> inputs, activities, outputs, and outcomes. This forward logic approach is often used when there is a clear understanding of what the inputs and activities are or will be (e.g., a program that is in the implementation or maintenance stage rather than the design or development stage). </a:t>
            </a:r>
          </a:p>
          <a:p>
            <a:endParaRPr lang="en-US" dirty="0">
              <a:solidFill>
                <a:schemeClr val="tx1"/>
              </a:solidFill>
            </a:endParaRPr>
          </a:p>
          <a:p>
            <a:r>
              <a:rPr lang="en-US" sz="1200" dirty="0">
                <a:solidFill>
                  <a:schemeClr val="tx1"/>
                </a:solidFill>
              </a:rPr>
              <a:t>Regardless of which approach you</a:t>
            </a:r>
            <a:r>
              <a:rPr lang="en-US" sz="1200" baseline="0" dirty="0">
                <a:solidFill>
                  <a:schemeClr val="tx1"/>
                </a:solidFill>
              </a:rPr>
              <a:t> take (forward or reverse), w</a:t>
            </a:r>
            <a:r>
              <a:rPr lang="en-US" sz="1200" dirty="0">
                <a:solidFill>
                  <a:schemeClr val="tx1"/>
                </a:solidFill>
              </a:rPr>
              <a:t>orking out sequences of “if…then” relationships or the “how” about a program enables one to uncover gaps in logic, clarify assumptions, and better understand how investments and a </a:t>
            </a:r>
            <a:r>
              <a:rPr lang="en-US" sz="1200" baseline="0" dirty="0">
                <a:solidFill>
                  <a:schemeClr val="tx1"/>
                </a:solidFill>
              </a:rPr>
              <a:t>program’s activities are likely </a:t>
            </a:r>
            <a:r>
              <a:rPr lang="en-US" sz="1200" dirty="0">
                <a:solidFill>
                  <a:schemeClr val="tx1"/>
                </a:solidFill>
              </a:rPr>
              <a:t>to produce intended results/outcomes.  </a:t>
            </a:r>
          </a:p>
        </p:txBody>
      </p:sp>
      <p:sp>
        <p:nvSpPr>
          <p:cNvPr id="4" name="Slide Number Placeholder 3"/>
          <p:cNvSpPr>
            <a:spLocks noGrp="1"/>
          </p:cNvSpPr>
          <p:nvPr>
            <p:ph type="sldNum" sz="quarter" idx="5"/>
          </p:nvPr>
        </p:nvSpPr>
        <p:spPr/>
        <p:txBody>
          <a:bodyPr/>
          <a:lstStyle/>
          <a:p>
            <a:fld id="{EDD49445-AB42-5F40-8FC0-3094745C6D48}" type="slidenum">
              <a:rPr lang="en-US" smtClean="0"/>
              <a:t>15</a:t>
            </a:fld>
            <a:endParaRPr lang="en-US"/>
          </a:p>
        </p:txBody>
      </p:sp>
    </p:spTree>
    <p:extLst>
      <p:ext uri="{BB962C8B-B14F-4D97-AF65-F5344CB8AC3E}">
        <p14:creationId xmlns:p14="http://schemas.microsoft.com/office/powerpoint/2010/main" val="53521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solidFill>
                  <a:schemeClr val="tx1"/>
                </a:solidFill>
              </a:rPr>
              <a:t>Facilitator notes</a:t>
            </a:r>
            <a:r>
              <a:rPr lang="en-US" dirty="0">
                <a:solidFill>
                  <a:schemeClr val="tx1"/>
                </a:solidFill>
              </a:rPr>
              <a:t>:</a:t>
            </a:r>
            <a:r>
              <a:rPr lang="en-US" baseline="0" dirty="0">
                <a:solidFill>
                  <a:schemeClr val="tx1"/>
                </a:solidFill>
              </a:rPr>
              <a:t> </a:t>
            </a:r>
            <a:r>
              <a:rPr lang="en-US" sz="1200" baseline="0" dirty="0">
                <a:solidFill>
                  <a:schemeClr val="tx1"/>
                </a:solidFill>
              </a:rPr>
              <a:t>Let’s walk through how to create a logic model using a reverse logic approach. Again, this approach starts with desired outcomes and requires you to work backwards to develop activities and inputs. Reverse logic asks the question, “But how?” as you move from desired outcomes to identifying the inputs that lead to these outcomes in your logic model.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a:t>
            </a:r>
            <a:r>
              <a:rPr lang="en-US" sz="1200" kern="1200" baseline="0" dirty="0">
                <a:solidFill>
                  <a:schemeClr val="tx1"/>
                </a:solidFill>
                <a:effectLst/>
                <a:latin typeface="+mn-lt"/>
                <a:ea typeface="+mn-ea"/>
                <a:cs typeface="+mn-cs"/>
              </a:rPr>
              <a:t>the nutrition assistance program as an example, this reverse logic approach (shown here) starts with the program’s long-term outcome of increasing the number of healthy families and works backwards to determine how the program will achieve this outcome.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dirty="0"/>
          </a:p>
        </p:txBody>
      </p:sp>
    </p:spTree>
    <p:extLst>
      <p:ext uri="{BB962C8B-B14F-4D97-AF65-F5344CB8AC3E}">
        <p14:creationId xmlns:p14="http://schemas.microsoft.com/office/powerpoint/2010/main" val="22265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t>Facilitator notes</a:t>
            </a:r>
            <a:r>
              <a:rPr lang="en-US" dirty="0"/>
              <a:t>: </a:t>
            </a:r>
            <a:r>
              <a:rPr lang="en-US" sz="1200" baseline="0" dirty="0"/>
              <a:t>Let’s now walk through how to create a logic model using forward logic which is demonstrated on this slide here. Again, forward logic uses </a:t>
            </a:r>
            <a:r>
              <a:rPr lang="en-US" sz="1200" dirty="0"/>
              <a:t>“if…then” statements, moving from the left side of the logic model </a:t>
            </a:r>
            <a:r>
              <a:rPr lang="en-US" sz="1200" kern="1200" dirty="0">
                <a:solidFill>
                  <a:schemeClr val="tx1"/>
                </a:solidFill>
                <a:effectLst/>
                <a:latin typeface="+mn-lt"/>
                <a:ea typeface="+mn-ea"/>
                <a:cs typeface="+mn-cs"/>
              </a:rPr>
              <a:t>with resources/inputs and progressively builds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links as we move across to the outcomes</a:t>
            </a:r>
            <a:r>
              <a:rPr lang="en-US" sz="1200" kern="1200" baseline="0" dirty="0">
                <a:solidFill>
                  <a:schemeClr val="tx1"/>
                </a:solidFill>
                <a:effectLst/>
                <a:latin typeface="+mn-lt"/>
                <a:ea typeface="+mn-ea"/>
                <a:cs typeface="+mn-cs"/>
              </a:rPr>
              <a:t> side of the logic model</a:t>
            </a:r>
            <a:r>
              <a:rPr lang="en-US" sz="1200" kern="1200" dirty="0">
                <a:solidFill>
                  <a:schemeClr val="tx1"/>
                </a:solidFill>
                <a:effectLst/>
                <a:latin typeface="+mn-lt"/>
                <a:ea typeface="+mn-ea"/>
                <a:cs typeface="+mn-cs"/>
              </a:rPr>
              <a:t>.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a:t>
            </a:r>
            <a:r>
              <a:rPr lang="en-US" sz="1200" kern="1200" baseline="0" dirty="0">
                <a:solidFill>
                  <a:schemeClr val="tx1"/>
                </a:solidFill>
                <a:effectLst/>
                <a:latin typeface="+mn-lt"/>
                <a:ea typeface="+mn-ea"/>
                <a:cs typeface="+mn-cs"/>
              </a:rPr>
              <a:t>the nutrition assistance program as an example, this forward logic approach would be, </a:t>
            </a:r>
            <a:r>
              <a:rPr lang="en-US" sz="1200" b="1" kern="1200" baseline="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we have access to AmeriCorps members, </a:t>
            </a:r>
            <a:r>
              <a:rPr lang="en-US" sz="1200" b="1" kern="1200" baseline="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we can provide food education workshops and referral services. </a:t>
            </a:r>
            <a:r>
              <a:rPr lang="en-US" sz="1200" b="1" kern="1200" baseline="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we carry out these activities, </a:t>
            </a:r>
            <a:r>
              <a:rPr lang="en-US" sz="1200" b="1" kern="1200" baseline="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we will deliver services to 200 families.  </a:t>
            </a:r>
            <a:r>
              <a:rPr lang="en-US" sz="1200" b="1" kern="1200" baseline="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families receive these services, </a:t>
            </a:r>
            <a:r>
              <a:rPr lang="en-US" sz="1200" b="1" kern="1200" baseline="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they will learn about healthy food choices and improve their skills in preparing healthy foods. </a:t>
            </a:r>
            <a:r>
              <a:rPr lang="en-US" sz="1200" b="1" kern="1200" baseline="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families gain this knowledge and acquire these skills, </a:t>
            </a:r>
            <a:r>
              <a:rPr lang="en-US" sz="1200" b="1" kern="1200" baseline="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they will adopt healthy food practices. </a:t>
            </a:r>
            <a:r>
              <a:rPr lang="en-US" sz="1200" b="1" kern="1200" baseline="0" dirty="0">
                <a:solidFill>
                  <a:schemeClr val="tx1"/>
                </a:solidFill>
                <a:effectLst/>
                <a:latin typeface="+mn-lt"/>
                <a:ea typeface="+mn-ea"/>
                <a:cs typeface="+mn-cs"/>
              </a:rPr>
              <a:t>If </a:t>
            </a:r>
            <a:r>
              <a:rPr lang="en-US" sz="1200" kern="1200" baseline="0" dirty="0">
                <a:solidFill>
                  <a:schemeClr val="tx1"/>
                </a:solidFill>
                <a:effectLst/>
                <a:latin typeface="+mn-lt"/>
                <a:ea typeface="+mn-ea"/>
                <a:cs typeface="+mn-cs"/>
              </a:rPr>
              <a:t>families adopt healthy food practices, </a:t>
            </a:r>
            <a:r>
              <a:rPr lang="en-US" sz="1200" b="1" kern="1200" baseline="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they will be healthier.</a:t>
            </a:r>
          </a:p>
          <a:p>
            <a:pPr defTabSz="465887">
              <a:defRPr/>
            </a:pPr>
            <a:endParaRPr lang="en-US" sz="1200" kern="1200" baseline="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dirty="0"/>
          </a:p>
        </p:txBody>
      </p:sp>
    </p:spTree>
    <p:extLst>
      <p:ext uri="{BB962C8B-B14F-4D97-AF65-F5344CB8AC3E}">
        <p14:creationId xmlns:p14="http://schemas.microsoft.com/office/powerpoint/2010/main" val="1188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a:t>
            </a:r>
            <a:r>
              <a:rPr lang="en-US" u="sng" baseline="0" dirty="0"/>
              <a:t> </a:t>
            </a:r>
            <a:r>
              <a:rPr lang="en-US" u="sng" dirty="0"/>
              <a:t>notes</a:t>
            </a:r>
            <a:r>
              <a:rPr lang="en-US" dirty="0"/>
              <a:t>: </a:t>
            </a:r>
            <a:r>
              <a:rPr lang="en-US" sz="1200" kern="1200" dirty="0">
                <a:solidFill>
                  <a:schemeClr val="tx1"/>
                </a:solidFill>
                <a:effectLst/>
                <a:latin typeface="+mn-lt"/>
                <a:ea typeface="+mn-ea"/>
                <a:cs typeface="+mn-cs"/>
              </a:rPr>
              <a:t>We’ve provided</a:t>
            </a:r>
            <a:r>
              <a:rPr lang="en-US" sz="1200" kern="1200" baseline="0" dirty="0">
                <a:solidFill>
                  <a:schemeClr val="tx1"/>
                </a:solidFill>
                <a:effectLst/>
                <a:latin typeface="+mn-lt"/>
                <a:ea typeface="+mn-ea"/>
                <a:cs typeface="+mn-cs"/>
              </a:rPr>
              <a:t> some questions on this slide here to help you think through the modeling process for each component. Similar questions are also found on the template itself. </a:t>
            </a:r>
            <a:endParaRPr lang="en-US" baseline="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dirty="0"/>
          </a:p>
        </p:txBody>
      </p:sp>
    </p:spTree>
    <p:extLst>
      <p:ext uri="{BB962C8B-B14F-4D97-AF65-F5344CB8AC3E}">
        <p14:creationId xmlns:p14="http://schemas.microsoft.com/office/powerpoint/2010/main" val="365708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baseline="0" dirty="0"/>
              <a:t>: Now, we’re going to work on building a logic model together as a group. </a:t>
            </a:r>
            <a:r>
              <a:rPr lang="en-US" dirty="0"/>
              <a:t>In this group exercise, let’s try to apply a forward logic</a:t>
            </a:r>
            <a:r>
              <a:rPr lang="en-US" baseline="0" dirty="0"/>
              <a:t> approach in developing a logic model for a hypothetical wildlife conservation program</a:t>
            </a:r>
            <a:r>
              <a:rPr lang="en-US" dirty="0"/>
              <a:t>. A brief description</a:t>
            </a:r>
            <a:r>
              <a:rPr lang="en-US" baseline="0" dirty="0"/>
              <a:t> of the program is provided here. We encourage all of you to participate and provide your input as we build a logic model for this program together.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a:t>Facilitator notes:</a:t>
            </a:r>
            <a:r>
              <a:rPr lang="en-US" baseline="0" dirty="0"/>
              <a:t> For this presentation, we have a number of learning objectives.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the end of this presentation, you will be able to: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Describe what a logic model is, and how it can be useful to your daily program operations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Identify the key components of a logic model</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Develop a logic model for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And use a logic model for evaluation planning</a:t>
            </a:r>
            <a:endParaRPr lang="en-US" dirty="0"/>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2</a:t>
            </a:fld>
            <a:endParaRPr lang="en-US"/>
          </a:p>
        </p:txBody>
      </p:sp>
    </p:spTree>
    <p:extLst>
      <p:ext uri="{BB962C8B-B14F-4D97-AF65-F5344CB8AC3E}">
        <p14:creationId xmlns:p14="http://schemas.microsoft.com/office/powerpoint/2010/main" val="2609194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 For this exercise, we are using ASN’s NOFO template</a:t>
            </a:r>
            <a:r>
              <a:rPr lang="en-US" baseline="0" dirty="0">
                <a:solidFill>
                  <a:schemeClr val="tx1"/>
                </a:solidFill>
              </a:rPr>
              <a:t> for a program logic model. </a:t>
            </a:r>
          </a:p>
          <a:p>
            <a:endParaRPr lang="en-US" baseline="0" dirty="0">
              <a:solidFill>
                <a:schemeClr val="tx1"/>
              </a:solidFill>
            </a:endParaRPr>
          </a:p>
          <a:p>
            <a:r>
              <a:rPr lang="en-US" dirty="0">
                <a:solidFill>
                  <a:schemeClr val="tx1"/>
                </a:solidFill>
              </a:rPr>
              <a:t>Before we populate the columns, we want to identify the overarching </a:t>
            </a:r>
            <a:r>
              <a:rPr lang="en-US" b="1" dirty="0">
                <a:solidFill>
                  <a:schemeClr val="tx1"/>
                </a:solidFill>
              </a:rPr>
              <a:t>problem </a:t>
            </a:r>
            <a:r>
              <a:rPr lang="en-US" b="0" dirty="0">
                <a:solidFill>
                  <a:schemeClr val="tx1"/>
                </a:solidFill>
              </a:rPr>
              <a:t>that the program is trying to address. The theory of change can help us define this problem or need. </a:t>
            </a:r>
            <a:endParaRPr lang="en-US" dirty="0">
              <a:solidFill>
                <a:schemeClr val="tx1"/>
              </a:solidFill>
            </a:endParaRPr>
          </a:p>
          <a:p>
            <a:r>
              <a:rPr lang="en-US" baseline="0" dirty="0">
                <a:solidFill>
                  <a:schemeClr val="tx1"/>
                </a:solidFill>
              </a:rPr>
              <a:t>- </a:t>
            </a:r>
            <a:r>
              <a:rPr lang="en-US" b="0" dirty="0">
                <a:solidFill>
                  <a:schemeClr val="tx1"/>
                </a:solidFill>
              </a:rPr>
              <a:t>Once we know what problem the program is intended to address, we can ask ourselves, “</a:t>
            </a:r>
            <a:r>
              <a:rPr lang="en-US" dirty="0">
                <a:solidFill>
                  <a:schemeClr val="tx1"/>
                </a:solidFill>
              </a:rPr>
              <a:t>What</a:t>
            </a:r>
            <a:r>
              <a:rPr lang="en-US" baseline="0" dirty="0">
                <a:solidFill>
                  <a:schemeClr val="tx1"/>
                </a:solidFill>
              </a:rPr>
              <a:t> might be some potential investments for this program?” The first column, </a:t>
            </a:r>
            <a:r>
              <a:rPr lang="en-US" b="1" dirty="0">
                <a:solidFill>
                  <a:schemeClr val="tx1"/>
                </a:solidFill>
              </a:rPr>
              <a:t>inputs</a:t>
            </a:r>
            <a:r>
              <a:rPr lang="en-US" dirty="0">
                <a:solidFill>
                  <a:schemeClr val="tx1"/>
                </a:solidFill>
              </a:rPr>
              <a:t>, refers to the resources invested in a program. </a:t>
            </a:r>
            <a:r>
              <a:rPr lang="en-US" baseline="0" dirty="0">
                <a:solidFill>
                  <a:schemeClr val="tx1"/>
                </a:solidFill>
              </a:rPr>
              <a:t>Funding, program staff, AmeriCorps members, and wildlife conservation research are just some of the potential investments for this program. Other possible resources include additional volunteers who are not AmeriCorps members.  </a:t>
            </a:r>
          </a:p>
          <a:p>
            <a:endParaRPr lang="en-US" baseline="0" dirty="0">
              <a:solidFill>
                <a:schemeClr val="tx1"/>
              </a:solidFill>
            </a:endParaRPr>
          </a:p>
          <a:p>
            <a:r>
              <a:rPr lang="en-US" baseline="0" dirty="0">
                <a:solidFill>
                  <a:schemeClr val="tx1"/>
                </a:solidFill>
              </a:rPr>
              <a:t>The next column refers to the </a:t>
            </a:r>
            <a:r>
              <a:rPr lang="en-US" b="1" baseline="0" dirty="0">
                <a:solidFill>
                  <a:schemeClr val="tx1"/>
                </a:solidFill>
              </a:rPr>
              <a:t>activities</a:t>
            </a:r>
            <a:r>
              <a:rPr lang="en-US" baseline="0" dirty="0">
                <a:solidFill>
                  <a:schemeClr val="tx1"/>
                </a:solidFill>
              </a:rPr>
              <a:t> that the program carries out. If the program has these resources, then what are some potential activities or services that it would be able to provide? </a:t>
            </a:r>
            <a:r>
              <a:rPr lang="en-US" dirty="0">
                <a:solidFill>
                  <a:schemeClr val="tx1"/>
                </a:solidFill>
              </a:rPr>
              <a:t>Some potential activities include:</a:t>
            </a:r>
          </a:p>
          <a:p>
            <a:pPr>
              <a:buFontTx/>
              <a:buChar char="-"/>
            </a:pPr>
            <a:r>
              <a:rPr lang="en-US" sz="1200" dirty="0">
                <a:solidFill>
                  <a:schemeClr val="tx1"/>
                </a:solidFill>
              </a:rPr>
              <a:t> AmeriCorps members and volunteers</a:t>
            </a:r>
            <a:r>
              <a:rPr lang="en-US" sz="1200" baseline="0" dirty="0">
                <a:solidFill>
                  <a:schemeClr val="tx1"/>
                </a:solidFill>
              </a:rPr>
              <a:t> </a:t>
            </a:r>
            <a:r>
              <a:rPr lang="en-US" sz="1200" dirty="0">
                <a:solidFill>
                  <a:schemeClr val="tx1"/>
                </a:solidFill>
              </a:rPr>
              <a:t>conduct waste</a:t>
            </a:r>
            <a:r>
              <a:rPr lang="en-US" sz="1200" baseline="0" dirty="0">
                <a:solidFill>
                  <a:schemeClr val="tx1"/>
                </a:solidFill>
              </a:rPr>
              <a:t> removal projects</a:t>
            </a:r>
            <a:endParaRPr lang="en-US" sz="1200" dirty="0">
              <a:solidFill>
                <a:schemeClr val="tx1"/>
              </a:solidFill>
            </a:endParaRPr>
          </a:p>
          <a:p>
            <a:pPr>
              <a:buFontTx/>
              <a:buChar char="-"/>
            </a:pPr>
            <a:r>
              <a:rPr lang="en-US" sz="1200" dirty="0">
                <a:solidFill>
                  <a:schemeClr val="tx1"/>
                </a:solidFill>
              </a:rPr>
              <a:t> AmeriCorps</a:t>
            </a:r>
            <a:r>
              <a:rPr lang="en-US" sz="1200" baseline="0" dirty="0">
                <a:solidFill>
                  <a:schemeClr val="tx1"/>
                </a:solidFill>
              </a:rPr>
              <a:t> members </a:t>
            </a:r>
            <a:r>
              <a:rPr lang="en-US" sz="1200" dirty="0">
                <a:solidFill>
                  <a:schemeClr val="tx1"/>
                </a:solidFill>
              </a:rPr>
              <a:t>and volunteers</a:t>
            </a:r>
            <a:r>
              <a:rPr lang="en-US" sz="1200" baseline="0" dirty="0">
                <a:solidFill>
                  <a:schemeClr val="tx1"/>
                </a:solidFill>
              </a:rPr>
              <a:t> </a:t>
            </a:r>
            <a:r>
              <a:rPr lang="en-US" sz="1200" dirty="0">
                <a:solidFill>
                  <a:schemeClr val="tx1"/>
                </a:solidFill>
              </a:rPr>
              <a:t>conduct</a:t>
            </a:r>
            <a:r>
              <a:rPr lang="en-US" sz="1200" baseline="0" dirty="0">
                <a:solidFill>
                  <a:schemeClr val="tx1"/>
                </a:solidFill>
              </a:rPr>
              <a:t> </a:t>
            </a:r>
            <a:r>
              <a:rPr lang="en-US" sz="1200" dirty="0">
                <a:solidFill>
                  <a:schemeClr val="tx1"/>
                </a:solidFill>
              </a:rPr>
              <a:t>habitat development projects</a:t>
            </a:r>
            <a:r>
              <a:rPr lang="en-US" sz="1200" baseline="0" dirty="0">
                <a:solidFill>
                  <a:schemeClr val="tx1"/>
                </a:solidFill>
              </a:rPr>
              <a:t> </a:t>
            </a:r>
          </a:p>
          <a:p>
            <a:pPr>
              <a:buFontTx/>
              <a:buChar char="-"/>
            </a:pPr>
            <a:r>
              <a:rPr lang="en-US" sz="1200" baseline="0" dirty="0">
                <a:solidFill>
                  <a:schemeClr val="tx1"/>
                </a:solidFill>
              </a:rPr>
              <a:t> AmeriCorps members </a:t>
            </a:r>
            <a:r>
              <a:rPr lang="en-US" sz="1200" dirty="0">
                <a:solidFill>
                  <a:schemeClr val="tx1"/>
                </a:solidFill>
              </a:rPr>
              <a:t>and volunteers</a:t>
            </a:r>
            <a:r>
              <a:rPr lang="en-US" sz="1200" baseline="0" dirty="0">
                <a:solidFill>
                  <a:schemeClr val="tx1"/>
                </a:solidFill>
              </a:rPr>
              <a:t> conduct invasive species removal</a:t>
            </a:r>
          </a:p>
          <a:p>
            <a:pPr marL="0" indent="0">
              <a:buFontTx/>
              <a:buNone/>
            </a:pPr>
            <a:r>
              <a:rPr lang="en-US" sz="1200" baseline="0" dirty="0">
                <a:solidFill>
                  <a:schemeClr val="tx1"/>
                </a:solidFill>
              </a:rPr>
              <a:t>- </a:t>
            </a:r>
            <a:r>
              <a:rPr lang="en-US" baseline="0" dirty="0">
                <a:solidFill>
                  <a:schemeClr val="tx1"/>
                </a:solidFill>
              </a:rPr>
              <a:t>AmeriCorps members and volunteers develop habitat corridors</a:t>
            </a:r>
            <a:endParaRPr lang="en-US" dirty="0">
              <a:solidFill>
                <a:schemeClr val="tx1"/>
              </a:solidFill>
            </a:endParaRPr>
          </a:p>
          <a:p>
            <a:pPr>
              <a:buFontTx/>
              <a:buChar char="-"/>
            </a:pPr>
            <a:endParaRPr lang="en-US" sz="1200" dirty="0">
              <a:solidFill>
                <a:schemeClr val="tx1"/>
              </a:solidFill>
            </a:endParaRPr>
          </a:p>
          <a:p>
            <a:r>
              <a:rPr lang="en-US" baseline="0" dirty="0">
                <a:solidFill>
                  <a:schemeClr val="tx1"/>
                </a:solidFill>
              </a:rPr>
              <a:t>The next column refers to a program’s </a:t>
            </a:r>
            <a:r>
              <a:rPr lang="en-US" b="1" baseline="0" dirty="0">
                <a:solidFill>
                  <a:schemeClr val="tx1"/>
                </a:solidFill>
              </a:rPr>
              <a:t>outputs</a:t>
            </a:r>
            <a:r>
              <a:rPr lang="en-US" baseline="0" dirty="0">
                <a:solidFill>
                  <a:schemeClr val="tx1"/>
                </a:solidFill>
              </a:rPr>
              <a:t>. If we are able to carry out some of the activities we’ve discussed, then what would be some direct products of the activities? </a:t>
            </a:r>
            <a:r>
              <a:rPr lang="en-US" dirty="0">
                <a:solidFill>
                  <a:schemeClr val="tx1"/>
                </a:solidFill>
              </a:rPr>
              <a:t>Outputs associated with the</a:t>
            </a:r>
            <a:r>
              <a:rPr lang="en-US" baseline="0" dirty="0">
                <a:solidFill>
                  <a:schemeClr val="tx1"/>
                </a:solidFill>
              </a:rPr>
              <a:t> </a:t>
            </a:r>
            <a:r>
              <a:rPr lang="en-US" dirty="0">
                <a:solidFill>
                  <a:schemeClr val="tx1"/>
                </a:solidFill>
              </a:rPr>
              <a:t>activities listed above</a:t>
            </a:r>
            <a:r>
              <a:rPr lang="en-US" baseline="0" dirty="0">
                <a:solidFill>
                  <a:schemeClr val="tx1"/>
                </a:solidFill>
              </a:rPr>
              <a:t> </a:t>
            </a:r>
            <a:r>
              <a:rPr lang="en-US" dirty="0">
                <a:solidFill>
                  <a:schemeClr val="tx1"/>
                </a:solidFill>
              </a:rPr>
              <a:t>may include:</a:t>
            </a:r>
          </a:p>
          <a:p>
            <a:pPr marL="171450" indent="-171450">
              <a:buFontTx/>
              <a:buChar char="-"/>
            </a:pPr>
            <a:r>
              <a:rPr lang="en-US" baseline="0" dirty="0">
                <a:solidFill>
                  <a:schemeClr val="tx1"/>
                </a:solidFill>
              </a:rPr>
              <a:t>Plant native trees on x sites</a:t>
            </a:r>
          </a:p>
          <a:p>
            <a:pPr marL="171450" indent="-171450">
              <a:buFontTx/>
              <a:buChar char="-"/>
            </a:pPr>
            <a:r>
              <a:rPr lang="en-US" dirty="0">
                <a:solidFill>
                  <a:schemeClr val="tx1"/>
                </a:solidFill>
              </a:rPr>
              <a:t>Remove invasive</a:t>
            </a:r>
            <a:r>
              <a:rPr lang="en-US" baseline="0" dirty="0">
                <a:solidFill>
                  <a:schemeClr val="tx1"/>
                </a:solidFill>
              </a:rPr>
              <a:t> species on x sites</a:t>
            </a:r>
          </a:p>
          <a:p>
            <a:pPr marL="171450" indent="-171450">
              <a:buFontTx/>
              <a:buChar char="-"/>
            </a:pPr>
            <a:r>
              <a:rPr lang="en-US" dirty="0">
                <a:solidFill>
                  <a:schemeClr val="tx1"/>
                </a:solidFill>
              </a:rPr>
              <a:t>Remove</a:t>
            </a:r>
            <a:r>
              <a:rPr lang="en-US" baseline="0" dirty="0">
                <a:solidFill>
                  <a:schemeClr val="tx1"/>
                </a:solidFill>
              </a:rPr>
              <a:t> toxic waste on x acres of wetlands </a:t>
            </a:r>
          </a:p>
          <a:p>
            <a:pPr marL="171450" indent="-171450">
              <a:buFontTx/>
              <a:buChar char="-"/>
            </a:pPr>
            <a:r>
              <a:rPr lang="en-US" baseline="0" dirty="0">
                <a:solidFill>
                  <a:schemeClr val="tx1"/>
                </a:solidFill>
              </a:rPr>
              <a:t>Develop habitat corridors on x sites (e.g., habitat bridge)</a:t>
            </a:r>
          </a:p>
          <a:p>
            <a:pPr marL="171450" indent="-171450">
              <a:buFontTx/>
              <a:buChar char="-"/>
            </a:pPr>
            <a:endParaRPr lang="en-US" baseline="0" dirty="0">
              <a:solidFill>
                <a:schemeClr val="tx1"/>
              </a:solidFill>
            </a:endParaRPr>
          </a:p>
          <a:p>
            <a:r>
              <a:rPr lang="en-US" baseline="0" dirty="0">
                <a:solidFill>
                  <a:schemeClr val="tx1"/>
                </a:solidFill>
              </a:rPr>
              <a:t>The next column refers to the </a:t>
            </a:r>
            <a:r>
              <a:rPr lang="en-US" b="1" baseline="0" dirty="0">
                <a:solidFill>
                  <a:schemeClr val="tx1"/>
                </a:solidFill>
              </a:rPr>
              <a:t>short-term outcomes</a:t>
            </a:r>
            <a:r>
              <a:rPr lang="en-US" baseline="0" dirty="0">
                <a:solidFill>
                  <a:schemeClr val="tx1"/>
                </a:solidFill>
              </a:rPr>
              <a:t> column of the program. Based on the activities we’ve discussed (reiterate key activities from the audience), then what might be some short-term changes that may result from these program services and activities? </a:t>
            </a:r>
            <a:r>
              <a:rPr lang="en-US" i="1" baseline="0" dirty="0">
                <a:solidFill>
                  <a:schemeClr val="tx1"/>
                </a:solidFill>
              </a:rPr>
              <a:t>Facilitator may want to note that the guiding text under short-term, medium-term, and long-term outcomes is more applicable for programs that target “people” as opposed to the environment/ecosystem such as this program. However, it is still important to keep in mind that with outcomes, it is about change – so the question is still the same, what changes do you expect will occur because of the program’s services or activities?  </a:t>
            </a:r>
            <a:r>
              <a:rPr lang="en-US" i="0" baseline="0" dirty="0">
                <a:solidFill>
                  <a:schemeClr val="tx1"/>
                </a:solidFill>
              </a:rPr>
              <a:t>Some examples </a:t>
            </a:r>
            <a:r>
              <a:rPr lang="en-US" dirty="0">
                <a:solidFill>
                  <a:schemeClr val="tx1"/>
                </a:solidFill>
              </a:rPr>
              <a:t>of </a:t>
            </a:r>
            <a:r>
              <a:rPr lang="en-US" baseline="0" dirty="0">
                <a:solidFill>
                  <a:schemeClr val="tx1"/>
                </a:solidFill>
              </a:rPr>
              <a:t>s</a:t>
            </a:r>
            <a:r>
              <a:rPr lang="en-US" dirty="0">
                <a:solidFill>
                  <a:schemeClr val="tx1"/>
                </a:solidFill>
              </a:rPr>
              <a:t>hort-term outcomes (based on the activities</a:t>
            </a:r>
            <a:r>
              <a:rPr lang="en-US" baseline="0" dirty="0">
                <a:solidFill>
                  <a:schemeClr val="tx1"/>
                </a:solidFill>
              </a:rPr>
              <a:t> listed above) may </a:t>
            </a:r>
            <a:r>
              <a:rPr lang="en-US" dirty="0">
                <a:solidFill>
                  <a:schemeClr val="tx1"/>
                </a:solidFill>
              </a:rPr>
              <a:t>include: </a:t>
            </a:r>
            <a:endParaRPr lang="en-US" baseline="0" dirty="0">
              <a:solidFill>
                <a:schemeClr val="tx1"/>
              </a:solidFill>
            </a:endParaRPr>
          </a:p>
          <a:p>
            <a:pPr marL="171450" indent="-171450">
              <a:buFontTx/>
              <a:buChar char="-"/>
            </a:pPr>
            <a:r>
              <a:rPr lang="en-US" baseline="0" dirty="0">
                <a:solidFill>
                  <a:schemeClr val="tx1"/>
                </a:solidFill>
              </a:rPr>
              <a:t>Increase in food and clean water supply for native wildlife</a:t>
            </a:r>
          </a:p>
          <a:p>
            <a:pPr marL="171450" indent="-171450">
              <a:buFontTx/>
              <a:buChar char="-"/>
            </a:pPr>
            <a:r>
              <a:rPr lang="en-US" baseline="0" dirty="0">
                <a:solidFill>
                  <a:schemeClr val="tx1"/>
                </a:solidFill>
              </a:rPr>
              <a:t>Increase in available shelter for native wildlife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solidFill>
                  <a:schemeClr val="tx1"/>
                </a:solidFill>
              </a:rPr>
              <a:t>Increase in habitat connectivity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solidFill>
                  <a:schemeClr val="tx1"/>
                </a:solidFill>
              </a:rPr>
              <a:t>Improve habitat space for wildlife</a:t>
            </a:r>
          </a:p>
          <a:p>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Moving to the </a:t>
            </a:r>
            <a:r>
              <a:rPr lang="en-US" b="1" baseline="0" dirty="0">
                <a:solidFill>
                  <a:schemeClr val="tx1"/>
                </a:solidFill>
              </a:rPr>
              <a:t>medium-term outcomes </a:t>
            </a:r>
            <a:r>
              <a:rPr lang="en-US" b="0" baseline="0" dirty="0">
                <a:solidFill>
                  <a:schemeClr val="tx1"/>
                </a:solidFill>
              </a:rPr>
              <a:t>column</a:t>
            </a:r>
            <a:r>
              <a:rPr lang="en-US" baseline="0" dirty="0">
                <a:solidFill>
                  <a:schemeClr val="tx1"/>
                </a:solidFill>
              </a:rPr>
              <a:t>, what would be some changes in behavior or action that that might occur because of the activities we’ve discussed (these are changes that you would expect to observe after short-term outcomes have been achieved)? </a:t>
            </a:r>
            <a:r>
              <a:rPr lang="en-US" i="0" baseline="0" dirty="0">
                <a:solidFill>
                  <a:schemeClr val="tx1"/>
                </a:solidFill>
              </a:rPr>
              <a:t>Some examples </a:t>
            </a:r>
            <a:r>
              <a:rPr lang="en-US" dirty="0">
                <a:solidFill>
                  <a:schemeClr val="tx1"/>
                </a:solidFill>
              </a:rPr>
              <a:t>of </a:t>
            </a:r>
            <a:r>
              <a:rPr lang="en-US" baseline="0" dirty="0">
                <a:solidFill>
                  <a:schemeClr val="tx1"/>
                </a:solidFill>
              </a:rPr>
              <a:t>medium</a:t>
            </a:r>
            <a:r>
              <a:rPr lang="en-US" dirty="0">
                <a:solidFill>
                  <a:schemeClr val="tx1"/>
                </a:solidFill>
              </a:rPr>
              <a:t>-term outcomes (based on the activities</a:t>
            </a:r>
            <a:r>
              <a:rPr lang="en-US" baseline="0" dirty="0">
                <a:solidFill>
                  <a:schemeClr val="tx1"/>
                </a:solidFill>
              </a:rPr>
              <a:t> listed above) may </a:t>
            </a:r>
            <a:r>
              <a:rPr lang="en-US" dirty="0">
                <a:solidFill>
                  <a:schemeClr val="tx1"/>
                </a:solidFill>
              </a:rPr>
              <a:t>include: </a:t>
            </a:r>
            <a:endParaRPr lang="en-US" baseline="0" dirty="0">
              <a:solidFill>
                <a:schemeClr val="tx1"/>
              </a:solidFill>
            </a:endParaRPr>
          </a:p>
          <a:p>
            <a:pPr marL="171450" indent="-171450">
              <a:buFontTx/>
              <a:buChar char="-"/>
            </a:pPr>
            <a:r>
              <a:rPr lang="en-US" baseline="0" dirty="0">
                <a:solidFill>
                  <a:schemeClr val="tx1"/>
                </a:solidFill>
              </a:rPr>
              <a:t>Increase in wildlife population sizes</a:t>
            </a:r>
          </a:p>
          <a:p>
            <a:pPr marL="171450" indent="-171450">
              <a:buFontTx/>
              <a:buChar char="-"/>
            </a:pPr>
            <a:r>
              <a:rPr lang="en-US" dirty="0">
                <a:solidFill>
                  <a:schemeClr val="tx1"/>
                </a:solidFill>
              </a:rPr>
              <a:t>Increase in biodiversity</a:t>
            </a:r>
          </a:p>
          <a:p>
            <a:endParaRPr lang="en-US" baseline="0" dirty="0">
              <a:solidFill>
                <a:schemeClr val="tx1"/>
              </a:solidFill>
            </a:endParaRPr>
          </a:p>
          <a:p>
            <a:r>
              <a:rPr lang="en-US" baseline="0" dirty="0">
                <a:solidFill>
                  <a:schemeClr val="tx1"/>
                </a:solidFill>
              </a:rPr>
              <a:t>The last column refers to </a:t>
            </a:r>
            <a:r>
              <a:rPr lang="en-US" b="1" baseline="0" dirty="0">
                <a:solidFill>
                  <a:schemeClr val="tx1"/>
                </a:solidFill>
              </a:rPr>
              <a:t>long-term outcomes</a:t>
            </a:r>
            <a:r>
              <a:rPr lang="en-US" baseline="0" dirty="0">
                <a:solidFill>
                  <a:schemeClr val="tx1"/>
                </a:solidFill>
              </a:rPr>
              <a:t>. If participants change their behavior, then what changes in condition or status can be expected as a result? An example of an e</a:t>
            </a:r>
            <a:r>
              <a:rPr lang="en-US" dirty="0">
                <a:solidFill>
                  <a:schemeClr val="tx1"/>
                </a:solidFill>
              </a:rPr>
              <a:t>xpected long-term</a:t>
            </a:r>
            <a:r>
              <a:rPr lang="en-US" baseline="0" dirty="0">
                <a:solidFill>
                  <a:schemeClr val="tx1"/>
                </a:solidFill>
              </a:rPr>
              <a:t> outcome for this program is:</a:t>
            </a:r>
          </a:p>
          <a:p>
            <a:pPr marL="171450" indent="-171450">
              <a:buFontTx/>
              <a:buChar char="-"/>
            </a:pPr>
            <a:r>
              <a:rPr lang="en-US" baseline="0" dirty="0">
                <a:solidFill>
                  <a:schemeClr val="tx1"/>
                </a:solidFill>
              </a:rPr>
              <a:t>Conservation of healthy, productive, sustainable ecosystems for the benefit of wildlife    </a:t>
            </a:r>
          </a:p>
          <a:p>
            <a:endParaRPr lang="en-US" baseline="0" dirty="0">
              <a:solidFill>
                <a:schemeClr val="tx1"/>
              </a:solidFill>
            </a:endParaRPr>
          </a:p>
          <a:p>
            <a:r>
              <a:rPr lang="en-US" dirty="0">
                <a:solidFill>
                  <a:schemeClr val="tx1"/>
                </a:solidFill>
              </a:rPr>
              <a:t>Just</a:t>
            </a:r>
            <a:r>
              <a:rPr lang="en-US" baseline="0" dirty="0">
                <a:solidFill>
                  <a:schemeClr val="tx1"/>
                </a:solidFill>
              </a:rPr>
              <a:t> to recap, this </a:t>
            </a:r>
            <a:r>
              <a:rPr lang="en-US" dirty="0">
                <a:solidFill>
                  <a:schemeClr val="tx1"/>
                </a:solidFill>
              </a:rPr>
              <a:t>exercise was</a:t>
            </a:r>
            <a:r>
              <a:rPr lang="en-US" baseline="0" dirty="0">
                <a:solidFill>
                  <a:schemeClr val="tx1"/>
                </a:solidFill>
              </a:rPr>
              <a:t> intended to give you an overview of the type of information to include and how to organize it as you develop a logic model for your program.  This </a:t>
            </a:r>
            <a:r>
              <a:rPr lang="en-US" dirty="0">
                <a:solidFill>
                  <a:schemeClr val="tx1"/>
                </a:solidFill>
              </a:rPr>
              <a:t>example </a:t>
            </a:r>
            <a:r>
              <a:rPr lang="en-US" baseline="0" dirty="0">
                <a:solidFill>
                  <a:schemeClr val="tx1"/>
                </a:solidFill>
              </a:rPr>
              <a:t>we’ve just done demonstrates a forward logic approach, since we developed our model from left to right. If we were to use a reverse logic approach, we would have started with the long-term goal of the program and worked backwards to answer questions about how the program will achieve its desired outcomes. </a:t>
            </a:r>
            <a:endParaRPr lang="en-US" dirty="0">
              <a:solidFill>
                <a:schemeClr val="tx1"/>
              </a:solidFill>
            </a:endParaRPr>
          </a:p>
          <a:p>
            <a:endParaRPr lang="en-US" baseline="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Now that</a:t>
            </a:r>
            <a:r>
              <a:rPr lang="en-US" baseline="0" dirty="0"/>
              <a:t> we’ve completed a logic model as a group, we’d like you to develop a logic model that is specific to your program and one that can be useful to you in your daily program operations. Keep in mind that t</a:t>
            </a:r>
            <a:r>
              <a:rPr lang="en-US" dirty="0"/>
              <a:t>his exercise is about thinking through the logic of your program or intervention</a:t>
            </a:r>
            <a:r>
              <a:rPr lang="en-US" baseline="0" dirty="0"/>
              <a:t>. You should include all components of your program and the relationships among them, even if they are not necessarily described in your AmeriCorps application. Likewise, you should include all of your program’s expected outcomes even if you do not plan to measure or collect data on them.</a:t>
            </a:r>
            <a:r>
              <a:rPr lang="en-US" sz="1200" kern="1200" dirty="0">
                <a:solidFill>
                  <a:schemeClr val="tx1"/>
                </a:solidFill>
                <a:effectLst/>
                <a:latin typeface="+mn-lt"/>
                <a:ea typeface="+mn-ea"/>
                <a:cs typeface="+mn-cs"/>
              </a:rPr>
              <a:t> </a:t>
            </a:r>
          </a:p>
          <a:p>
            <a:pPr defTabSz="465887">
              <a:defRPr/>
            </a:pPr>
            <a:r>
              <a:rPr lang="en-US" baseline="0"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talked about earlier, you may take a forward logic or reverse logic approach, or a</a:t>
            </a:r>
            <a:r>
              <a:rPr lang="en-US" sz="1200" kern="1200" baseline="0" dirty="0">
                <a:solidFill>
                  <a:schemeClr val="tx1"/>
                </a:solidFill>
                <a:effectLst/>
                <a:latin typeface="+mn-lt"/>
                <a:ea typeface="+mn-ea"/>
                <a:cs typeface="+mn-cs"/>
              </a:rPr>
              <a:t> combination of the two </a:t>
            </a:r>
            <a:r>
              <a:rPr lang="en-US" sz="1200" kern="1200" dirty="0">
                <a:solidFill>
                  <a:schemeClr val="tx1"/>
                </a:solidFill>
                <a:effectLst/>
                <a:latin typeface="+mn-lt"/>
                <a:ea typeface="+mn-ea"/>
                <a:cs typeface="+mn-cs"/>
              </a:rPr>
              <a:t>to create your logic model</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dirty="0"/>
          </a:p>
        </p:txBody>
      </p:sp>
    </p:spTree>
    <p:extLst>
      <p:ext uri="{BB962C8B-B14F-4D97-AF65-F5344CB8AC3E}">
        <p14:creationId xmlns:p14="http://schemas.microsoft.com/office/powerpoint/2010/main" val="319098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a:t>
            </a:r>
            <a:r>
              <a:rPr lang="en-US" baseline="0" dirty="0"/>
              <a:t> At this point, let’s just pause with where you’re at in creating a logic model of your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 important step in finalizing your logic model is to verify or assess whether the model you’ve created reflects an appropriate level of detail, is plausible, is realistic, and that there is consensus among key stakeholders that the model accurately represents your program. One way to verify that your model meets these criteria is to run through a series of questions, such as the ones shown here on this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particular, you want to make sure that your logic model: </a:t>
            </a:r>
          </a:p>
          <a:p>
            <a:pPr marL="171450" indent="-171450">
              <a:buFontTx/>
              <a:buChar char="-"/>
            </a:pPr>
            <a:r>
              <a:rPr lang="en-US" baseline="0" dirty="0"/>
              <a:t>Contains the appropriate amount of detail for its intended use, and includes all key program components.</a:t>
            </a:r>
          </a:p>
          <a:p>
            <a:pPr marL="171450" indent="-171450">
              <a:buFontTx/>
              <a:buChar char="-"/>
            </a:pPr>
            <a:r>
              <a:rPr lang="en-US" baseline="0" dirty="0"/>
              <a:t>Depicts plausible relationships between program components.</a:t>
            </a:r>
          </a:p>
          <a:p>
            <a:pPr marL="171450" indent="-171450">
              <a:buFontTx/>
              <a:buChar char="-"/>
            </a:pPr>
            <a:r>
              <a:rPr lang="en-US" baseline="0" dirty="0"/>
              <a:t>Is realistic. One thing to note is that it’s okay to identify longer-term outcomes for your program even though it may not seem feasible for you to measure the cause and effect relationship between your intervention and your longer-term outcomes. In verifying your logic model, it’s more important to ask whether it’s reasonable to assume that the program can achieve the expected short- to long-term outcomes. </a:t>
            </a:r>
          </a:p>
          <a:p>
            <a:pPr marL="171450" indent="-171450">
              <a:buFontTx/>
              <a:buChar char="-"/>
            </a:pPr>
            <a:r>
              <a:rPr lang="en-US" baseline="0" dirty="0"/>
              <a:t>Achieves consensus among your program’s stakeholders that the model accurately depicts the program and its intended results.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Also, you may want to involve other program staff who were not involved in developing the logic model as well as other external stakeholders to help you verify your model.</a:t>
            </a:r>
          </a:p>
          <a:p>
            <a:endParaRPr lang="en-US" baseline="0" dirty="0"/>
          </a:p>
          <a:p>
            <a:r>
              <a:rPr lang="en-US" baseline="0" dirty="0"/>
              <a:t>EXERCISE #2 – Continued:</a:t>
            </a:r>
          </a:p>
          <a:p>
            <a:r>
              <a:rPr lang="en-US" baseline="0" dirty="0"/>
              <a:t>To practice verifying your logic model, we want you to exchange logic models with a partner. Each of you should review your partner’s logic model and consider whether the logic model contains an appropriate level of detail, is plausible, and is realistic.  </a:t>
            </a:r>
          </a:p>
          <a:p>
            <a:endParaRPr lang="en-US" sz="1200" baseline="0" dirty="0"/>
          </a:p>
          <a:p>
            <a:r>
              <a:rPr lang="en-US" sz="1200" baseline="0" dirty="0"/>
              <a:t>Any questions before we move on? </a:t>
            </a:r>
            <a:endParaRPr lang="en-US" baseline="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dirty="0"/>
          </a:p>
        </p:txBody>
      </p:sp>
    </p:spTree>
    <p:extLst>
      <p:ext uri="{BB962C8B-B14F-4D97-AF65-F5344CB8AC3E}">
        <p14:creationId xmlns:p14="http://schemas.microsoft.com/office/powerpoint/2010/main" val="417678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latin typeface="+mn-lt"/>
              </a:rPr>
              <a:t>Facilitator notes</a:t>
            </a:r>
            <a:r>
              <a:rPr lang="en-US" u="none" dirty="0">
                <a:latin typeface="+mn-lt"/>
              </a:rPr>
              <a:t>: Now</a:t>
            </a:r>
            <a:r>
              <a:rPr lang="en-US" u="none" baseline="0" dirty="0">
                <a:latin typeface="+mn-lt"/>
              </a:rPr>
              <a:t> that you’ve had an opportunity to draft a logic model of your program, we want to transition to talking about how your logic model can be used to help with both performance measurement and program evaluation activities. However, before we do so, we want to first provide you with a brief overview of performance measurement and program evaluation and, in particular, how these activities differ from one another. While both performance measurement and program evaluation are considered measurement activities, the two activities serve different purposes.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a:latin typeface="+mn-lt"/>
              </a:rPr>
              <a:t>Some of you </a:t>
            </a:r>
            <a:r>
              <a:rPr lang="en-US" u="none" baseline="0" dirty="0">
                <a:latin typeface="+mn-lt"/>
              </a:rPr>
              <a:t>may already know what performance measurement is because it’s an activity that you may are already doing in your program. Performance measurement </a:t>
            </a:r>
            <a:r>
              <a:rPr lang="en-US" sz="1200" b="0" i="0" kern="1200" dirty="0">
                <a:solidFill>
                  <a:schemeClr val="tx1"/>
                </a:solidFill>
                <a:effectLst/>
                <a:latin typeface="+mn-lt"/>
                <a:ea typeface="+mn-ea"/>
                <a:cs typeface="+mn-cs"/>
              </a:rPr>
              <a:t>is ongoing monitoring and reporting of program accomplishments and progress toward its pre-established goals. For many programs, this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includes collecting data on the specific activities</a:t>
            </a:r>
            <a:r>
              <a:rPr lang="en-US" sz="1200" b="0" i="0" kern="1200" baseline="0" dirty="0">
                <a:solidFill>
                  <a:schemeClr val="tx1"/>
                </a:solidFill>
                <a:effectLst/>
                <a:latin typeface="+mn-lt"/>
                <a:ea typeface="+mn-ea"/>
                <a:cs typeface="+mn-cs"/>
              </a:rPr>
              <a:t> carried out </a:t>
            </a:r>
            <a:r>
              <a:rPr lang="en-US" sz="1200" b="0" i="0" kern="1200" dirty="0">
                <a:solidFill>
                  <a:schemeClr val="tx1"/>
                </a:solidFill>
                <a:effectLst/>
                <a:latin typeface="+mn-lt"/>
                <a:ea typeface="+mn-ea"/>
                <a:cs typeface="+mn-cs"/>
              </a:rPr>
              <a:t>and the direct products and services produced by your</a:t>
            </a:r>
            <a:r>
              <a:rPr lang="en-US" sz="1200" b="0" i="0" kern="1200" baseline="0" dirty="0">
                <a:solidFill>
                  <a:schemeClr val="tx1"/>
                </a:solidFill>
                <a:effectLst/>
                <a:latin typeface="+mn-lt"/>
                <a:ea typeface="+mn-ea"/>
                <a:cs typeface="+mn-cs"/>
              </a:rPr>
              <a:t> program’s activities </a:t>
            </a:r>
            <a:r>
              <a:rPr lang="en-US" sz="1200" b="0" i="0" kern="1200" dirty="0">
                <a:solidFill>
                  <a:schemeClr val="tx1"/>
                </a:solidFill>
                <a:effectLst/>
                <a:latin typeface="+mn-lt"/>
                <a:ea typeface="+mn-ea"/>
                <a:cs typeface="+mn-cs"/>
              </a:rPr>
              <a:t>(outputs).</a:t>
            </a:r>
            <a:r>
              <a:rPr lang="en-US" sz="1200" b="0" i="0" kern="1200" baseline="0" dirty="0">
                <a:solidFill>
                  <a:schemeClr val="tx1"/>
                </a:solidFill>
                <a:effectLst/>
                <a:latin typeface="+mn-lt"/>
                <a:ea typeface="+mn-ea"/>
                <a:cs typeface="+mn-cs"/>
              </a:rPr>
              <a:t> Performance measurement data help you</a:t>
            </a:r>
            <a:r>
              <a:rPr lang="en-US" sz="1200" b="0" i="0" u="none" kern="1200" baseline="0" dirty="0">
                <a:solidFill>
                  <a:schemeClr val="tx1"/>
                </a:solidFill>
                <a:effectLst/>
                <a:latin typeface="+mn-lt"/>
                <a:ea typeface="+mn-ea"/>
                <a:cs typeface="+mn-cs"/>
              </a:rPr>
              <a:t> understand what level of performance is achieved by the program/intervention.</a:t>
            </a:r>
            <a:endParaRPr lang="en-US" u="none" baseline="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Program evaluation, on the other hand, is an in-depth research activity that answers specific questions or tests hypotheses about program processes and/or program outcomes</a:t>
            </a:r>
            <a:r>
              <a:rPr lang="en-US" sz="1200" kern="1200" baseline="0" dirty="0">
                <a:solidFill>
                  <a:schemeClr val="tx1"/>
                </a:solidFill>
                <a:effectLst/>
                <a:latin typeface="+mn-lt"/>
                <a:ea typeface="+mn-ea"/>
                <a:cs typeface="Arial" panose="020B0604020202020204" pitchFamily="34" charset="0"/>
              </a:rPr>
              <a:t>. The results enable you to arrive at a judgment of whether the intervention or a specific component of the intervention works or does not work as expected, and also what adjustments may be needed to improve the program. A key difference between performance measurement and program evaluation is that program evaluation helps you understand and explain why you’re seeing the program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keep in mind</a:t>
            </a:r>
            <a:r>
              <a:rPr lang="en-US" sz="1200" kern="1200" baseline="0" dirty="0">
                <a:solidFill>
                  <a:schemeClr val="tx1"/>
                </a:solidFill>
                <a:effectLst/>
                <a:latin typeface="+mn-lt"/>
                <a:ea typeface="+mn-ea"/>
                <a:cs typeface="+mn-cs"/>
              </a:rPr>
              <a:t> that p</a:t>
            </a:r>
            <a:r>
              <a:rPr lang="en-US" sz="1200" kern="1200" dirty="0">
                <a:solidFill>
                  <a:schemeClr val="tx1"/>
                </a:solidFill>
                <a:effectLst/>
                <a:latin typeface="+mn-lt"/>
                <a:ea typeface="+mn-ea"/>
                <a:cs typeface="+mn-cs"/>
              </a:rPr>
              <a:t>erformance</a:t>
            </a:r>
            <a:r>
              <a:rPr lang="en-US" sz="1200" kern="1200" baseline="0" dirty="0">
                <a:solidFill>
                  <a:schemeClr val="tx1"/>
                </a:solidFill>
                <a:effectLst/>
                <a:latin typeface="+mn-lt"/>
                <a:ea typeface="+mn-ea"/>
                <a:cs typeface="+mn-cs"/>
              </a:rPr>
              <a:t> measurement and program evaluation </a:t>
            </a:r>
            <a:r>
              <a:rPr lang="en-US" sz="1200" kern="1200" dirty="0">
                <a:solidFill>
                  <a:schemeClr val="tx1"/>
                </a:solidFill>
                <a:effectLst/>
                <a:latin typeface="+mn-lt"/>
                <a:ea typeface="+mn-ea"/>
                <a:cs typeface="+mn-cs"/>
              </a:rPr>
              <a:t>are not mutually exclusive. </a:t>
            </a:r>
            <a:r>
              <a:rPr lang="en-US" sz="1200" kern="1200" baseline="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rantees already engaged in performance measurement activities </a:t>
            </a:r>
            <a:r>
              <a:rPr lang="en-US" sz="1200" kern="1200" baseline="0" dirty="0">
                <a:solidFill>
                  <a:schemeClr val="tx1"/>
                </a:solidFill>
                <a:effectLst/>
                <a:latin typeface="+mn-lt"/>
                <a:ea typeface="+mn-ea"/>
                <a:cs typeface="+mn-cs"/>
              </a:rPr>
              <a:t>can build on that work as they plan for a program evaluation. For example, let’s say your program is already collecting data to monitor and report on your program’s progress toward achieving its expected outcomes for program beneficiaries. If your program decides to conduct an impact evaluation to learn whether your progress on outcomes is caused by your intervention, it may be that you continue to collect the SAME outcomes data, but also include a matched comparison group. Including this comparison group enables you to answer specific questions related to causality – in this case, what </a:t>
            </a:r>
            <a:r>
              <a:rPr lang="en-US" baseline="0" dirty="0"/>
              <a:t>would have happened to people if they did not receive the intervention (i.e., </a:t>
            </a:r>
            <a:r>
              <a:rPr lang="en-US" sz="1200" kern="1200" baseline="0" dirty="0">
                <a:solidFill>
                  <a:schemeClr val="tx1"/>
                </a:solidFill>
                <a:effectLst/>
                <a:latin typeface="+mn-lt"/>
                <a:ea typeface="+mn-ea"/>
                <a:cs typeface="+mn-cs"/>
              </a:rPr>
              <a:t>whether the observed changes can be attributed to your intervention)</a:t>
            </a:r>
            <a:r>
              <a:rPr lang="en-US" baseline="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Grantees who want to learn more about performance measurement and program evaluation can refer to the Evaluation Resources page.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https://www.nationalserviceresources.gov/evaluation-americorps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dirty="0"/>
          </a:p>
        </p:txBody>
      </p:sp>
    </p:spTree>
    <p:extLst>
      <p:ext uri="{BB962C8B-B14F-4D97-AF65-F5344CB8AC3E}">
        <p14:creationId xmlns:p14="http://schemas.microsoft.com/office/powerpoint/2010/main" val="36570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u="sng" dirty="0">
                <a:latin typeface="+mn-lt"/>
              </a:rPr>
              <a:t>Facilitator notes</a:t>
            </a:r>
            <a:r>
              <a:rPr lang="en-US" u="none" dirty="0">
                <a:latin typeface="+mn-lt"/>
              </a:rPr>
              <a:t>:</a:t>
            </a:r>
            <a:r>
              <a:rPr lang="en-US" u="none" baseline="0" dirty="0">
                <a:latin typeface="+mn-lt"/>
              </a:rPr>
              <a:t> Now that you have an understanding of what performance measurement entails, let’s talk about how logic </a:t>
            </a:r>
            <a:r>
              <a:rPr lang="en-US" sz="1200" dirty="0">
                <a:latin typeface="+mn-lt"/>
              </a:rPr>
              <a:t>models can be used as a tool in performance</a:t>
            </a:r>
            <a:r>
              <a:rPr lang="en-US" sz="1200" baseline="0" dirty="0">
                <a:latin typeface="+mn-lt"/>
              </a:rPr>
              <a:t> measurement. A few examples of how logic models can help you plan your performance measurement activities are listed here:  </a:t>
            </a:r>
          </a:p>
          <a:p>
            <a:pPr marL="171450" indent="-171450">
              <a:lnSpc>
                <a:spcPct val="100000"/>
              </a:lnSpc>
              <a:spcAft>
                <a:spcPts val="1200"/>
              </a:spcAft>
              <a:buFontTx/>
              <a:buChar char="-"/>
            </a:pPr>
            <a:r>
              <a:rPr lang="en-US" sz="1200" kern="1200" dirty="0">
                <a:effectLst/>
                <a:latin typeface="+mn-lt"/>
                <a:cs typeface="Arial" panose="020B0604020202020204" pitchFamily="34" charset="0"/>
              </a:rPr>
              <a:t>Identify which</a:t>
            </a:r>
            <a:r>
              <a:rPr lang="en-US" sz="1200" kern="1200" baseline="0" dirty="0">
                <a:effectLst/>
                <a:latin typeface="+mn-lt"/>
                <a:cs typeface="Arial" panose="020B0604020202020204" pitchFamily="34" charset="0"/>
              </a:rPr>
              <a:t> components of your program </a:t>
            </a:r>
            <a:r>
              <a:rPr lang="en-US" sz="1200" kern="1200" dirty="0">
                <a:effectLst/>
                <a:latin typeface="+mn-lt"/>
                <a:cs typeface="Arial" panose="020B0604020202020204" pitchFamily="34" charset="0"/>
              </a:rPr>
              <a:t>(resources</a:t>
            </a:r>
            <a:r>
              <a:rPr lang="en-US" sz="1200" kern="1200" baseline="0" dirty="0">
                <a:effectLst/>
                <a:latin typeface="+mn-lt"/>
                <a:cs typeface="Arial" panose="020B0604020202020204" pitchFamily="34" charset="0"/>
              </a:rPr>
              <a:t>, activities, outputs, outcomes) to include in your performance measurement</a:t>
            </a:r>
          </a:p>
          <a:p>
            <a:pPr marL="171450" indent="-171450">
              <a:lnSpc>
                <a:spcPct val="100000"/>
              </a:lnSpc>
              <a:spcAft>
                <a:spcPts val="1200"/>
              </a:spcAft>
              <a:buFontTx/>
              <a:buChar char="-"/>
            </a:pPr>
            <a:r>
              <a:rPr lang="en-US" sz="1200" kern="1200" dirty="0">
                <a:effectLst/>
                <a:latin typeface="+mn-lt"/>
                <a:cs typeface="Arial" panose="020B0604020202020204" pitchFamily="34" charset="0"/>
              </a:rPr>
              <a:t>Identify indicator</a:t>
            </a:r>
            <a:r>
              <a:rPr lang="en-US" sz="1200" kern="1200" baseline="0" dirty="0">
                <a:effectLst/>
                <a:latin typeface="+mn-lt"/>
                <a:cs typeface="Arial" panose="020B0604020202020204" pitchFamily="34" charset="0"/>
              </a:rPr>
              <a:t>s and measures of progress or performance that align with </a:t>
            </a:r>
            <a:r>
              <a:rPr lang="en-US" sz="1200" kern="1200" dirty="0">
                <a:effectLst/>
                <a:latin typeface="+mn-lt"/>
                <a:cs typeface="Arial" panose="020B0604020202020204" pitchFamily="34" charset="0"/>
              </a:rPr>
              <a:t>program components</a:t>
            </a:r>
          </a:p>
          <a:p>
            <a:pPr marL="0" marR="0" lvl="0" indent="0" algn="l" defTabSz="457200" rtl="0" eaLnBrk="1" fontAlgn="auto" latinLnBrk="0" hangingPunct="1">
              <a:lnSpc>
                <a:spcPct val="100000"/>
              </a:lnSpc>
              <a:spcBef>
                <a:spcPts val="0"/>
              </a:spcBef>
              <a:spcAft>
                <a:spcPts val="1200"/>
              </a:spcAft>
              <a:buClrTx/>
              <a:buSzTx/>
              <a:buFontTx/>
              <a:buNone/>
              <a:tabLst/>
              <a:defRPr/>
            </a:pPr>
            <a:endParaRPr lang="en-US" sz="1200" kern="1200" dirty="0">
              <a:effectLst/>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kern="1200" dirty="0">
                <a:effectLst/>
                <a:latin typeface="+mn-lt"/>
                <a:cs typeface="Arial" panose="020B0604020202020204" pitchFamily="34" charset="0"/>
              </a:rPr>
              <a:t>Just as your logic model</a:t>
            </a:r>
            <a:r>
              <a:rPr lang="en-US" sz="1200" kern="1200" baseline="0" dirty="0">
                <a:effectLst/>
                <a:latin typeface="+mn-lt"/>
                <a:cs typeface="Arial" panose="020B0604020202020204" pitchFamily="34" charset="0"/>
              </a:rPr>
              <a:t> can help inform your performance measurement activities, it can also help you plan for an evaluation. We’ll be discussing this in more detail on the next few slides. </a:t>
            </a:r>
            <a:r>
              <a:rPr lang="en-US" sz="1200" baseline="0" dirty="0">
                <a:latin typeface="+mn-lt"/>
              </a:rPr>
              <a:t>Any questions before we move on? </a:t>
            </a:r>
            <a:endParaRPr lang="en-US" baseline="0" dirty="0">
              <a:latin typeface="+mn-lt"/>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dirty="0"/>
          </a:p>
        </p:txBody>
      </p:sp>
    </p:spTree>
    <p:extLst>
      <p:ext uri="{BB962C8B-B14F-4D97-AF65-F5344CB8AC3E}">
        <p14:creationId xmlns:p14="http://schemas.microsoft.com/office/powerpoint/2010/main" val="4176780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dirty="0">
                <a:solidFill>
                  <a:schemeClr val="tx1"/>
                </a:solidFill>
              </a:rPr>
              <a:t>: At this</a:t>
            </a:r>
            <a:r>
              <a:rPr lang="en-US" baseline="0" dirty="0">
                <a:solidFill>
                  <a:schemeClr val="tx1"/>
                </a:solidFill>
              </a:rPr>
              <a:t> point, we turn our attention to how logic models can inform program evaluation. Your logic model can be used as a tool to help you plan for your evaluation. It can serve as a framework for your evaluation plan by helping you can make informed decisions about what to evaluate, when to evaluate, and how you will evaluate.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It is important to note that with program evaluation, it is not necessary to evaluate every aspect of your program as depicted in your logic model. Y</a:t>
            </a:r>
            <a:r>
              <a:rPr lang="en-US" dirty="0">
                <a:solidFill>
                  <a:schemeClr val="tx1"/>
                </a:solidFill>
              </a:rPr>
              <a:t>our evaluation can</a:t>
            </a:r>
            <a:r>
              <a:rPr lang="en-US" baseline="0" dirty="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Your logic model can be used as a tool to help you focus your evaluation with respect to the following: </a:t>
            </a:r>
            <a:endParaRPr lang="en-US" sz="1200"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questions you want</a:t>
            </a:r>
            <a:r>
              <a:rPr lang="en-US" sz="1200" baseline="0" dirty="0">
                <a:solidFill>
                  <a:schemeClr val="tx1"/>
                </a:solidFill>
              </a:rPr>
              <a:t> or need </a:t>
            </a:r>
            <a:r>
              <a:rPr lang="en-US" sz="1200" dirty="0">
                <a:solidFill>
                  <a:schemeClr val="tx1"/>
                </a:solidFill>
              </a:rPr>
              <a:t>answered about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which aspects of your program to evaluate (e.g., will you evaluate a subset</a:t>
            </a:r>
            <a:r>
              <a:rPr lang="en-US" sz="1200" baseline="0" dirty="0">
                <a:solidFill>
                  <a:schemeClr val="tx1"/>
                </a:solidFill>
              </a:rPr>
              <a:t> or all of your </a:t>
            </a:r>
            <a:r>
              <a:rPr lang="en-US" sz="1200" dirty="0">
                <a:solidFill>
                  <a:schemeClr val="tx1"/>
                </a:solidFill>
              </a:rPr>
              <a:t>AmeriCorps activities?;</a:t>
            </a:r>
            <a:r>
              <a:rPr lang="en-US" sz="1200" baseline="0" dirty="0">
                <a:solidFill>
                  <a:schemeClr val="tx1"/>
                </a:solidFill>
              </a:rPr>
              <a:t> will you evaluate your program’s </a:t>
            </a:r>
            <a:r>
              <a:rPr lang="en-US" sz="1200" dirty="0">
                <a:solidFill>
                  <a:schemeClr val="tx1"/>
                </a:solidFill>
              </a:rPr>
              <a:t>short-term</a:t>
            </a:r>
            <a:r>
              <a:rPr lang="en-US" sz="1200" baseline="0" dirty="0">
                <a:solidFill>
                  <a:schemeClr val="tx1"/>
                </a:solidFill>
              </a:rPr>
              <a:t> outcomes?)</a:t>
            </a:r>
            <a:r>
              <a:rPr lang="en-US" sz="1200" dirty="0">
                <a:solidFill>
                  <a:schemeClr val="tx1"/>
                </a:solidFill>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Determine the appropriate evaluation design (e.g., will you use a process or</a:t>
            </a:r>
            <a:r>
              <a:rPr lang="en-US" sz="1200" baseline="0" dirty="0">
                <a:solidFill>
                  <a:schemeClr val="tx1"/>
                </a:solidFill>
              </a:rPr>
              <a:t> an</a:t>
            </a:r>
            <a:r>
              <a:rPr lang="en-US" sz="1200" dirty="0">
                <a:solidFill>
                  <a:schemeClr val="tx1"/>
                </a:solidFill>
              </a:rPr>
              <a:t> impact evaluation design,</a:t>
            </a:r>
            <a:r>
              <a:rPr lang="en-US" sz="1200" baseline="0" dirty="0">
                <a:solidFill>
                  <a:schemeClr val="tx1"/>
                </a:solidFill>
              </a:rPr>
              <a:t> or a combination of both?</a:t>
            </a:r>
            <a:r>
              <a:rPr lang="en-US" sz="1200" dirty="0">
                <a:solidFill>
                  <a:schemeClr val="tx1"/>
                </a:solidFill>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what</a:t>
            </a:r>
            <a:r>
              <a:rPr lang="en-US" sz="1200" baseline="0" dirty="0">
                <a:solidFill>
                  <a:schemeClr val="tx1"/>
                </a:solidFill>
              </a:rPr>
              <a:t> information to collect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Identify measures and data collection methods</a:t>
            </a:r>
            <a:endParaRPr lang="en-US" sz="1200" baseline="0" dirty="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Determine an appropriate timeframe</a:t>
            </a:r>
            <a:r>
              <a:rPr lang="en-US" sz="1200" b="1" dirty="0">
                <a:solidFill>
                  <a:schemeClr val="tx1"/>
                </a:solidFill>
              </a:rPr>
              <a:t> </a:t>
            </a:r>
            <a:r>
              <a:rPr lang="en-US" sz="1200" dirty="0">
                <a:solidFill>
                  <a:schemeClr val="tx1"/>
                </a:solidFill>
              </a:rPr>
              <a:t>for your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a:lnSpc>
                <a:spcPct val="100000"/>
              </a:lnSpc>
              <a:spcAft>
                <a:spcPts val="0"/>
              </a:spcAft>
            </a:pPr>
            <a:r>
              <a:rPr lang="en-US" baseline="0" dirty="0">
                <a:solidFill>
                  <a:schemeClr val="tx1"/>
                </a:solidFill>
              </a:rPr>
              <a:t>We’ll walk through a few examples of how to actually use your logic model to focus your evaluation on the next few slides.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dirty="0"/>
          </a:p>
        </p:txBody>
      </p:sp>
    </p:spTree>
    <p:extLst>
      <p:ext uri="{BB962C8B-B14F-4D97-AF65-F5344CB8AC3E}">
        <p14:creationId xmlns:p14="http://schemas.microsoft.com/office/powerpoint/2010/main" val="736074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Let’s start with an example of how</a:t>
            </a:r>
            <a:r>
              <a:rPr lang="en-US" baseline="0" dirty="0"/>
              <a:t> a logic model can be used </a:t>
            </a:r>
            <a:r>
              <a:rPr lang="en-US" dirty="0"/>
              <a:t>to help you </a:t>
            </a:r>
            <a:r>
              <a:rPr lang="en-US" dirty="0">
                <a:solidFill>
                  <a:schemeClr val="tx1"/>
                </a:solidFill>
              </a:rPr>
              <a:t>draft or</a:t>
            </a:r>
            <a:r>
              <a:rPr lang="en-US" baseline="0" dirty="0">
                <a:solidFill>
                  <a:schemeClr val="tx1"/>
                </a:solidFill>
              </a:rPr>
              <a:t> narrow in on </a:t>
            </a:r>
            <a:r>
              <a:rPr lang="en-US" dirty="0">
                <a:solidFill>
                  <a:schemeClr val="tx1"/>
                </a:solidFill>
              </a:rPr>
              <a:t>the questions that you want your evaluation to answer. </a:t>
            </a:r>
            <a:r>
              <a:rPr lang="en-US" dirty="0"/>
              <a:t>The graphic on this slide provides an </a:t>
            </a:r>
            <a:r>
              <a:rPr lang="en-US" baseline="0" dirty="0"/>
              <a:t>example of the </a:t>
            </a:r>
            <a:r>
              <a:rPr lang="en-US" dirty="0"/>
              <a:t>types of questions that may be asked of</a:t>
            </a:r>
            <a:r>
              <a:rPr lang="en-US" baseline="0" dirty="0"/>
              <a:t> </a:t>
            </a:r>
            <a:r>
              <a:rPr lang="en-US" dirty="0"/>
              <a:t>each component in</a:t>
            </a:r>
            <a:r>
              <a:rPr lang="en-US" baseline="0" dirty="0"/>
              <a:t> a </a:t>
            </a:r>
            <a:r>
              <a:rPr lang="en-US" dirty="0"/>
              <a:t>logic model: </a:t>
            </a:r>
          </a:p>
          <a:p>
            <a:pPr marL="171450" indent="-171450">
              <a:buFontTx/>
              <a:buChar char="-"/>
            </a:pPr>
            <a:r>
              <a:rPr lang="en-US" dirty="0"/>
              <a:t>Questions related to </a:t>
            </a:r>
            <a:r>
              <a:rPr lang="en-US" b="1" dirty="0"/>
              <a:t>inputs</a:t>
            </a:r>
            <a:r>
              <a:rPr lang="en-US" dirty="0"/>
              <a:t> ask, “Are resources adequate to implement</a:t>
            </a:r>
            <a:r>
              <a:rPr lang="en-US" baseline="0" dirty="0"/>
              <a:t> the program?” </a:t>
            </a:r>
          </a:p>
          <a:p>
            <a:pPr marL="171450" indent="-171450">
              <a:buFontTx/>
              <a:buChar char="-"/>
            </a:pPr>
            <a:r>
              <a:rPr lang="en-US" baseline="0" dirty="0"/>
              <a:t>Questions related to </a:t>
            </a:r>
            <a:r>
              <a:rPr lang="en-US" b="1" baseline="0" dirty="0"/>
              <a:t>activities</a:t>
            </a:r>
            <a:r>
              <a:rPr lang="en-US" baseline="0" dirty="0"/>
              <a:t> ask, “Are activities delivered as intended?” </a:t>
            </a:r>
          </a:p>
          <a:p>
            <a:pPr marL="171450" indent="-171450">
              <a:buFontTx/>
              <a:buChar char="-"/>
            </a:pPr>
            <a:r>
              <a:rPr lang="en-US" baseline="0" dirty="0"/>
              <a:t>Questions related to </a:t>
            </a:r>
            <a:r>
              <a:rPr lang="en-US" b="1" baseline="0" dirty="0"/>
              <a:t>outputs</a:t>
            </a:r>
            <a:r>
              <a:rPr lang="en-US" baseline="0" dirty="0"/>
              <a:t> ask, “How many, how much was produced?” </a:t>
            </a:r>
          </a:p>
          <a:p>
            <a:pPr marL="171450" indent="-171450">
              <a:buFontTx/>
              <a:buChar char="-"/>
            </a:pPr>
            <a:r>
              <a:rPr lang="en-US" baseline="0" dirty="0"/>
              <a:t>Questions related to </a:t>
            </a:r>
            <a:r>
              <a:rPr lang="en-US" b="1" baseline="0" dirty="0"/>
              <a:t>outcomes </a:t>
            </a:r>
            <a:r>
              <a:rPr lang="en-US" b="0" baseline="0" dirty="0"/>
              <a:t>ask</a:t>
            </a:r>
            <a:r>
              <a:rPr lang="en-US" b="1" baseline="0" dirty="0"/>
              <a:t>, </a:t>
            </a:r>
            <a:r>
              <a:rPr lang="en-US" b="0" baseline="0" dirty="0"/>
              <a:t>“What changes occurred as a result of the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you can see at</a:t>
            </a:r>
            <a:r>
              <a:rPr lang="en-US" baseline="0" dirty="0"/>
              <a:t> the bottom of this graphic, in order to answer each of these questions, </a:t>
            </a:r>
            <a:r>
              <a:rPr lang="en-US" dirty="0"/>
              <a:t>indicators (</a:t>
            </a:r>
            <a:r>
              <a:rPr lang="en-US" sz="1200" b="0" i="0" kern="1200" dirty="0">
                <a:solidFill>
                  <a:schemeClr val="tx1"/>
                </a:solidFill>
                <a:effectLst/>
                <a:latin typeface="+mn-lt"/>
                <a:ea typeface="+mn-ea"/>
                <a:cs typeface="+mn-cs"/>
              </a:rPr>
              <a:t>i.e., the evidence</a:t>
            </a:r>
            <a:r>
              <a:rPr lang="en-US" sz="1200" b="0" i="0" kern="1200" baseline="0" dirty="0">
                <a:solidFill>
                  <a:schemeClr val="tx1"/>
                </a:solidFill>
                <a:effectLst/>
                <a:latin typeface="+mn-lt"/>
                <a:ea typeface="+mn-ea"/>
                <a:cs typeface="+mn-cs"/>
              </a:rPr>
              <a:t> or information that represents the phenomenon in question</a:t>
            </a:r>
            <a:r>
              <a:rPr lang="en-US" sz="1200" b="0" i="0" kern="1200" dirty="0">
                <a:solidFill>
                  <a:schemeClr val="tx1"/>
                </a:solidFill>
                <a:effectLst/>
                <a:latin typeface="+mn-lt"/>
                <a:ea typeface="+mn-ea"/>
                <a:cs typeface="+mn-cs"/>
              </a:rPr>
              <a:t>)</a:t>
            </a:r>
            <a:r>
              <a:rPr lang="en-US" dirty="0"/>
              <a:t> and their data sources will need to be identified. When developing research questions based on your program’s logic model, ensure that questions are stated in a way that is clear and measurable in order for them to be answerable.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dirty="0"/>
          </a:p>
        </p:txBody>
      </p:sp>
    </p:spTree>
    <p:extLst>
      <p:ext uri="{BB962C8B-B14F-4D97-AF65-F5344CB8AC3E}">
        <p14:creationId xmlns:p14="http://schemas.microsoft.com/office/powerpoint/2010/main" val="238693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dirty="0">
                <a:solidFill>
                  <a:schemeClr val="tx1"/>
                </a:solidFill>
              </a:rPr>
              <a:t>: As you </a:t>
            </a:r>
            <a:r>
              <a:rPr lang="en-US" baseline="0" dirty="0">
                <a:solidFill>
                  <a:schemeClr val="tx1"/>
                </a:solidFill>
              </a:rPr>
              <a:t>narrow in on </a:t>
            </a:r>
            <a:r>
              <a:rPr lang="en-US" sz="1200" kern="1200" baseline="0" dirty="0">
                <a:solidFill>
                  <a:schemeClr val="tx1"/>
                </a:solidFill>
                <a:effectLst/>
                <a:latin typeface="+mn-lt"/>
                <a:ea typeface="+mn-ea"/>
                <a:cs typeface="+mn-cs"/>
              </a:rPr>
              <a:t>t</a:t>
            </a:r>
            <a:r>
              <a:rPr lang="en-US" dirty="0">
                <a:solidFill>
                  <a:schemeClr val="tx1"/>
                </a:solidFill>
              </a:rPr>
              <a:t>he questions</a:t>
            </a:r>
            <a:r>
              <a:rPr lang="en-US" baseline="0" dirty="0">
                <a:solidFill>
                  <a:schemeClr val="tx1"/>
                </a:solidFill>
              </a:rPr>
              <a:t> you want answered about your program, this in turn, will help you to determine the type of evaluation you’ll need to conduct and what elements of your logic model are to be incorporated into your evaluation. </a:t>
            </a:r>
            <a:r>
              <a:rPr lang="en-US" dirty="0">
                <a:solidFill>
                  <a:schemeClr val="tx1"/>
                </a:solidFill>
              </a:rPr>
              <a:t>As noted earlier, a logic model has two sides – a process side and an outcomes side. Questions</a:t>
            </a:r>
            <a:r>
              <a:rPr lang="en-US" baseline="0" dirty="0">
                <a:solidFill>
                  <a:schemeClr val="tx1"/>
                </a:solidFill>
              </a:rPr>
              <a:t> related to the process side of the model are generally different than questions related to the outcomes side of the model, and therefore require different evaluation approaches to address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r>
              <a:rPr lang="en-US" dirty="0">
                <a:solidFill>
                  <a:schemeClr val="tx1"/>
                </a:solidFill>
              </a:rPr>
              <a:t>Let’s return to the </a:t>
            </a:r>
            <a:r>
              <a:rPr lang="en-US" baseline="0" dirty="0">
                <a:solidFill>
                  <a:schemeClr val="tx1"/>
                </a:solidFill>
              </a:rPr>
              <a:t>nutrition assistance program we discussed earlier in the presentation as an example. </a:t>
            </a:r>
            <a:r>
              <a:rPr lang="en-US" dirty="0">
                <a:solidFill>
                  <a:schemeClr val="tx1"/>
                </a:solidFill>
              </a:rPr>
              <a:t>Program</a:t>
            </a:r>
            <a:r>
              <a:rPr lang="en-US" baseline="0" dirty="0">
                <a:solidFill>
                  <a:schemeClr val="tx1"/>
                </a:solidFill>
              </a:rPr>
              <a:t> staff </a:t>
            </a:r>
            <a:r>
              <a:rPr lang="en-US" dirty="0">
                <a:solidFill>
                  <a:schemeClr val="tx1"/>
                </a:solidFill>
              </a:rPr>
              <a:t>may</a:t>
            </a:r>
            <a:r>
              <a:rPr lang="en-US" baseline="0" dirty="0">
                <a:solidFill>
                  <a:schemeClr val="tx1"/>
                </a:solidFill>
              </a:rPr>
              <a:t> be interested in answering the question, “Was the nutrition assistance program implemented as planned and, if not, how and why was it altered for implementation?” These questions concern the key components on the left side of the logic model (the process side), so the type of evaluation needed to answer these questions would be a process evaluation. This means the data collected will focus on understanding the relationship between the </a:t>
            </a:r>
            <a:r>
              <a:rPr lang="en-US" sz="1200" b="0" i="0" kern="1200" dirty="0">
                <a:solidFill>
                  <a:schemeClr val="tx1"/>
                </a:solidFill>
                <a:effectLst/>
                <a:latin typeface="+mn-lt"/>
                <a:ea typeface="+mn-ea"/>
                <a:cs typeface="+mn-cs"/>
              </a:rPr>
              <a:t>resources 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inputs that were employed and what activities were accomplished with these resources. Process evaluation</a:t>
            </a:r>
            <a:r>
              <a:rPr lang="en-US" sz="1200" b="0" i="0" kern="1200" baseline="0" dirty="0">
                <a:solidFill>
                  <a:schemeClr val="tx1"/>
                </a:solidFill>
                <a:effectLst/>
                <a:latin typeface="+mn-lt"/>
                <a:ea typeface="+mn-ea"/>
                <a:cs typeface="+mn-cs"/>
              </a:rPr>
              <a:t>s tend to be more useful in the beginning stages of a program’s implementation to help determine whether target populations are being reached, people are receiving the intended services, and if staff are adequately qualified, among other things. F</a:t>
            </a:r>
            <a:r>
              <a:rPr lang="en-US" sz="1200" b="0" i="0" kern="1200" dirty="0">
                <a:solidFill>
                  <a:schemeClr val="tx1"/>
                </a:solidFill>
                <a:effectLst/>
                <a:latin typeface="+mn-lt"/>
                <a:ea typeface="+mn-ea"/>
                <a:cs typeface="+mn-cs"/>
              </a:rPr>
              <a:t>or example,</a:t>
            </a:r>
            <a:r>
              <a:rPr lang="en-US" sz="1200" b="0" i="0" kern="1200" baseline="0" dirty="0">
                <a:solidFill>
                  <a:schemeClr val="tx1"/>
                </a:solidFill>
                <a:effectLst/>
                <a:latin typeface="+mn-lt"/>
                <a:ea typeface="+mn-ea"/>
                <a:cs typeface="+mn-cs"/>
              </a:rPr>
              <a:t> let’s say the process evaluation data show that the nutrition and food prep counseling was only implemented in a few sites rather than across all sites, as planned, because of staffing constraints. Program staff will be able to use these findings to make adjustments to the program and deploy more staffing resources to sites that were unable to deliver the nutrition and food prep counseling activity. </a:t>
            </a:r>
            <a:endParaRPr lang="en-US" baseline="0" dirty="0">
              <a:solidFill>
                <a:schemeClr val="tx1"/>
              </a:solidFill>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 Alternatively, program</a:t>
            </a:r>
            <a:r>
              <a:rPr lang="en-US" baseline="0" dirty="0">
                <a:solidFill>
                  <a:schemeClr val="tx1"/>
                </a:solidFill>
              </a:rPr>
              <a:t> staff</a:t>
            </a:r>
            <a:r>
              <a:rPr lang="en-US" dirty="0">
                <a:solidFill>
                  <a:schemeClr val="tx1"/>
                </a:solidFill>
              </a:rPr>
              <a:t> may be interested in understanding whether their</a:t>
            </a:r>
            <a:r>
              <a:rPr lang="en-US" baseline="0" dirty="0">
                <a:solidFill>
                  <a:schemeClr val="tx1"/>
                </a:solidFill>
              </a:rPr>
              <a:t> program (or specific components of their program) is effective or not. This type of question calls for an impact evaluation design where the focus is on understanding whether the program was able to produce (all or a subset of) the desired outcomes specified on the right side of the logic model. </a:t>
            </a:r>
          </a:p>
          <a:p>
            <a:endParaRPr lang="en-US" baseline="0" dirty="0">
              <a:solidFill>
                <a:schemeClr val="tx1"/>
              </a:solidFill>
            </a:endParaRPr>
          </a:p>
          <a:p>
            <a:r>
              <a:rPr lang="en-US" baseline="0" dirty="0">
                <a:solidFill>
                  <a:schemeClr val="tx1"/>
                </a:solidFill>
              </a:rPr>
              <a:t>Let’s again use the hypothetical nutrition assistance program as an example. If program staff are interested in finding out “what difference the nutrition assistance program has had on individuals’ knowledge of or attitude about healthy food choices?,” an impact evaluation design that includes a comparison or control group would need to be employed to determine what would have happened to people if they did not receive the intervention. In general, an </a:t>
            </a:r>
            <a:r>
              <a:rPr lang="en-US" dirty="0">
                <a:solidFill>
                  <a:schemeClr val="tx1"/>
                </a:solidFill>
              </a:rPr>
              <a:t>impact evaluation </a:t>
            </a:r>
            <a:r>
              <a:rPr lang="en-US" sz="1200" kern="1200" dirty="0">
                <a:solidFill>
                  <a:schemeClr val="tx1"/>
                </a:solidFill>
                <a:effectLst/>
                <a:latin typeface="+mn-lt"/>
                <a:ea typeface="+mn-ea"/>
                <a:cs typeface="+mn-cs"/>
              </a:rPr>
              <a:t>assesses the extent</a:t>
            </a:r>
            <a:r>
              <a:rPr lang="en-US" sz="1200" kern="1200" baseline="0" dirty="0">
                <a:solidFill>
                  <a:schemeClr val="tx1"/>
                </a:solidFill>
                <a:effectLst/>
                <a:latin typeface="+mn-lt"/>
                <a:ea typeface="+mn-ea"/>
                <a:cs typeface="+mn-cs"/>
              </a:rPr>
              <a:t> to which a program achieves its desired outcomes and whether those outcomes can be attributed to the program. </a:t>
            </a: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type of evaluation typically occurs after a program has reached a steady state of implementation (e.g., after conducting a process evaluation that showed the program is being implemented as designed).</a:t>
            </a:r>
            <a:endParaRPr lang="en-US" dirty="0">
              <a:solidFill>
                <a:schemeClr val="tx1"/>
              </a:solidFill>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 For the </a:t>
            </a:r>
            <a:r>
              <a:rPr lang="en-US" baseline="0" dirty="0">
                <a:solidFill>
                  <a:schemeClr val="tx1"/>
                </a:solidFill>
              </a:rPr>
              <a:t>nutrition assistance program, several short-term and medium-term outcomes have been identified for an evaluation. These are highlighted in red. Depending on the particular intervention, a different nutrition assistance program may determine other outcomes to be more appropriate for an evaluation.  </a:t>
            </a:r>
          </a:p>
          <a:p>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It is important to note that programs conducting</a:t>
            </a:r>
            <a:r>
              <a:rPr lang="en-US" baseline="0" dirty="0">
                <a:solidFill>
                  <a:schemeClr val="tx1"/>
                </a:solidFill>
              </a:rPr>
              <a:t> an impact evaluation do not need to evaluate ALL program outcomes at ONE time or even over a period of time. In deciding which outcomes to include in an evaluation, it is important to consider what questions your evaluation seeks answers to and </a:t>
            </a:r>
            <a:r>
              <a:rPr lang="en-US" dirty="0">
                <a:solidFill>
                  <a:schemeClr val="tx1"/>
                </a:solidFill>
              </a:rPr>
              <a:t>the timeframe</a:t>
            </a:r>
            <a:r>
              <a:rPr lang="en-US" baseline="0" dirty="0">
                <a:solidFill>
                  <a:schemeClr val="tx1"/>
                </a:solidFill>
              </a:rPr>
              <a:t> of the evaluation and outcome measures (i.e., the amount of time you have available to collect your data as well as the time you can expect changes or program effects to occur, among other factors). </a:t>
            </a:r>
            <a:r>
              <a:rPr lang="en-US" dirty="0">
                <a:solidFill>
                  <a:schemeClr val="tx1"/>
                </a:solidFill>
              </a:rPr>
              <a:t>A program’s influence is most directly related to proximal outcomes, such as short- and medium-term outcomes. The more time that elapses between your intervention and the</a:t>
            </a:r>
            <a:r>
              <a:rPr lang="en-US" baseline="0" dirty="0">
                <a:solidFill>
                  <a:schemeClr val="tx1"/>
                </a:solidFill>
              </a:rPr>
              <a:t> outcome that is measured by your </a:t>
            </a:r>
            <a:r>
              <a:rPr lang="en-US" dirty="0">
                <a:solidFill>
                  <a:schemeClr val="tx1"/>
                </a:solidFill>
              </a:rPr>
              <a:t>evaluation</a:t>
            </a:r>
            <a:r>
              <a:rPr lang="en-US" baseline="0" dirty="0">
                <a:solidFill>
                  <a:schemeClr val="tx1"/>
                </a:solidFill>
              </a:rPr>
              <a:t>, the more external variables can come into play that are </a:t>
            </a:r>
            <a:r>
              <a:rPr lang="en-US" dirty="0">
                <a:solidFill>
                  <a:schemeClr val="tx1"/>
                </a:solidFill>
              </a:rPr>
              <a:t>beyond the program’s control.</a:t>
            </a:r>
            <a:r>
              <a:rPr lang="en-US" baseline="0" dirty="0">
                <a:solidFill>
                  <a:schemeClr val="tx1"/>
                </a:solidFill>
              </a:rPr>
              <a:t> It is important to note that all program evaluations are not designed to measure long-term outcomes and ASN is not expecting programs to measure them in all cases. </a:t>
            </a:r>
          </a:p>
          <a:p>
            <a:endParaRPr lang="en-US" baseline="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This</a:t>
            </a:r>
            <a:r>
              <a:rPr lang="en-US" baseline="0" dirty="0"/>
              <a:t> presentation will cover the following:</a:t>
            </a:r>
          </a:p>
          <a:p>
            <a:endParaRPr lang="en-US" sz="1200" kern="1200" baseline="0" dirty="0">
              <a:solidFill>
                <a:schemeClr val="tx1"/>
              </a:solidFill>
              <a:effectLst/>
              <a:latin typeface="+mn-lt"/>
              <a:ea typeface="+mn-ea"/>
              <a:cs typeface="+mn-cs"/>
            </a:endParaRPr>
          </a:p>
          <a:p>
            <a:pPr marL="171450" indent="-171450">
              <a:buFontTx/>
              <a:buChar char="-"/>
            </a:pPr>
            <a:r>
              <a:rPr lang="en-US" sz="1200" baseline="0" dirty="0"/>
              <a:t>A </a:t>
            </a:r>
            <a:r>
              <a:rPr lang="en-US" sz="1200" dirty="0"/>
              <a:t>program’s theory of change and a program</a:t>
            </a:r>
            <a:r>
              <a:rPr lang="en-US" sz="1200" baseline="0" dirty="0"/>
              <a:t> </a:t>
            </a:r>
            <a:r>
              <a:rPr lang="en-US" sz="1200" dirty="0"/>
              <a:t>logic model</a:t>
            </a:r>
          </a:p>
          <a:p>
            <a:pPr marL="171450" indent="-171450">
              <a:buFontTx/>
              <a:buChar char="-"/>
            </a:pPr>
            <a:r>
              <a:rPr lang="en-US" sz="1200" dirty="0"/>
              <a:t>The different uses of logic models</a:t>
            </a:r>
          </a:p>
          <a:p>
            <a:pPr marL="171450" indent="-171450">
              <a:buFontTx/>
              <a:buChar char="-"/>
            </a:pPr>
            <a:r>
              <a:rPr lang="en-US" sz="1200" dirty="0"/>
              <a:t>The key components of a logic model</a:t>
            </a:r>
          </a:p>
          <a:p>
            <a:pPr marL="171450" indent="-171450">
              <a:buFontTx/>
              <a:buChar char="-"/>
            </a:pPr>
            <a:r>
              <a:rPr lang="en-US" sz="1200" dirty="0"/>
              <a:t>How to read a logic model</a:t>
            </a:r>
          </a:p>
          <a:p>
            <a:pPr marL="171450" indent="-171450">
              <a:buFontTx/>
              <a:buChar char="-"/>
            </a:pPr>
            <a:r>
              <a:rPr lang="en-US" sz="1200" dirty="0"/>
              <a:t>How to develop a logic model</a:t>
            </a:r>
          </a:p>
          <a:p>
            <a:pPr marL="171450" indent="-171450">
              <a:buFontTx/>
              <a:buChar char="-"/>
            </a:pPr>
            <a:r>
              <a:rPr lang="en-US" sz="1200" baseline="0" dirty="0"/>
              <a:t>And how to use a logic model to inform your program evaluation activities</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a:t>
            </a:fld>
            <a:endParaRPr lang="en-US"/>
          </a:p>
        </p:txBody>
      </p:sp>
    </p:spTree>
    <p:extLst>
      <p:ext uri="{BB962C8B-B14F-4D97-AF65-F5344CB8AC3E}">
        <p14:creationId xmlns:p14="http://schemas.microsoft.com/office/powerpoint/2010/main" val="3483634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dirty="0">
                <a:solidFill>
                  <a:schemeClr val="tx1"/>
                </a:solidFill>
              </a:rPr>
              <a:t>: The table above lists some outcomes identified in the nutrition</a:t>
            </a:r>
            <a:r>
              <a:rPr lang="en-US" baseline="0" dirty="0">
                <a:solidFill>
                  <a:schemeClr val="tx1"/>
                </a:solidFill>
              </a:rPr>
              <a:t> </a:t>
            </a:r>
            <a:r>
              <a:rPr lang="en-US" dirty="0">
                <a:solidFill>
                  <a:schemeClr val="tx1"/>
                </a:solidFill>
              </a:rPr>
              <a:t>assistance program logic model.</a:t>
            </a:r>
            <a:r>
              <a:rPr lang="en-US" baseline="0" dirty="0">
                <a:solidFill>
                  <a:schemeClr val="tx1"/>
                </a:solidFill>
              </a:rPr>
              <a:t> W</a:t>
            </a:r>
            <a:r>
              <a:rPr lang="en-US" dirty="0">
                <a:solidFill>
                  <a:schemeClr val="tx1"/>
                </a:solidFill>
              </a:rPr>
              <a:t>e provide an example measure for these selected short-,</a:t>
            </a:r>
            <a:r>
              <a:rPr lang="en-US" baseline="0" dirty="0">
                <a:solidFill>
                  <a:schemeClr val="tx1"/>
                </a:solidFill>
              </a:rPr>
              <a:t> medium- and long-term </a:t>
            </a:r>
            <a:r>
              <a:rPr lang="en-US" dirty="0">
                <a:solidFill>
                  <a:schemeClr val="tx1"/>
                </a:solidFill>
              </a:rPr>
              <a:t>outcomes. Keep in mind that each of the outcomes can be measured in other ways as well. The particular measure will depend on and should be tailored to the unique characteristics of the program itself.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Below each measure</a:t>
            </a:r>
            <a:r>
              <a:rPr lang="en-US" baseline="0" dirty="0">
                <a:solidFill>
                  <a:schemeClr val="tx1"/>
                </a:solidFill>
              </a:rPr>
              <a:t> is a potential data source. These data sources may be existing or new. The data sources that refer to a matched comparison group of non-beneficiaries pertain to impact evaluations and would not be necessary for programs conducting a process evaluation. </a:t>
            </a:r>
            <a:endParaRPr lang="en-US"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 As</a:t>
            </a:r>
            <a:r>
              <a:rPr lang="en-US" baseline="0" dirty="0">
                <a:solidFill>
                  <a:schemeClr val="tx1"/>
                </a:solidFill>
              </a:rPr>
              <a:t> we conclude today’s presentation, we’ve highlighted some things to keep in mind as you work to develop and use your program logic model:</a:t>
            </a:r>
          </a:p>
          <a:p>
            <a:pPr marL="171450" indent="-171450">
              <a:buFontTx/>
              <a:buChar char="-"/>
            </a:pPr>
            <a:r>
              <a:rPr lang="en-US" sz="1200" dirty="0">
                <a:solidFill>
                  <a:schemeClr val="tx1"/>
                </a:solidFill>
              </a:rPr>
              <a:t>Developing a logic model is not completed in one session or alone. </a:t>
            </a:r>
          </a:p>
          <a:p>
            <a:pPr marL="171450" indent="-171450">
              <a:buFontTx/>
              <a:buChar char="-"/>
            </a:pPr>
            <a:r>
              <a:rPr lang="en-US" sz="1200" dirty="0">
                <a:solidFill>
                  <a:schemeClr val="tx1"/>
                </a:solidFill>
              </a:rPr>
              <a:t>There is no one best logic model.</a:t>
            </a:r>
          </a:p>
          <a:p>
            <a:pPr marL="171450" indent="-171450">
              <a:buFontTx/>
              <a:buChar char="-"/>
            </a:pPr>
            <a:r>
              <a:rPr lang="en-US" sz="1200" dirty="0">
                <a:solidFill>
                  <a:schemeClr val="tx1"/>
                </a:solidFill>
              </a:rPr>
              <a:t>Logic models represent intention. W</a:t>
            </a:r>
            <a:r>
              <a:rPr lang="en-US" dirty="0">
                <a:solidFill>
                  <a:schemeClr val="tx1"/>
                </a:solidFill>
              </a:rPr>
              <a:t>e want to underscore that logic models reflect planned activities and outcomes and should be supported by an underlying theory</a:t>
            </a:r>
            <a:r>
              <a:rPr lang="en-US" baseline="0" dirty="0">
                <a:solidFill>
                  <a:schemeClr val="tx1"/>
                </a:solidFill>
              </a:rPr>
              <a:t> </a:t>
            </a:r>
            <a:r>
              <a:rPr lang="en-US" dirty="0">
                <a:solidFill>
                  <a:schemeClr val="tx1"/>
                </a:solidFill>
              </a:rPr>
              <a:t>of change. In practice, programs may not only operate quite differently, but also produce unintended results. An evaluation helps identify how faithfully a program actually adheres to its model.    </a:t>
            </a:r>
          </a:p>
          <a:p>
            <a:pPr marL="171450" indent="-171450">
              <a:buFontTx/>
              <a:buChar char="-"/>
            </a:pPr>
            <a:r>
              <a:rPr lang="en-US" sz="1200" dirty="0">
                <a:solidFill>
                  <a:schemeClr val="tx1"/>
                </a:solidFill>
              </a:rPr>
              <a:t>A program logic model is not static;</a:t>
            </a:r>
            <a:r>
              <a:rPr lang="en-US" sz="1200" baseline="0" dirty="0">
                <a:solidFill>
                  <a:schemeClr val="tx1"/>
                </a:solidFill>
              </a:rPr>
              <a:t> it </a:t>
            </a:r>
            <a:r>
              <a:rPr lang="en-US" sz="1200" dirty="0">
                <a:solidFill>
                  <a:schemeClr val="tx1"/>
                </a:solidFill>
              </a:rPr>
              <a:t>can and should</a:t>
            </a:r>
            <a:r>
              <a:rPr lang="en-US" sz="1200" baseline="0" dirty="0">
                <a:solidFill>
                  <a:schemeClr val="tx1"/>
                </a:solidFill>
              </a:rPr>
              <a:t> be </a:t>
            </a:r>
            <a:r>
              <a:rPr lang="en-US" sz="1200" dirty="0">
                <a:solidFill>
                  <a:schemeClr val="tx1"/>
                </a:solidFill>
              </a:rPr>
              <a:t>changed and refined as the program changes and develops. </a:t>
            </a:r>
          </a:p>
          <a:p>
            <a:pPr marL="171450" indent="-171450">
              <a:buFontTx/>
              <a:buChar char="-"/>
            </a:pPr>
            <a:r>
              <a:rPr lang="en-US" sz="1200" dirty="0">
                <a:solidFill>
                  <a:schemeClr val="tx1"/>
                </a:solidFill>
              </a:rPr>
              <a:t>Programs do not need to evaluate every aspect of a logic model.</a:t>
            </a:r>
          </a:p>
          <a:p>
            <a:pPr marL="171450" indent="-171450">
              <a:buFontTx/>
              <a:buChar char="-"/>
            </a:pPr>
            <a:r>
              <a:rPr lang="en-US" sz="1200" dirty="0">
                <a:solidFill>
                  <a:schemeClr val="tx1"/>
                </a:solidFill>
              </a:rPr>
              <a:t>Logic models play a critical role in informing evaluation and building the evidence base for a program.</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31</a:t>
            </a:fld>
            <a:endParaRPr lang="en-US"/>
          </a:p>
        </p:txBody>
      </p:sp>
    </p:spTree>
    <p:extLst>
      <p:ext uri="{BB962C8B-B14F-4D97-AF65-F5344CB8AC3E}">
        <p14:creationId xmlns:p14="http://schemas.microsoft.com/office/powerpoint/2010/main" val="3227863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350002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solidFill>
                  <a:schemeClr val="tx1"/>
                </a:solidFill>
              </a:rPr>
              <a:t>Facilitator notes</a:t>
            </a:r>
            <a:r>
              <a:rPr lang="en-US" dirty="0">
                <a:solidFill>
                  <a:schemeClr val="tx1"/>
                </a:solidFill>
              </a:rPr>
              <a:t>: </a:t>
            </a:r>
            <a:r>
              <a:rPr lang="en-US" sz="1200" dirty="0">
                <a:solidFill>
                  <a:schemeClr val="tx1"/>
                </a:solidFill>
              </a:rPr>
              <a:t>A program’s theory of change is the general underlying idea of how you believe your intervention will create change and why the desired change is expected to come about. </a:t>
            </a:r>
            <a:r>
              <a:rPr lang="en-US" dirty="0">
                <a:solidFill>
                  <a:schemeClr val="tx1"/>
                </a:solidFill>
              </a:rPr>
              <a:t>Your</a:t>
            </a:r>
            <a:r>
              <a:rPr lang="en-US" baseline="0" dirty="0">
                <a:solidFill>
                  <a:schemeClr val="tx1"/>
                </a:solidFill>
              </a:rPr>
              <a:t> theory of change articulates the assumptions underlying your choice of activities. </a:t>
            </a:r>
          </a:p>
          <a:p>
            <a:pPr defTabSz="465887">
              <a:defRPr/>
            </a:pPr>
            <a:endParaRPr lang="en-US" baseline="0" dirty="0">
              <a:solidFill>
                <a:schemeClr val="tx1"/>
              </a:solidFill>
            </a:endParaRPr>
          </a:p>
          <a:p>
            <a:pPr defTabSz="465887">
              <a:defRPr/>
            </a:pPr>
            <a:r>
              <a:rPr lang="en-US" baseline="0" dirty="0">
                <a:solidFill>
                  <a:schemeClr val="tx1"/>
                </a:solidFill>
              </a:rPr>
              <a:t>There are three main elements to a theory of change. It begins by identifying the problem or need to be addressed. The second element identifies the specific intervention or set of activities that you have chosen to address the problem or need. And the last element refers to the intended outcome or the change you expect to bring about if you deliver the intervention according to plan. </a:t>
            </a:r>
            <a:endParaRPr lang="en-US" dirty="0">
              <a:solidFill>
                <a:schemeClr val="tx1"/>
              </a:solidFill>
            </a:endParaRPr>
          </a:p>
          <a:p>
            <a:pPr defTabSz="465887">
              <a:defRPr/>
            </a:pPr>
            <a:endParaRPr lang="en-US" sz="1200" dirty="0">
              <a:solidFill>
                <a:schemeClr val="tx1"/>
              </a:solidFill>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200" dirty="0">
                <a:solidFill>
                  <a:schemeClr val="tx1"/>
                </a:solidFill>
              </a:rPr>
              <a:t>Your theory of change – the expected cause and effect relationship between a specific intervention and its anticipated outcome(s) – should be </a:t>
            </a:r>
            <a:r>
              <a:rPr lang="en-US" dirty="0">
                <a:solidFill>
                  <a:schemeClr val="tx1"/>
                </a:solidFill>
              </a:rPr>
              <a:t>based on evidence or a strong hypothesis of how and why the expected change will occur.</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4</a:t>
            </a:fld>
            <a:endParaRPr lang="en-US"/>
          </a:p>
        </p:txBody>
      </p:sp>
    </p:spTree>
    <p:extLst>
      <p:ext uri="{BB962C8B-B14F-4D97-AF65-F5344CB8AC3E}">
        <p14:creationId xmlns:p14="http://schemas.microsoft.com/office/powerpoint/2010/main" val="304047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dirty="0">
                <a:solidFill>
                  <a:schemeClr val="tx1"/>
                </a:solidFill>
              </a:rPr>
              <a:t>On this slide,</a:t>
            </a:r>
            <a:r>
              <a:rPr lang="en-US" baseline="0" dirty="0">
                <a:solidFill>
                  <a:schemeClr val="tx1"/>
                </a:solidFill>
              </a:rPr>
              <a:t> we present an example of a theory of change for a nutrition assistance program. </a:t>
            </a:r>
            <a:r>
              <a:rPr lang="en-US" dirty="0">
                <a:solidFill>
                  <a:schemeClr val="tx1"/>
                </a:solidFill>
              </a:rPr>
              <a:t>For this hypothetical</a:t>
            </a:r>
            <a:r>
              <a:rPr lang="en-US" baseline="0" dirty="0">
                <a:solidFill>
                  <a:schemeClr val="tx1"/>
                </a:solidFill>
              </a:rPr>
              <a:t> program’s theory of change, the </a:t>
            </a:r>
            <a:r>
              <a:rPr lang="en-US" dirty="0">
                <a:solidFill>
                  <a:schemeClr val="tx1"/>
                </a:solidFill>
              </a:rPr>
              <a:t>problem or need that has been identified is that too m</a:t>
            </a:r>
            <a:r>
              <a:rPr lang="en-US" sz="1200" dirty="0">
                <a:solidFill>
                  <a:schemeClr val="tx1"/>
                </a:solidFill>
              </a:rPr>
              <a:t>any low-income families in the community do not understand the relationship between nutrition and health, and therefore suffer poor health consequences. To address this problem, a research-based nutrition assistance program was developed</a:t>
            </a:r>
            <a:r>
              <a:rPr lang="en-US" sz="1200" baseline="0" dirty="0">
                <a:solidFill>
                  <a:schemeClr val="tx1"/>
                </a:solidFill>
              </a:rPr>
              <a:t> that consists of a combination of nutrition education and referrals to community services. </a:t>
            </a:r>
            <a:r>
              <a:rPr lang="en-US" sz="1200" dirty="0">
                <a:solidFill>
                  <a:schemeClr val="tx1"/>
                </a:solidFill>
              </a:rPr>
              <a:t>The intended outcome or goal of this intervention, specified</a:t>
            </a:r>
            <a:r>
              <a:rPr lang="en-US" sz="1200" baseline="0" dirty="0">
                <a:solidFill>
                  <a:schemeClr val="tx1"/>
                </a:solidFill>
              </a:rPr>
              <a:t> in this theory of change, </a:t>
            </a:r>
            <a:r>
              <a:rPr lang="en-US" sz="1200" dirty="0">
                <a:solidFill>
                  <a:schemeClr val="tx1"/>
                </a:solidFill>
              </a:rPr>
              <a:t>is an improvement</a:t>
            </a:r>
            <a:r>
              <a:rPr lang="en-US" sz="1200" baseline="0" dirty="0">
                <a:solidFill>
                  <a:schemeClr val="tx1"/>
                </a:solidFill>
              </a:rPr>
              <a:t> in </a:t>
            </a:r>
            <a:r>
              <a:rPr lang="en-US" sz="1200" dirty="0">
                <a:solidFill>
                  <a:schemeClr val="tx1"/>
                </a:solidFill>
              </a:rPr>
              <a:t>families’ overall health.</a:t>
            </a:r>
            <a:endParaRPr lang="en-US" dirty="0">
              <a:solidFill>
                <a:schemeClr val="tx1"/>
              </a:solidFill>
            </a:endParaRPr>
          </a:p>
          <a:p>
            <a:pPr defTabSz="465887">
              <a:defRP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dirty="0"/>
          </a:p>
        </p:txBody>
      </p:sp>
    </p:spTree>
    <p:extLst>
      <p:ext uri="{BB962C8B-B14F-4D97-AF65-F5344CB8AC3E}">
        <p14:creationId xmlns:p14="http://schemas.microsoft.com/office/powerpoint/2010/main" val="164539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Facilitator notes</a:t>
            </a:r>
            <a:r>
              <a:rPr lang="en-US" dirty="0">
                <a:solidFill>
                  <a:schemeClr val="tx1"/>
                </a:solidFill>
              </a:rPr>
              <a:t>: Now</a:t>
            </a:r>
            <a:r>
              <a:rPr lang="en-US" baseline="0" dirty="0">
                <a:solidFill>
                  <a:schemeClr val="tx1"/>
                </a:solidFill>
              </a:rPr>
              <a:t> that you have a general understanding of what a program’s theory of change is, let’s talk about what a program logic model is and how it relates to a program’s theory of change. </a:t>
            </a:r>
            <a:r>
              <a:rPr lang="en-US" dirty="0">
                <a:solidFill>
                  <a:schemeClr val="tx1"/>
                </a:solidFill>
              </a:rPr>
              <a:t>A</a:t>
            </a:r>
            <a:r>
              <a:rPr lang="en-US" baseline="0" dirty="0">
                <a:solidFill>
                  <a:schemeClr val="tx1"/>
                </a:solidFill>
              </a:rPr>
              <a:t> logic model is</a:t>
            </a:r>
            <a:r>
              <a:rPr lang="en-US" dirty="0">
                <a:solidFill>
                  <a:schemeClr val="tx1"/>
                </a:solidFill>
              </a:rPr>
              <a:t> a more detailed visual representation of a program’s </a:t>
            </a:r>
            <a:r>
              <a:rPr lang="en-US" b="0" dirty="0">
                <a:solidFill>
                  <a:schemeClr val="tx1"/>
                </a:solidFill>
              </a:rPr>
              <a:t>theory of change. Logic models communicate</a:t>
            </a:r>
            <a:r>
              <a:rPr lang="en-US" b="0" baseline="0" dirty="0">
                <a:solidFill>
                  <a:schemeClr val="tx1"/>
                </a:solidFill>
              </a:rPr>
              <a:t> how a program works by depicting the intended relationships </a:t>
            </a:r>
            <a:r>
              <a:rPr lang="en-US" baseline="0" dirty="0">
                <a:solidFill>
                  <a:schemeClr val="tx1"/>
                </a:solidFill>
              </a:rPr>
              <a:t>among the resources available to operate the program, the activities the program carries out, and the changes or results the program hopes to achieve which are referred to as outputs and outcomes. We will be talking more about each of these components shortly.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We want to note that logic models come in many sizes and shapes and also vary in level of detail, ranging from basic/simple to complex. There is no one or “right” way to develop a logic model. It often depends upon your purpose, how you will use the logic model, who will use the logic model, and what your program entails.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The four </a:t>
            </a:r>
            <a:r>
              <a:rPr lang="en-US" baseline="0" dirty="0">
                <a:solidFill>
                  <a:schemeClr val="tx1"/>
                </a:solidFill>
              </a:rPr>
              <a:t>components outlined on this slide reflect a basic or simple logic model design which aligns with ASN’s logic model guidelines. For this presentation, we use this basic logic model format.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Also, some of you may be familiar with other terms</a:t>
            </a:r>
            <a:r>
              <a:rPr lang="en-US" baseline="0" dirty="0">
                <a:solidFill>
                  <a:schemeClr val="tx1"/>
                </a:solidFill>
              </a:rPr>
              <a:t> </a:t>
            </a:r>
            <a:r>
              <a:rPr lang="en-US" dirty="0">
                <a:solidFill>
                  <a:schemeClr val="tx1"/>
                </a:solidFill>
              </a:rPr>
              <a:t>that are used interchangeably</a:t>
            </a:r>
            <a:r>
              <a:rPr lang="en-US" baseline="0" dirty="0">
                <a:solidFill>
                  <a:schemeClr val="tx1"/>
                </a:solidFill>
              </a:rPr>
              <a:t> with logic models,</a:t>
            </a:r>
            <a:r>
              <a:rPr lang="en-US" dirty="0">
                <a:solidFill>
                  <a:schemeClr val="tx1"/>
                </a:solidFill>
              </a:rPr>
              <a:t> such as</a:t>
            </a:r>
            <a:r>
              <a:rPr lang="en-US" baseline="0" dirty="0">
                <a:solidFill>
                  <a:schemeClr val="tx1"/>
                </a:solidFill>
              </a:rPr>
              <a:t> c</a:t>
            </a:r>
            <a:r>
              <a:rPr lang="en-US" dirty="0">
                <a:solidFill>
                  <a:schemeClr val="tx1"/>
                </a:solidFill>
              </a:rPr>
              <a:t>ausal chain, conceptual</a:t>
            </a:r>
            <a:r>
              <a:rPr lang="en-US" baseline="0" dirty="0">
                <a:solidFill>
                  <a:schemeClr val="tx1"/>
                </a:solidFill>
              </a:rPr>
              <a:t> map, idea map, logical framework, model of change, and roadmap. We use the term “logic model” throughout this presentation. Likewise,</a:t>
            </a:r>
            <a:r>
              <a:rPr lang="en-US" dirty="0">
                <a:solidFill>
                  <a:schemeClr val="tx1"/>
                </a:solidFill>
              </a:rPr>
              <a:t> there are also a variety of terms for describing these four key components </a:t>
            </a:r>
            <a:r>
              <a:rPr lang="en-US" baseline="0" dirty="0">
                <a:solidFill>
                  <a:schemeClr val="tx1"/>
                </a:solidFill>
              </a:rPr>
              <a:t>(inputs/resources, activities, outputs, and outcomes) </a:t>
            </a:r>
            <a:r>
              <a:rPr lang="en-US" dirty="0">
                <a:solidFill>
                  <a:schemeClr val="tx1"/>
                </a:solidFill>
              </a:rPr>
              <a:t>of a logic model,</a:t>
            </a:r>
            <a:r>
              <a:rPr lang="en-US" baseline="0" dirty="0">
                <a:solidFill>
                  <a:schemeClr val="tx1"/>
                </a:solidFill>
              </a:rPr>
              <a:t> but for </a:t>
            </a:r>
            <a:r>
              <a:rPr lang="en-US" dirty="0">
                <a:solidFill>
                  <a:schemeClr val="tx1"/>
                </a:solidFill>
              </a:rPr>
              <a:t>this presentation we use the </a:t>
            </a:r>
            <a:r>
              <a:rPr lang="en-US" baseline="0" dirty="0">
                <a:solidFill>
                  <a:schemeClr val="tx1"/>
                </a:solidFill>
              </a:rPr>
              <a:t>terms shown here on this slide</a:t>
            </a:r>
            <a:r>
              <a:rPr lang="en-US" dirty="0">
                <a:solidFill>
                  <a:schemeClr val="tx1"/>
                </a:solidFill>
              </a:rPr>
              <a:t>. </a:t>
            </a:r>
          </a:p>
        </p:txBody>
      </p:sp>
      <p:sp>
        <p:nvSpPr>
          <p:cNvPr id="4" name="Slide Number Placeholder 3"/>
          <p:cNvSpPr>
            <a:spLocks noGrp="1"/>
          </p:cNvSpPr>
          <p:nvPr>
            <p:ph type="sldNum" sz="quarter" idx="5"/>
          </p:nvPr>
        </p:nvSpPr>
        <p:spPr/>
        <p:txBody>
          <a:bodyPr/>
          <a:lstStyle/>
          <a:p>
            <a:fld id="{EDD49445-AB42-5F40-8FC0-3094745C6D48}" type="slidenum">
              <a:rPr lang="en-US" smtClean="0"/>
              <a:t>6</a:t>
            </a:fld>
            <a:endParaRPr lang="en-US"/>
          </a:p>
        </p:txBody>
      </p:sp>
    </p:spTree>
    <p:extLst>
      <p:ext uri="{BB962C8B-B14F-4D97-AF65-F5344CB8AC3E}">
        <p14:creationId xmlns:p14="http://schemas.microsoft.com/office/powerpoint/2010/main" val="149013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Facilitator notes</a:t>
            </a:r>
            <a:r>
              <a:rPr lang="en-US" dirty="0">
                <a:solidFill>
                  <a:schemeClr val="tx1"/>
                </a:solidFill>
              </a:rPr>
              <a:t>: Developing a logic model has many</a:t>
            </a:r>
            <a:r>
              <a:rPr lang="en-US" baseline="0" dirty="0">
                <a:solidFill>
                  <a:schemeClr val="tx1"/>
                </a:solidFill>
              </a:rPr>
              <a:t> potential uses for programs. </a:t>
            </a:r>
            <a:r>
              <a:rPr lang="en-US" sz="1200" b="0" i="0" kern="1200" baseline="0" dirty="0">
                <a:solidFill>
                  <a:schemeClr val="tx1"/>
                </a:solidFill>
                <a:effectLst/>
                <a:latin typeface="+mn-lt"/>
                <a:ea typeface="+mn-ea"/>
                <a:cs typeface="+mn-cs"/>
              </a:rPr>
              <a:t>It may be the case that you develop one logic model for your program that serves more </a:t>
            </a:r>
            <a:r>
              <a:rPr lang="en-US" sz="1200" b="0" i="0" kern="1200" dirty="0">
                <a:solidFill>
                  <a:schemeClr val="tx1"/>
                </a:solidFill>
                <a:effectLst/>
                <a:latin typeface="+mn-lt"/>
                <a:ea typeface="+mn-ea"/>
                <a:cs typeface="+mn-cs"/>
              </a:rPr>
              <a:t>than one purpose, or it may be necessary for you to create different versions of</a:t>
            </a:r>
            <a:r>
              <a:rPr lang="en-US" sz="1200" b="0" i="0" kern="1200" baseline="0" dirty="0">
                <a:solidFill>
                  <a:schemeClr val="tx1"/>
                </a:solidFill>
                <a:effectLst/>
                <a:latin typeface="+mn-lt"/>
                <a:ea typeface="+mn-ea"/>
                <a:cs typeface="+mn-cs"/>
              </a:rPr>
              <a:t> a logic model that is </a:t>
            </a:r>
            <a:r>
              <a:rPr lang="en-US" sz="1200" b="0" i="0" kern="1200" dirty="0">
                <a:solidFill>
                  <a:schemeClr val="tx1"/>
                </a:solidFill>
                <a:effectLst/>
                <a:latin typeface="+mn-lt"/>
                <a:ea typeface="+mn-ea"/>
                <a:cs typeface="+mn-cs"/>
              </a:rPr>
              <a:t>tailored for different aims. For</a:t>
            </a:r>
            <a:r>
              <a:rPr lang="en-US" sz="1200" b="0" i="0" kern="1200" baseline="0" dirty="0">
                <a:solidFill>
                  <a:schemeClr val="tx1"/>
                </a:solidFill>
                <a:effectLst/>
                <a:latin typeface="+mn-lt"/>
                <a:ea typeface="+mn-ea"/>
                <a:cs typeface="+mn-cs"/>
              </a:rPr>
              <a:t> example, </a:t>
            </a:r>
            <a:r>
              <a:rPr lang="en-US" sz="1200" kern="1200" baseline="0" dirty="0">
                <a:solidFill>
                  <a:schemeClr val="tx1"/>
                </a:solidFill>
                <a:effectLst/>
                <a:latin typeface="+mn-lt"/>
                <a:ea typeface="+mn-ea"/>
                <a:cs typeface="+mn-cs"/>
              </a:rPr>
              <a:t>the logic model you develop for your daily program operations (including performance management and evaluation activities) may be different than the logic model you develop for your GARP application.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a:t>
            </a:r>
            <a:r>
              <a:rPr lang="en-US" sz="1200" b="0" i="0" kern="1200" baseline="0" dirty="0">
                <a:solidFill>
                  <a:schemeClr val="tx1"/>
                </a:solidFill>
                <a:effectLst/>
                <a:latin typeface="+mn-lt"/>
                <a:ea typeface="+mn-ea"/>
                <a:cs typeface="+mn-cs"/>
              </a:rPr>
              <a:t> this slide, we present just a few </a:t>
            </a:r>
            <a:r>
              <a:rPr lang="en-US" sz="1200" b="0" i="0" kern="1200" dirty="0">
                <a:solidFill>
                  <a:schemeClr val="tx1"/>
                </a:solidFill>
                <a:effectLst/>
                <a:latin typeface="+mn-lt"/>
                <a:ea typeface="+mn-ea"/>
                <a:cs typeface="+mn-cs"/>
              </a:rPr>
              <a:t>examples of how logic models can be used:</a:t>
            </a:r>
            <a:endParaRPr lang="en-US" baseline="0" dirty="0">
              <a:solidFill>
                <a:schemeClr val="tx1"/>
              </a:solidFill>
            </a:endParaRPr>
          </a:p>
          <a:p>
            <a:pPr marL="171450" indent="-171450">
              <a:buFontTx/>
              <a:buChar char="-"/>
            </a:pPr>
            <a:r>
              <a:rPr lang="en-US" sz="1200" dirty="0">
                <a:solidFill>
                  <a:schemeClr val="tx1"/>
                </a:solidFill>
              </a:rPr>
              <a:t>Logic models can be</a:t>
            </a:r>
            <a:r>
              <a:rPr lang="en-US" sz="1200" baseline="0" dirty="0">
                <a:solidFill>
                  <a:schemeClr val="tx1"/>
                </a:solidFill>
              </a:rPr>
              <a:t> used to ensure that stakeholders have a clear and shared understanding of how a program is intended to work. For example, sharing a program’s logic model with program staff can be beneficial in generating a collective sense of responsibility and accountability as it enables staff to understand how their specific role fits into the broader context of the program. Additionally, funders may require programs to include a logic model in their proposal or application materials because it provides a snapshot or a succinct description of how a program will address a problem by performing specific activities. </a:t>
            </a:r>
          </a:p>
          <a:p>
            <a:pPr marL="171450" indent="-171450">
              <a:buFontTx/>
              <a:buChar char="-"/>
            </a:pPr>
            <a:r>
              <a:rPr lang="en-US" sz="1200" baseline="0" dirty="0">
                <a:solidFill>
                  <a:schemeClr val="tx1"/>
                </a:solidFill>
              </a:rPr>
              <a:t>Logic models can be used to support program planning and improvement efforts. For example, logic models can be a useful program management tool to help you determine how to allocate resources effectively as well as serve as a framework to monitor whether the program is being implemented according to plan. </a:t>
            </a:r>
          </a:p>
          <a:p>
            <a:pPr marL="171450" indent="-171450">
              <a:buFontTx/>
              <a:buChar char="-"/>
            </a:pPr>
            <a:r>
              <a:rPr lang="en-US" sz="1200" baseline="0" dirty="0">
                <a:solidFill>
                  <a:schemeClr val="tx1"/>
                </a:solidFill>
              </a:rPr>
              <a:t>Last on this slide, logic models can serve as a foundation for evaluation. L</a:t>
            </a:r>
            <a:r>
              <a:rPr lang="en-US" sz="1200" dirty="0">
                <a:solidFill>
                  <a:schemeClr val="tx1"/>
                </a:solidFill>
              </a:rPr>
              <a:t>ogic models can be particularly</a:t>
            </a:r>
            <a:r>
              <a:rPr lang="en-US" sz="1200" baseline="0" dirty="0">
                <a:solidFill>
                  <a:schemeClr val="tx1"/>
                </a:solidFill>
              </a:rPr>
              <a:t> </a:t>
            </a:r>
            <a:r>
              <a:rPr lang="en-US" sz="1200" dirty="0">
                <a:solidFill>
                  <a:schemeClr val="tx1"/>
                </a:solidFill>
              </a:rPr>
              <a:t>helpful</a:t>
            </a:r>
            <a:r>
              <a:rPr lang="en-US" sz="1200" baseline="0" dirty="0">
                <a:solidFill>
                  <a:schemeClr val="tx1"/>
                </a:solidFill>
              </a:rPr>
              <a:t> during the planning stages of an evaluation by helping</a:t>
            </a:r>
            <a:r>
              <a:rPr lang="en-US" sz="1200" dirty="0">
                <a:solidFill>
                  <a:schemeClr val="tx1"/>
                </a:solidFill>
              </a:rPr>
              <a:t> programs </a:t>
            </a:r>
            <a:r>
              <a:rPr lang="en-US" sz="1200" baseline="0" dirty="0">
                <a:solidFill>
                  <a:schemeClr val="tx1"/>
                </a:solidFill>
              </a:rPr>
              <a:t>d</a:t>
            </a:r>
            <a:r>
              <a:rPr lang="en-US" sz="1200" dirty="0">
                <a:solidFill>
                  <a:schemeClr val="tx1"/>
                </a:solidFill>
              </a:rPr>
              <a:t>etermine when and what to evaluate</a:t>
            </a:r>
            <a:r>
              <a:rPr lang="en-US" sz="1200" baseline="0" dirty="0">
                <a:solidFill>
                  <a:schemeClr val="tx1"/>
                </a:solidFill>
              </a:rPr>
              <a:t>, so that evaluation resources are used effectively and efficiently. </a:t>
            </a:r>
          </a:p>
          <a:p>
            <a:pPr marL="0" indent="0">
              <a:buFontTx/>
              <a:buNone/>
            </a:pPr>
            <a:br>
              <a:rPr lang="en-US" sz="1200" baseline="0" dirty="0">
                <a:solidFill>
                  <a:schemeClr val="tx1"/>
                </a:solidFill>
              </a:rPr>
            </a:br>
            <a:r>
              <a:rPr lang="en-US" sz="1200" baseline="0" dirty="0">
                <a:solidFill>
                  <a:schemeClr val="tx1"/>
                </a:solidFill>
              </a:rPr>
              <a:t>We will be discussing how logic models can be used for evaluation planning in greater detail at a later point in the presentation.</a:t>
            </a:r>
            <a:r>
              <a:rPr lang="en-US" sz="1200" b="1" baseline="0" dirty="0">
                <a:solidFill>
                  <a:schemeClr val="tx1"/>
                </a:solidFill>
              </a:rPr>
              <a:t> </a:t>
            </a:r>
            <a:r>
              <a:rPr lang="en-US" sz="1200" b="0" dirty="0">
                <a:solidFill>
                  <a:schemeClr val="tx1"/>
                </a:solidFill>
              </a:rPr>
              <a:t>At</a:t>
            </a:r>
            <a:r>
              <a:rPr lang="en-US" sz="1200" b="0" baseline="0" dirty="0">
                <a:solidFill>
                  <a:schemeClr val="tx1"/>
                </a:solidFill>
              </a:rPr>
              <a:t> this point, we just want to introduce some of the different ways program logic models are used.</a:t>
            </a: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7</a:t>
            </a:fld>
            <a:endParaRPr lang="en-US"/>
          </a:p>
        </p:txBody>
      </p:sp>
    </p:spTree>
    <p:extLst>
      <p:ext uri="{BB962C8B-B14F-4D97-AF65-F5344CB8AC3E}">
        <p14:creationId xmlns:p14="http://schemas.microsoft.com/office/powerpoint/2010/main" val="409136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solidFill>
                  <a:schemeClr val="tx1"/>
                </a:solidFill>
              </a:rPr>
              <a:t>Facilitator notes</a:t>
            </a:r>
            <a:r>
              <a:rPr lang="en-US" dirty="0">
                <a:solidFill>
                  <a:schemeClr val="tx1"/>
                </a:solidFill>
              </a:rPr>
              <a:t>: As you may recall from an earlier slide, there</a:t>
            </a:r>
            <a:r>
              <a:rPr lang="en-US" baseline="0" dirty="0">
                <a:solidFill>
                  <a:schemeClr val="tx1"/>
                </a:solidFill>
              </a:rPr>
              <a:t> are four </a:t>
            </a:r>
            <a:r>
              <a:rPr lang="en-US" dirty="0">
                <a:solidFill>
                  <a:schemeClr val="tx1"/>
                </a:solidFill>
              </a:rPr>
              <a:t>key components of a</a:t>
            </a:r>
            <a:r>
              <a:rPr lang="en-US" baseline="0" dirty="0">
                <a:solidFill>
                  <a:schemeClr val="tx1"/>
                </a:solidFill>
              </a:rPr>
              <a:t> </a:t>
            </a:r>
            <a:r>
              <a:rPr lang="en-US" dirty="0">
                <a:solidFill>
                  <a:schemeClr val="tx1"/>
                </a:solidFill>
              </a:rPr>
              <a:t>logic model that describe your planned work and your intended results. These</a:t>
            </a:r>
            <a:r>
              <a:rPr lang="en-US" baseline="0" dirty="0">
                <a:solidFill>
                  <a:schemeClr val="tx1"/>
                </a:solidFill>
              </a:rPr>
              <a:t> include: inputs or resources, activities, outputs, and outcomes.</a:t>
            </a:r>
            <a:endParaRPr lang="en-US" dirty="0">
              <a:solidFill>
                <a:schemeClr val="tx1"/>
              </a:solidFill>
            </a:endParaRPr>
          </a:p>
          <a:p>
            <a:pPr defTabSz="465887">
              <a:defRPr/>
            </a:pPr>
            <a:endParaRPr lang="en-US" dirty="0">
              <a:solidFill>
                <a:schemeClr val="tx1"/>
              </a:solidFill>
            </a:endParaRPr>
          </a:p>
          <a:p>
            <a:pPr defTabSz="465887">
              <a:defRPr/>
            </a:pPr>
            <a:r>
              <a:rPr lang="en-US" dirty="0">
                <a:solidFill>
                  <a:schemeClr val="tx1"/>
                </a:solidFill>
              </a:rPr>
              <a:t>We’ll talk through each of these components on the next few slides.  </a:t>
            </a:r>
          </a:p>
          <a:p>
            <a:pPr defTabSz="465887">
              <a:defRP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dirty="0"/>
          </a:p>
        </p:txBody>
      </p:sp>
    </p:spTree>
    <p:extLst>
      <p:ext uri="{BB962C8B-B14F-4D97-AF65-F5344CB8AC3E}">
        <p14:creationId xmlns:p14="http://schemas.microsoft.com/office/powerpoint/2010/main" val="425265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200" u="sng" dirty="0">
                <a:solidFill>
                  <a:schemeClr val="tx1"/>
                </a:solidFill>
              </a:rPr>
              <a:t>Facilitator notes</a:t>
            </a:r>
            <a:r>
              <a:rPr lang="en-US" sz="1200" dirty="0">
                <a:solidFill>
                  <a:schemeClr val="tx1"/>
                </a:solidFill>
              </a:rPr>
              <a:t>:</a:t>
            </a:r>
            <a:r>
              <a:rPr lang="en-US" sz="1200" baseline="0" dirty="0">
                <a:solidFill>
                  <a:schemeClr val="tx1"/>
                </a:solidFill>
              </a:rPr>
              <a:t> Starting on the far left side of your logic model, we have a program’s inputs (sometimes called resources). Inputs or resources are considered essential for a program’s activities to occur. They may include any combination of </a:t>
            </a:r>
            <a:r>
              <a:rPr lang="en-US" sz="1200" dirty="0">
                <a:solidFill>
                  <a:schemeClr val="tx1"/>
                </a:solidFill>
              </a:rPr>
              <a:t>human, financial, organizational,</a:t>
            </a:r>
            <a:r>
              <a:rPr lang="en-US" sz="1200" baseline="0" dirty="0">
                <a:solidFill>
                  <a:schemeClr val="tx1"/>
                </a:solidFill>
              </a:rPr>
              <a:t> and </a:t>
            </a:r>
            <a:r>
              <a:rPr lang="en-US" sz="1200" dirty="0">
                <a:solidFill>
                  <a:schemeClr val="tx1"/>
                </a:solidFill>
              </a:rPr>
              <a:t>community-based</a:t>
            </a:r>
            <a:r>
              <a:rPr lang="en-US" sz="1200" baseline="0" dirty="0">
                <a:solidFill>
                  <a:schemeClr val="tx1"/>
                </a:solidFill>
              </a:rPr>
              <a:t> resources that are available to a program and used to carry out a program’s activities. </a:t>
            </a:r>
          </a:p>
          <a:p>
            <a:pPr defTabSz="465887">
              <a:defRPr/>
            </a:pPr>
            <a:endParaRPr lang="en-US" sz="1200" baseline="0" dirty="0">
              <a:solidFill>
                <a:schemeClr val="tx1"/>
              </a:solidFill>
            </a:endParaRPr>
          </a:p>
          <a:p>
            <a:pPr defTabSz="465887">
              <a:defRPr/>
            </a:pPr>
            <a:r>
              <a:rPr lang="en-US" sz="1200" baseline="0" dirty="0">
                <a:solidFill>
                  <a:schemeClr val="tx1"/>
                </a:solidFill>
              </a:rPr>
              <a:t>For example, inputs or resources for the hypothetical nutrition assistance program might include: </a:t>
            </a:r>
          </a:p>
          <a:p>
            <a:pPr marL="457200" indent="-457200" defTabSz="465887">
              <a:buFontTx/>
              <a:buChar char="-"/>
              <a:defRPr/>
            </a:pPr>
            <a:r>
              <a:rPr lang="en-US" sz="1200" dirty="0">
                <a:solidFill>
                  <a:schemeClr val="tx1"/>
                </a:solidFill>
              </a:rPr>
              <a:t>Funding (e.g., an AmeriCorps grant,</a:t>
            </a:r>
            <a:r>
              <a:rPr lang="en-US" sz="1200" baseline="0" dirty="0">
                <a:solidFill>
                  <a:schemeClr val="tx1"/>
                </a:solidFill>
              </a:rPr>
              <a:t> a community-based grant)</a:t>
            </a:r>
          </a:p>
          <a:p>
            <a:pPr marL="457200" indent="-457200" defTabSz="465887">
              <a:buFontTx/>
              <a:buChar char="-"/>
              <a:defRPr/>
            </a:pPr>
            <a:r>
              <a:rPr lang="en-US" sz="1200" dirty="0">
                <a:solidFill>
                  <a:schemeClr val="tx1"/>
                </a:solidFill>
              </a:rPr>
              <a:t>Program</a:t>
            </a:r>
            <a:r>
              <a:rPr lang="en-US" sz="1200" baseline="0" dirty="0">
                <a:solidFill>
                  <a:schemeClr val="tx1"/>
                </a:solidFill>
              </a:rPr>
              <a:t> s</a:t>
            </a:r>
            <a:r>
              <a:rPr lang="en-US" sz="1200" dirty="0">
                <a:solidFill>
                  <a:schemeClr val="tx1"/>
                </a:solidFill>
              </a:rPr>
              <a:t>taff</a:t>
            </a:r>
          </a:p>
          <a:p>
            <a:pPr marL="457200" indent="-457200" defTabSz="465887">
              <a:buFontTx/>
              <a:buChar char="-"/>
              <a:defRPr/>
            </a:pPr>
            <a:r>
              <a:rPr lang="en-US" sz="1200" dirty="0">
                <a:solidFill>
                  <a:schemeClr val="tx1"/>
                </a:solidFill>
              </a:rPr>
              <a:t>AmeriCorps</a:t>
            </a:r>
            <a:r>
              <a:rPr lang="en-US" sz="1200" baseline="0" dirty="0">
                <a:solidFill>
                  <a:schemeClr val="tx1"/>
                </a:solidFill>
              </a:rPr>
              <a:t> members</a:t>
            </a:r>
          </a:p>
          <a:p>
            <a:pPr marL="457200" indent="-457200" defTabSz="465887">
              <a:buFontTx/>
              <a:buChar char="-"/>
              <a:defRPr/>
            </a:pPr>
            <a:r>
              <a:rPr lang="en-US" sz="1200" dirty="0">
                <a:solidFill>
                  <a:schemeClr val="tx1"/>
                </a:solidFill>
              </a:rPr>
              <a:t>Volunteers</a:t>
            </a:r>
          </a:p>
          <a:p>
            <a:pPr marL="457200" indent="-457200" defTabSz="465887">
              <a:buFontTx/>
              <a:buChar char="-"/>
              <a:defRPr/>
            </a:pPr>
            <a:r>
              <a:rPr lang="en-US" sz="1200" i="0" dirty="0">
                <a:solidFill>
                  <a:schemeClr val="tx1"/>
                </a:solidFill>
              </a:rPr>
              <a:t>Nutrition</a:t>
            </a:r>
            <a:r>
              <a:rPr lang="en-US" sz="1200" i="0" baseline="0" dirty="0">
                <a:solidFill>
                  <a:schemeClr val="tx1"/>
                </a:solidFill>
              </a:rPr>
              <a:t> assistance r</a:t>
            </a:r>
            <a:r>
              <a:rPr lang="en-US" sz="1200" i="0" dirty="0">
                <a:solidFill>
                  <a:schemeClr val="tx1"/>
                </a:solidFill>
              </a:rPr>
              <a:t>esearch</a:t>
            </a:r>
          </a:p>
        </p:txBody>
      </p:sp>
      <p:sp>
        <p:nvSpPr>
          <p:cNvPr id="4" name="Slide Number Placeholder 3"/>
          <p:cNvSpPr>
            <a:spLocks noGrp="1"/>
          </p:cNvSpPr>
          <p:nvPr>
            <p:ph type="sldNum" sz="quarter" idx="5"/>
          </p:nvPr>
        </p:nvSpPr>
        <p:spPr/>
        <p:txBody>
          <a:bodyPr/>
          <a:lstStyle/>
          <a:p>
            <a:fld id="{EDD49445-AB42-5F40-8FC0-3094745C6D48}" type="slidenum">
              <a:rPr lang="en-US" smtClean="0"/>
              <a:t>9</a:t>
            </a:fld>
            <a:endParaRPr lang="en-US"/>
          </a:p>
        </p:txBody>
      </p:sp>
    </p:spTree>
    <p:extLst>
      <p:ext uri="{BB962C8B-B14F-4D97-AF65-F5344CB8AC3E}">
        <p14:creationId xmlns:p14="http://schemas.microsoft.com/office/powerpoint/2010/main" val="350816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143000" indent="-288925">
              <a:defRPr/>
            </a:lvl4pPr>
            <a:lvl5pPr marL="1431925" indent="-288925">
              <a:tabLst>
                <a:tab pos="1828800" algn="l"/>
              </a:tabLst>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a:xfrm>
            <a:off x="11430000" y="6400800"/>
            <a:ext cx="457200" cy="137352"/>
          </a:xfrm>
        </p:spPr>
        <p:txBody>
          <a:bodyPr/>
          <a:lstStyle>
            <a:lvl1pPr algn="r">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16034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dirty="0"/>
              <a:t>2021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dirty="0"/>
              <a:t>2021  |</a:t>
            </a:r>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5"/>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 id="2147483810" r:id="rId3"/>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4"/>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dirty="0"/>
              <a:t>2021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dirty="0"/>
              <a:t>2021  |</a:t>
            </a:r>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hyperlink" Target="https://innonet.org/media/logic_model_workbook_0.pdf" TargetMode="External"/><Relationship Id="rId5" Type="http://schemas.openxmlformats.org/officeDocument/2006/relationships/hyperlink" Target="http://www.wkkf.org/resource-directory/resource/2006/02/wk-kellogg-foundation-logic-model-development-guide" TargetMode="External"/><Relationship Id="rId4" Type="http://schemas.openxmlformats.org/officeDocument/2006/relationships/hyperlink" Target="https://americorps.gov/grantees-sponsors/evaluation-resourc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valuation@cns.gov" TargetMode="External"/><Relationship Id="rId2" Type="http://schemas.openxmlformats.org/officeDocument/2006/relationships/hyperlink" Target="mailto:markovitz-carrie@nor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mericorps.gov/sites/default/files/modules/module-2-designing-effective-action-for-change/story.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p:txBody>
          <a:bodyPr>
            <a:normAutofit/>
          </a:bodyPr>
          <a:lstStyle/>
          <a:p>
            <a:r>
              <a:rPr lang="en-US" dirty="0"/>
              <a:t>How to Develop a Logic Model</a:t>
            </a:r>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
        <p:nvSpPr>
          <p:cNvPr id="2" name="Text Placeholder 1">
            <a:extLst>
              <a:ext uri="{FF2B5EF4-FFF2-40B4-BE49-F238E27FC236}">
                <a16:creationId xmlns:a16="http://schemas.microsoft.com/office/drawing/2014/main" id="{ECA5C1FD-23E4-B81F-0B25-67EDD35CBAD0}"/>
              </a:ext>
            </a:extLst>
          </p:cNvPr>
          <p:cNvSpPr>
            <a:spLocks noGrp="1"/>
          </p:cNvSpPr>
          <p:nvPr>
            <p:ph type="body" sz="quarter" idx="13"/>
          </p:nvPr>
        </p:nvSpPr>
        <p:spPr>
          <a:xfrm>
            <a:off x="1295400" y="1760538"/>
            <a:ext cx="4093464" cy="273050"/>
          </a:xfrm>
        </p:spPr>
        <p:txBody>
          <a:bodyPr/>
          <a:lstStyle/>
          <a:p>
            <a:r>
              <a:rPr lang="en-US" dirty="0"/>
              <a:t>NORC at the University of Chicago</a:t>
            </a:r>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268B02-0877-4432-A561-B7A1A6DEF660}"/>
              </a:ext>
            </a:extLst>
          </p:cNvPr>
          <p:cNvSpPr>
            <a:spLocks noGrp="1"/>
          </p:cNvSpPr>
          <p:nvPr>
            <p:ph type="body" sz="quarter" idx="18"/>
          </p:nvPr>
        </p:nvSpPr>
        <p:spPr>
          <a:xfrm>
            <a:off x="463648" y="2134532"/>
            <a:ext cx="11130944" cy="3200400"/>
          </a:xfrm>
        </p:spPr>
        <p:txBody>
          <a:bodyPr>
            <a:normAutofit/>
          </a:bodyPr>
          <a:lstStyle/>
          <a:p>
            <a:pPr>
              <a:spcAft>
                <a:spcPts val="1200"/>
              </a:spcAft>
            </a:pPr>
            <a:r>
              <a:rPr lang="en-US" sz="2400" b="1" dirty="0"/>
              <a:t>Activities</a:t>
            </a:r>
            <a:r>
              <a:rPr lang="en-US" sz="2400" dirty="0"/>
              <a:t> are the processes, tools, events, and actions that are used to bring about a program’s intended changes or results. </a:t>
            </a:r>
          </a:p>
          <a:p>
            <a:r>
              <a:rPr lang="en-US" sz="2400" dirty="0"/>
              <a:t>Examples:</a:t>
            </a:r>
          </a:p>
          <a:p>
            <a:pPr lvl="1"/>
            <a:r>
              <a:rPr lang="en-US" sz="2000" dirty="0"/>
              <a:t>Workshops on healthy food options</a:t>
            </a:r>
          </a:p>
          <a:p>
            <a:pPr lvl="1"/>
            <a:r>
              <a:rPr lang="en-US" sz="2000" dirty="0"/>
              <a:t>Food preparation counseling</a:t>
            </a:r>
          </a:p>
          <a:p>
            <a:pPr lvl="1"/>
            <a:r>
              <a:rPr lang="en-US" sz="2000" dirty="0"/>
              <a:t>Referrals to food programs and resources</a:t>
            </a:r>
          </a:p>
          <a:p>
            <a:pPr>
              <a:lnSpc>
                <a:spcPct val="110000"/>
              </a:lnSpc>
              <a:spcAft>
                <a:spcPts val="1200"/>
              </a:spcAft>
            </a:pPr>
            <a:endParaRPr lang="en-US" sz="2600" dirty="0"/>
          </a:p>
        </p:txBody>
      </p:sp>
      <p:sp>
        <p:nvSpPr>
          <p:cNvPr id="4" name="Title 3">
            <a:extLst>
              <a:ext uri="{FF2B5EF4-FFF2-40B4-BE49-F238E27FC236}">
                <a16:creationId xmlns:a16="http://schemas.microsoft.com/office/drawing/2014/main" id="{3760925B-335D-4097-8227-C592EB115806}"/>
              </a:ext>
            </a:extLst>
          </p:cNvPr>
          <p:cNvSpPr>
            <a:spLocks noGrp="1"/>
          </p:cNvSpPr>
          <p:nvPr>
            <p:ph type="title"/>
          </p:nvPr>
        </p:nvSpPr>
        <p:spPr/>
        <p:txBody>
          <a:bodyPr>
            <a:normAutofit fontScale="90000"/>
          </a:bodyPr>
          <a:lstStyle/>
          <a:p>
            <a:r>
              <a:rPr lang="en-US" dirty="0"/>
              <a:t>Key Components of a Logic Model</a:t>
            </a:r>
          </a:p>
        </p:txBody>
      </p:sp>
      <p:sp>
        <p:nvSpPr>
          <p:cNvPr id="2" name="Text Placeholder 1">
            <a:extLst>
              <a:ext uri="{FF2B5EF4-FFF2-40B4-BE49-F238E27FC236}">
                <a16:creationId xmlns:a16="http://schemas.microsoft.com/office/drawing/2014/main" id="{D0AAF618-810A-0342-101F-BCE449ECEEB9}"/>
              </a:ext>
            </a:extLst>
          </p:cNvPr>
          <p:cNvSpPr>
            <a:spLocks noGrp="1"/>
          </p:cNvSpPr>
          <p:nvPr>
            <p:ph type="body" sz="quarter" idx="13"/>
          </p:nvPr>
        </p:nvSpPr>
        <p:spPr/>
        <p:txBody>
          <a:bodyPr/>
          <a:lstStyle/>
          <a:p>
            <a:endParaRPr lang="en-US"/>
          </a:p>
        </p:txBody>
      </p:sp>
      <p:graphicFrame>
        <p:nvGraphicFramePr>
          <p:cNvPr id="3" name="Diagram 2">
            <a:extLst>
              <a:ext uri="{FF2B5EF4-FFF2-40B4-BE49-F238E27FC236}">
                <a16:creationId xmlns:a16="http://schemas.microsoft.com/office/drawing/2014/main" id="{BEFB835F-B496-BE8D-A642-C07F8DDBDCB5}"/>
              </a:ext>
            </a:extLst>
          </p:cNvPr>
          <p:cNvGraphicFramePr/>
          <p:nvPr/>
        </p:nvGraphicFramePr>
        <p:xfrm>
          <a:off x="1385531" y="906314"/>
          <a:ext cx="9171632" cy="132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27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268B02-0877-4432-A561-B7A1A6DEF660}"/>
              </a:ext>
            </a:extLst>
          </p:cNvPr>
          <p:cNvSpPr>
            <a:spLocks noGrp="1"/>
          </p:cNvSpPr>
          <p:nvPr>
            <p:ph type="body" sz="quarter" idx="18"/>
          </p:nvPr>
        </p:nvSpPr>
        <p:spPr>
          <a:xfrm>
            <a:off x="463648" y="2235121"/>
            <a:ext cx="10996832" cy="3200400"/>
          </a:xfrm>
        </p:spPr>
        <p:txBody>
          <a:bodyPr>
            <a:normAutofit/>
          </a:bodyPr>
          <a:lstStyle/>
          <a:p>
            <a:pPr>
              <a:spcAft>
                <a:spcPts val="1200"/>
              </a:spcAft>
            </a:pPr>
            <a:r>
              <a:rPr lang="en-US" sz="2400" b="1" dirty="0"/>
              <a:t>Outputs </a:t>
            </a:r>
            <a:r>
              <a:rPr lang="en-US" sz="2400" dirty="0"/>
              <a:t>are the direct products of a program’s activities and may include types, levels and targets of services to be delivered by the program.</a:t>
            </a:r>
          </a:p>
          <a:p>
            <a:r>
              <a:rPr lang="en-US" sz="2400" dirty="0"/>
              <a:t>Examples:</a:t>
            </a:r>
          </a:p>
          <a:p>
            <a:pPr lvl="1"/>
            <a:r>
              <a:rPr lang="en-US" sz="2000" dirty="0"/>
              <a:t># individuals attending workshops</a:t>
            </a:r>
          </a:p>
          <a:p>
            <a:pPr lvl="1"/>
            <a:r>
              <a:rPr lang="en-US" sz="2000" dirty="0"/>
              <a:t># individuals receiving services</a:t>
            </a:r>
          </a:p>
          <a:p>
            <a:pPr lvl="1"/>
            <a:r>
              <a:rPr lang="en-US" sz="2000" dirty="0"/>
              <a:t># individuals receiving referrals</a:t>
            </a:r>
          </a:p>
          <a:p>
            <a:pPr>
              <a:lnSpc>
                <a:spcPct val="110000"/>
              </a:lnSpc>
              <a:spcAft>
                <a:spcPts val="1200"/>
              </a:spcAft>
            </a:pPr>
            <a:endParaRPr lang="en-US" sz="2600" dirty="0"/>
          </a:p>
        </p:txBody>
      </p:sp>
      <p:sp>
        <p:nvSpPr>
          <p:cNvPr id="4" name="Title 3">
            <a:extLst>
              <a:ext uri="{FF2B5EF4-FFF2-40B4-BE49-F238E27FC236}">
                <a16:creationId xmlns:a16="http://schemas.microsoft.com/office/drawing/2014/main" id="{3760925B-335D-4097-8227-C592EB115806}"/>
              </a:ext>
            </a:extLst>
          </p:cNvPr>
          <p:cNvSpPr>
            <a:spLocks noGrp="1"/>
          </p:cNvSpPr>
          <p:nvPr>
            <p:ph type="title"/>
          </p:nvPr>
        </p:nvSpPr>
        <p:spPr>
          <a:xfrm>
            <a:off x="463648" y="358776"/>
            <a:ext cx="7119776" cy="419100"/>
          </a:xfrm>
        </p:spPr>
        <p:txBody>
          <a:bodyPr>
            <a:normAutofit fontScale="90000"/>
          </a:bodyPr>
          <a:lstStyle/>
          <a:p>
            <a:r>
              <a:rPr lang="en-US" dirty="0"/>
              <a:t>Key Components of a Logic Model</a:t>
            </a:r>
          </a:p>
        </p:txBody>
      </p:sp>
      <p:sp>
        <p:nvSpPr>
          <p:cNvPr id="3" name="Text Placeholder 2">
            <a:extLst>
              <a:ext uri="{FF2B5EF4-FFF2-40B4-BE49-F238E27FC236}">
                <a16:creationId xmlns:a16="http://schemas.microsoft.com/office/drawing/2014/main" id="{762712BA-A3C3-3444-344A-FAAF26D94DCA}"/>
              </a:ext>
            </a:extLst>
          </p:cNvPr>
          <p:cNvSpPr>
            <a:spLocks noGrp="1"/>
          </p:cNvSpPr>
          <p:nvPr>
            <p:ph type="body" sz="quarter" idx="13"/>
          </p:nvPr>
        </p:nvSpPr>
        <p:spPr/>
        <p:txBody>
          <a:bodyPr/>
          <a:lstStyle/>
          <a:p>
            <a:endParaRPr lang="en-US"/>
          </a:p>
        </p:txBody>
      </p:sp>
      <p:graphicFrame>
        <p:nvGraphicFramePr>
          <p:cNvPr id="2" name="Diagram 1">
            <a:extLst>
              <a:ext uri="{FF2B5EF4-FFF2-40B4-BE49-F238E27FC236}">
                <a16:creationId xmlns:a16="http://schemas.microsoft.com/office/drawing/2014/main" id="{48363B63-0BD2-5882-A5B7-BA1C72E03E7B}"/>
              </a:ext>
            </a:extLst>
          </p:cNvPr>
          <p:cNvGraphicFramePr/>
          <p:nvPr/>
        </p:nvGraphicFramePr>
        <p:xfrm>
          <a:off x="1385531" y="906314"/>
          <a:ext cx="9171632" cy="132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77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268B02-0877-4432-A561-B7A1A6DEF660}"/>
              </a:ext>
            </a:extLst>
          </p:cNvPr>
          <p:cNvSpPr>
            <a:spLocks noGrp="1"/>
          </p:cNvSpPr>
          <p:nvPr>
            <p:ph type="body" sz="quarter" idx="18"/>
          </p:nvPr>
        </p:nvSpPr>
        <p:spPr>
          <a:xfrm>
            <a:off x="463648" y="2210737"/>
            <a:ext cx="11191904" cy="3200400"/>
          </a:xfrm>
        </p:spPr>
        <p:txBody>
          <a:bodyPr>
            <a:normAutofit/>
          </a:bodyPr>
          <a:lstStyle/>
          <a:p>
            <a:pPr>
              <a:spcAft>
                <a:spcPts val="1200"/>
              </a:spcAft>
            </a:pPr>
            <a:r>
              <a:rPr lang="en-US" sz="2400" b="1" dirty="0"/>
              <a:t>Outcomes </a:t>
            </a:r>
            <a:r>
              <a:rPr lang="en-US" sz="2400" dirty="0"/>
              <a:t>are the expected changes in the population served that result from a program’s activities and fall along a continuum, ranging from short to long term results: </a:t>
            </a:r>
          </a:p>
          <a:p>
            <a:pPr lvl="1">
              <a:lnSpc>
                <a:spcPct val="110000"/>
              </a:lnSpc>
            </a:pPr>
            <a:r>
              <a:rPr lang="en-US" sz="2000" dirty="0"/>
              <a:t>Short-term: changes in knowledge, skills, and/or attitudes (e.g., </a:t>
            </a:r>
            <a:r>
              <a:rPr lang="en-US" sz="2000" dirty="0">
                <a:ea typeface="Calibri"/>
                <a:cs typeface="Times New Roman"/>
              </a:rPr>
              <a:t>↑ knowledge healthy choices</a:t>
            </a:r>
            <a:r>
              <a:rPr lang="en-US" sz="2000" dirty="0"/>
              <a:t>)</a:t>
            </a:r>
          </a:p>
          <a:p>
            <a:pPr lvl="1">
              <a:lnSpc>
                <a:spcPct val="110000"/>
              </a:lnSpc>
            </a:pPr>
            <a:r>
              <a:rPr lang="en-US" sz="2000" dirty="0"/>
              <a:t>Medium-term: changes in behavior or action (e.g., </a:t>
            </a:r>
            <a:r>
              <a:rPr lang="en-US" sz="2000" dirty="0">
                <a:ea typeface="Calibri"/>
                <a:cs typeface="Times New Roman"/>
              </a:rPr>
              <a:t>↑ adoption of healthy food practices</a:t>
            </a:r>
            <a:r>
              <a:rPr lang="en-US" sz="2000" dirty="0"/>
              <a:t>)</a:t>
            </a:r>
          </a:p>
          <a:p>
            <a:pPr lvl="1">
              <a:lnSpc>
                <a:spcPct val="110000"/>
              </a:lnSpc>
            </a:pPr>
            <a:r>
              <a:rPr lang="en-US" sz="2000" dirty="0"/>
              <a:t>Long-term: changes in condition or status in life (e.g., </a:t>
            </a:r>
            <a:r>
              <a:rPr lang="en-US" sz="2000" dirty="0">
                <a:ea typeface="Calibri"/>
                <a:cs typeface="Times New Roman"/>
              </a:rPr>
              <a:t>↑ food security</a:t>
            </a:r>
            <a:r>
              <a:rPr lang="en-US" sz="2000" dirty="0"/>
              <a:t>)</a:t>
            </a:r>
          </a:p>
          <a:p>
            <a:pPr>
              <a:lnSpc>
                <a:spcPct val="110000"/>
              </a:lnSpc>
              <a:spcAft>
                <a:spcPts val="1200"/>
              </a:spcAft>
            </a:pPr>
            <a:endParaRPr lang="en-US" sz="2600" dirty="0"/>
          </a:p>
        </p:txBody>
      </p:sp>
      <p:sp>
        <p:nvSpPr>
          <p:cNvPr id="4" name="Title 3">
            <a:extLst>
              <a:ext uri="{FF2B5EF4-FFF2-40B4-BE49-F238E27FC236}">
                <a16:creationId xmlns:a16="http://schemas.microsoft.com/office/drawing/2014/main" id="{3760925B-335D-4097-8227-C592EB115806}"/>
              </a:ext>
            </a:extLst>
          </p:cNvPr>
          <p:cNvSpPr>
            <a:spLocks noGrp="1"/>
          </p:cNvSpPr>
          <p:nvPr>
            <p:ph type="title"/>
          </p:nvPr>
        </p:nvSpPr>
        <p:spPr>
          <a:xfrm>
            <a:off x="463648" y="246189"/>
            <a:ext cx="8436512" cy="419100"/>
          </a:xfrm>
        </p:spPr>
        <p:txBody>
          <a:bodyPr>
            <a:normAutofit fontScale="90000"/>
          </a:bodyPr>
          <a:lstStyle/>
          <a:p>
            <a:r>
              <a:rPr lang="en-US" dirty="0"/>
              <a:t>Key Components of a Logic Model</a:t>
            </a:r>
          </a:p>
        </p:txBody>
      </p:sp>
      <p:sp>
        <p:nvSpPr>
          <p:cNvPr id="3" name="Text Placeholder 2">
            <a:extLst>
              <a:ext uri="{FF2B5EF4-FFF2-40B4-BE49-F238E27FC236}">
                <a16:creationId xmlns:a16="http://schemas.microsoft.com/office/drawing/2014/main" id="{6E9F4975-604F-E584-ADE5-2734A2138C3D}"/>
              </a:ext>
            </a:extLst>
          </p:cNvPr>
          <p:cNvSpPr>
            <a:spLocks noGrp="1"/>
          </p:cNvSpPr>
          <p:nvPr>
            <p:ph type="body" sz="quarter" idx="13"/>
          </p:nvPr>
        </p:nvSpPr>
        <p:spPr/>
        <p:txBody>
          <a:bodyPr/>
          <a:lstStyle/>
          <a:p>
            <a:endParaRPr lang="en-US"/>
          </a:p>
        </p:txBody>
      </p:sp>
      <p:graphicFrame>
        <p:nvGraphicFramePr>
          <p:cNvPr id="2" name="Diagram 1">
            <a:extLst>
              <a:ext uri="{FF2B5EF4-FFF2-40B4-BE49-F238E27FC236}">
                <a16:creationId xmlns:a16="http://schemas.microsoft.com/office/drawing/2014/main" id="{0789F6F5-BFD6-D047-B42A-1EAB8CAF091F}"/>
              </a:ext>
            </a:extLst>
          </p:cNvPr>
          <p:cNvGraphicFramePr/>
          <p:nvPr/>
        </p:nvGraphicFramePr>
        <p:xfrm>
          <a:off x="1385531" y="906314"/>
          <a:ext cx="9171632" cy="132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11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03EAD9-1F89-37C1-F1D5-EC2DFEC7C36C}"/>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319858"/>
            <a:ext cx="8570624" cy="419100"/>
          </a:xfrm>
        </p:spPr>
        <p:txBody>
          <a:bodyPr>
            <a:normAutofit fontScale="90000"/>
          </a:bodyPr>
          <a:lstStyle/>
          <a:p>
            <a:r>
              <a:rPr lang="en-US" dirty="0"/>
              <a:t>Difference Between Outputs and Outcomes</a:t>
            </a:r>
          </a:p>
        </p:txBody>
      </p:sp>
      <p:sp>
        <p:nvSpPr>
          <p:cNvPr id="3" name="Text Placeholder 2">
            <a:extLst>
              <a:ext uri="{FF2B5EF4-FFF2-40B4-BE49-F238E27FC236}">
                <a16:creationId xmlns:a16="http://schemas.microsoft.com/office/drawing/2014/main" id="{FE77EAD3-9516-DDB4-301B-6D6BCB55E67D}"/>
              </a:ext>
            </a:extLst>
          </p:cNvPr>
          <p:cNvSpPr>
            <a:spLocks noGrp="1"/>
          </p:cNvSpPr>
          <p:nvPr>
            <p:ph type="body" sz="quarter" idx="13"/>
          </p:nvPr>
        </p:nvSpPr>
        <p:spPr/>
        <p:txBody>
          <a:bodyPr/>
          <a:lstStyle/>
          <a:p>
            <a:endParaRPr lang="en-US"/>
          </a:p>
        </p:txBody>
      </p:sp>
      <p:graphicFrame>
        <p:nvGraphicFramePr>
          <p:cNvPr id="6" name="Table 5"/>
          <p:cNvGraphicFramePr>
            <a:graphicFrameLocks noGrp="1"/>
          </p:cNvGraphicFramePr>
          <p:nvPr/>
        </p:nvGraphicFramePr>
        <p:xfrm>
          <a:off x="681645" y="1315326"/>
          <a:ext cx="10257904" cy="4536607"/>
        </p:xfrm>
        <a:graphic>
          <a:graphicData uri="http://schemas.openxmlformats.org/drawingml/2006/table">
            <a:tbl>
              <a:tblPr firstRow="1" bandRow="1">
                <a:tableStyleId>{21E4AEA4-8DFA-4A89-87EB-49C32662AFE0}</a:tableStyleId>
              </a:tblPr>
              <a:tblGrid>
                <a:gridCol w="5137431">
                  <a:extLst>
                    <a:ext uri="{9D8B030D-6E8A-4147-A177-3AD203B41FA5}">
                      <a16:colId xmlns:a16="http://schemas.microsoft.com/office/drawing/2014/main" val="20000"/>
                    </a:ext>
                  </a:extLst>
                </a:gridCol>
                <a:gridCol w="5120473">
                  <a:extLst>
                    <a:ext uri="{9D8B030D-6E8A-4147-A177-3AD203B41FA5}">
                      <a16:colId xmlns:a16="http://schemas.microsoft.com/office/drawing/2014/main" val="20001"/>
                    </a:ext>
                  </a:extLst>
                </a:gridCol>
              </a:tblGrid>
              <a:tr h="456924">
                <a:tc>
                  <a:txBody>
                    <a:bodyPr/>
                    <a:lstStyle/>
                    <a:p>
                      <a:pPr algn="ctr"/>
                      <a:r>
                        <a:rPr lang="en-US" sz="2200" dirty="0">
                          <a:solidFill>
                            <a:schemeClr val="bg2"/>
                          </a:solidFill>
                        </a:rPr>
                        <a:t>Outputs</a:t>
                      </a:r>
                      <a:endParaRPr lang="en-US" sz="2200" dirty="0">
                        <a:solidFill>
                          <a:schemeClr val="bg2"/>
                        </a:solidFill>
                        <a:latin typeface="Arial" panose="020B0604020202020204" pitchFamily="34" charset="0"/>
                        <a:cs typeface="Arial" panose="020B0604020202020204" pitchFamily="34" charset="0"/>
                      </a:endParaRPr>
                    </a:p>
                  </a:txBody>
                  <a:tcPr/>
                </a:tc>
                <a:tc>
                  <a:txBody>
                    <a:bodyPr/>
                    <a:lstStyle/>
                    <a:p>
                      <a:pPr algn="ctr"/>
                      <a:r>
                        <a:rPr lang="en-US" sz="2200" dirty="0">
                          <a:solidFill>
                            <a:schemeClr val="bg2"/>
                          </a:solidFill>
                        </a:rPr>
                        <a:t>Outcomes</a:t>
                      </a:r>
                      <a:endParaRPr lang="en-US" sz="22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079683">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effectLst/>
                        </a:rPr>
                        <a:t>Direct products of a program’s activities/services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a:solidFill>
                          <a:schemeClr val="tx1"/>
                        </a:solidFill>
                        <a:effectLs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effectLst/>
                        </a:rPr>
                        <a:t>Often expressed numerically or quantified in</a:t>
                      </a:r>
                      <a:r>
                        <a:rPr lang="en-US" sz="2200" baseline="0" dirty="0">
                          <a:solidFill>
                            <a:schemeClr val="tx1"/>
                          </a:solidFill>
                          <a:effectLst/>
                        </a:rPr>
                        <a:t> some way</a:t>
                      </a:r>
                      <a:endParaRPr lang="en-US" sz="2200" dirty="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a:solidFill>
                          <a:schemeClr val="tx1"/>
                        </a:solidFill>
                        <a:effectLs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tx1"/>
                        </a:solidFill>
                        <a:effectLs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effectLst/>
                        </a:rPr>
                        <a:t>Examples: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dirty="0">
                          <a:solidFill>
                            <a:schemeClr val="tx1"/>
                          </a:solidFill>
                          <a:effectLst/>
                        </a:rPr>
                        <a:t>    # attending workshops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dirty="0">
                          <a:solidFill>
                            <a:schemeClr val="tx1"/>
                          </a:solidFill>
                          <a:effectLst/>
                        </a:rPr>
                        <a:t>    # receiving services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dirty="0">
                          <a:solidFill>
                            <a:schemeClr val="tx1"/>
                          </a:solidFill>
                          <a:effectLst/>
                        </a:rPr>
                        <a:t>    #</a:t>
                      </a:r>
                      <a:r>
                        <a:rPr lang="en-US" sz="2200" baseline="0" dirty="0">
                          <a:solidFill>
                            <a:schemeClr val="tx1"/>
                          </a:solidFill>
                          <a:effectLst/>
                        </a:rPr>
                        <a:t> receiving referrals</a:t>
                      </a:r>
                      <a:endParaRPr lang="en-US" sz="2200" dirty="0">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2200" kern="1200" dirty="0">
                          <a:effectLst/>
                        </a:rPr>
                        <a:t>Changes resulting</a:t>
                      </a:r>
                      <a:r>
                        <a:rPr lang="en-US" sz="2200" kern="1200" baseline="0" dirty="0">
                          <a:effectLst/>
                        </a:rPr>
                        <a:t> from a program’s activities/services</a:t>
                      </a:r>
                    </a:p>
                    <a:p>
                      <a:pPr marL="285750" lvl="0" indent="-285750">
                        <a:buFont typeface="Arial" panose="020B0604020202020204" pitchFamily="34" charset="0"/>
                        <a:buChar char="•"/>
                      </a:pPr>
                      <a:endParaRPr lang="en-US" sz="2200" kern="1200" baseline="0" dirty="0">
                        <a:effectLst/>
                      </a:endParaRPr>
                    </a:p>
                    <a:p>
                      <a:pPr marL="285750" lvl="0" indent="-285750">
                        <a:buFont typeface="Arial" panose="020B0604020202020204" pitchFamily="34" charset="0"/>
                        <a:buChar char="•"/>
                      </a:pPr>
                      <a:r>
                        <a:rPr lang="en-US" sz="2200" kern="1200" baseline="0" dirty="0">
                          <a:effectLst/>
                        </a:rPr>
                        <a:t>Often expressed in terms of change in knowledge, attitude, behavior, or condition</a:t>
                      </a:r>
                    </a:p>
                    <a:p>
                      <a:pPr marL="0" lvl="0" indent="0">
                        <a:buFont typeface="Arial" panose="020B0604020202020204" pitchFamily="34" charset="0"/>
                        <a:buNone/>
                      </a:pPr>
                      <a:endParaRPr lang="en-US" sz="2200" kern="1200" baseline="0" dirty="0">
                        <a:effectLst/>
                      </a:endParaRPr>
                    </a:p>
                    <a:p>
                      <a:pPr marL="285750" lvl="0" indent="-285750">
                        <a:buFont typeface="Arial" panose="020B0604020202020204" pitchFamily="34" charset="0"/>
                        <a:buChar char="•"/>
                      </a:pPr>
                      <a:r>
                        <a:rPr lang="en-US" sz="2200" kern="1200" baseline="0" dirty="0">
                          <a:effectLst/>
                        </a:rPr>
                        <a:t>Examples:</a:t>
                      </a:r>
                    </a:p>
                    <a:p>
                      <a:pPr marL="0" lvl="0" indent="0">
                        <a:buFont typeface="Arial" panose="020B0604020202020204" pitchFamily="34" charset="0"/>
                        <a:buNone/>
                      </a:pPr>
                      <a:r>
                        <a:rPr lang="en-US" sz="2400" dirty="0">
                          <a:solidFill>
                            <a:schemeClr val="tx1"/>
                          </a:solidFill>
                          <a:effectLst/>
                        </a:rPr>
                        <a:t>   ↑ </a:t>
                      </a:r>
                      <a:r>
                        <a:rPr lang="en-US" sz="2200" dirty="0">
                          <a:solidFill>
                            <a:schemeClr val="tx1"/>
                          </a:solidFill>
                          <a:effectLst/>
                        </a:rPr>
                        <a:t>knowledge healthy</a:t>
                      </a:r>
                      <a:r>
                        <a:rPr lang="en-US" sz="2200" baseline="0" dirty="0">
                          <a:solidFill>
                            <a:schemeClr val="tx1"/>
                          </a:solidFill>
                          <a:effectLst/>
                        </a:rPr>
                        <a:t> choices</a:t>
                      </a:r>
                    </a:p>
                    <a:p>
                      <a:pPr marL="0" lvl="0" indent="0">
                        <a:buFont typeface="Arial" panose="020B0604020202020204" pitchFamily="34" charset="0"/>
                        <a:buNone/>
                      </a:pPr>
                      <a:r>
                        <a:rPr lang="en-US" sz="2200" dirty="0">
                          <a:solidFill>
                            <a:schemeClr val="tx1"/>
                          </a:solidFill>
                          <a:effectLst/>
                        </a:rPr>
                        <a:t>   ↑ adoption healthy</a:t>
                      </a:r>
                      <a:r>
                        <a:rPr lang="en-US" sz="2200" baseline="0" dirty="0">
                          <a:solidFill>
                            <a:schemeClr val="tx1"/>
                          </a:solidFill>
                          <a:effectLst/>
                        </a:rPr>
                        <a:t> practices</a:t>
                      </a:r>
                    </a:p>
                    <a:p>
                      <a:pPr marL="0" lvl="0" indent="0">
                        <a:buFont typeface="Arial" panose="020B0604020202020204" pitchFamily="34" charset="0"/>
                        <a:buNone/>
                      </a:pPr>
                      <a:r>
                        <a:rPr lang="en-US" sz="2200" dirty="0">
                          <a:solidFill>
                            <a:schemeClr val="tx1"/>
                          </a:solidFill>
                          <a:effectLst/>
                        </a:rPr>
                        <a:t>   ↑ food</a:t>
                      </a:r>
                      <a:r>
                        <a:rPr lang="en-US" sz="2200" baseline="0" dirty="0">
                          <a:solidFill>
                            <a:schemeClr val="tx1"/>
                          </a:solidFill>
                          <a:effectLst/>
                        </a:rPr>
                        <a:t> security</a:t>
                      </a:r>
                      <a:r>
                        <a:rPr lang="en-US" sz="2200" dirty="0">
                          <a:solidFill>
                            <a:schemeClr val="tx1"/>
                          </a:solidFill>
                          <a:effectLst/>
                        </a:rPr>
                        <a:t> </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49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268B02-0877-4432-A561-B7A1A6DEF660}"/>
              </a:ext>
            </a:extLst>
          </p:cNvPr>
          <p:cNvSpPr>
            <a:spLocks noGrp="1"/>
          </p:cNvSpPr>
          <p:nvPr>
            <p:ph type="body" sz="quarter" idx="18"/>
          </p:nvPr>
        </p:nvSpPr>
        <p:spPr>
          <a:xfrm>
            <a:off x="463648" y="1519541"/>
            <a:ext cx="9674352" cy="3200400"/>
          </a:xfrm>
        </p:spPr>
        <p:txBody>
          <a:bodyPr>
            <a:normAutofit/>
          </a:bodyPr>
          <a:lstStyle/>
          <a:p>
            <a:r>
              <a:rPr lang="en-US" sz="2800" dirty="0"/>
              <a:t>Read from left to right</a:t>
            </a:r>
          </a:p>
          <a:p>
            <a:r>
              <a:rPr lang="en-US" sz="2800" dirty="0"/>
              <a:t>Two “sides” to a logic model - a process side and an outcomes side</a:t>
            </a:r>
          </a:p>
        </p:txBody>
      </p:sp>
      <p:sp>
        <p:nvSpPr>
          <p:cNvPr id="4" name="Title 3">
            <a:extLst>
              <a:ext uri="{FF2B5EF4-FFF2-40B4-BE49-F238E27FC236}">
                <a16:creationId xmlns:a16="http://schemas.microsoft.com/office/drawing/2014/main" id="{3760925B-335D-4097-8227-C592EB115806}"/>
              </a:ext>
            </a:extLst>
          </p:cNvPr>
          <p:cNvSpPr>
            <a:spLocks noGrp="1"/>
          </p:cNvSpPr>
          <p:nvPr>
            <p:ph type="title"/>
          </p:nvPr>
        </p:nvSpPr>
        <p:spPr/>
        <p:txBody>
          <a:bodyPr>
            <a:normAutofit fontScale="90000"/>
          </a:bodyPr>
          <a:lstStyle/>
          <a:p>
            <a:r>
              <a:rPr lang="en-US" dirty="0"/>
              <a:t>Two Major Sides to a Logic Model</a:t>
            </a:r>
          </a:p>
        </p:txBody>
      </p:sp>
      <p:sp>
        <p:nvSpPr>
          <p:cNvPr id="2" name="Text Placeholder 1">
            <a:extLst>
              <a:ext uri="{FF2B5EF4-FFF2-40B4-BE49-F238E27FC236}">
                <a16:creationId xmlns:a16="http://schemas.microsoft.com/office/drawing/2014/main" id="{4C3484A9-B0E8-23E2-532E-5993DB9FECCF}"/>
              </a:ext>
            </a:extLst>
          </p:cNvPr>
          <p:cNvSpPr>
            <a:spLocks noGrp="1"/>
          </p:cNvSpPr>
          <p:nvPr>
            <p:ph type="body" sz="quarter" idx="13"/>
          </p:nvPr>
        </p:nvSpPr>
        <p:spPr/>
        <p:txBody>
          <a:bodyPr/>
          <a:lstStyle/>
          <a:p>
            <a:endParaRPr lang="en-US"/>
          </a:p>
        </p:txBody>
      </p:sp>
      <p:pic>
        <p:nvPicPr>
          <p:cNvPr id="8" name="Picture 7" descr="P:\DTP\SURVEY\ECON\AmeriCorps Grantee Evaluation Monitoring &amp; Guidance Project\Kim Nguyen_graphics\logic model_evaluation domains_2 sides.jpg">
            <a:extLst>
              <a:ext uri="{FF2B5EF4-FFF2-40B4-BE49-F238E27FC236}">
                <a16:creationId xmlns:a16="http://schemas.microsoft.com/office/drawing/2014/main" id="{92D4F73B-6B9A-412B-96E3-4394295FB1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24" y="3429000"/>
            <a:ext cx="9276217" cy="1992631"/>
          </a:xfrm>
          <a:prstGeom prst="rect">
            <a:avLst/>
          </a:prstGeom>
          <a:noFill/>
          <a:ln>
            <a:noFill/>
          </a:ln>
        </p:spPr>
      </p:pic>
    </p:spTree>
    <p:extLst>
      <p:ext uri="{BB962C8B-B14F-4D97-AF65-F5344CB8AC3E}">
        <p14:creationId xmlns:p14="http://schemas.microsoft.com/office/powerpoint/2010/main" val="109709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3433D9-B182-4E40-B98F-C75666C4B5D5}"/>
              </a:ext>
            </a:extLst>
          </p:cNvPr>
          <p:cNvSpPr>
            <a:spLocks noGrp="1"/>
          </p:cNvSpPr>
          <p:nvPr>
            <p:ph type="body" sz="quarter" idx="18"/>
          </p:nvPr>
        </p:nvSpPr>
        <p:spPr>
          <a:xfrm>
            <a:off x="463648" y="1212625"/>
            <a:ext cx="9674352" cy="3200400"/>
          </a:xfrm>
        </p:spPr>
        <p:txBody>
          <a:bodyPr/>
          <a:lstStyle/>
          <a:p>
            <a:r>
              <a:rPr lang="en-US" sz="2800" dirty="0"/>
              <a:t>Two main approaches are used to create a logic model:</a:t>
            </a:r>
          </a:p>
          <a:p>
            <a:pPr lvl="1"/>
            <a:r>
              <a:rPr lang="en-US" sz="2400" dirty="0"/>
              <a:t>Reverse logic (right to left) – asks “but how” questions</a:t>
            </a:r>
          </a:p>
          <a:p>
            <a:pPr lvl="1"/>
            <a:r>
              <a:rPr lang="en-US" sz="2400" dirty="0"/>
              <a:t>Forward logic (left to right) – uses “if…then” statements</a:t>
            </a:r>
          </a:p>
          <a:p>
            <a:pPr marL="0" indent="0">
              <a:buNone/>
            </a:pPr>
            <a:endParaRPr lang="en-US" dirty="0"/>
          </a:p>
        </p:txBody>
      </p:sp>
      <p:sp>
        <p:nvSpPr>
          <p:cNvPr id="2" name="Title 1">
            <a:extLst>
              <a:ext uri="{FF2B5EF4-FFF2-40B4-BE49-F238E27FC236}">
                <a16:creationId xmlns:a16="http://schemas.microsoft.com/office/drawing/2014/main" id="{85A8DCD2-15FD-4F54-B987-18BC287C1E31}"/>
              </a:ext>
            </a:extLst>
          </p:cNvPr>
          <p:cNvSpPr>
            <a:spLocks noGrp="1"/>
          </p:cNvSpPr>
          <p:nvPr>
            <p:ph type="title"/>
          </p:nvPr>
        </p:nvSpPr>
        <p:spPr/>
        <p:txBody>
          <a:bodyPr>
            <a:normAutofit fontScale="90000"/>
          </a:bodyPr>
          <a:lstStyle/>
          <a:p>
            <a:r>
              <a:rPr lang="en-US" dirty="0"/>
              <a:t>How to Develop a Logic Model</a:t>
            </a:r>
          </a:p>
        </p:txBody>
      </p:sp>
      <p:sp>
        <p:nvSpPr>
          <p:cNvPr id="3" name="Content Placeholder 2">
            <a:extLst>
              <a:ext uri="{FF2B5EF4-FFF2-40B4-BE49-F238E27FC236}">
                <a16:creationId xmlns:a16="http://schemas.microsoft.com/office/drawing/2014/main" id="{33DA1DF8-E7CB-460C-B81C-CC30BFCDE70B}"/>
              </a:ext>
            </a:extLst>
          </p:cNvPr>
          <p:cNvSpPr>
            <a:spLocks noGrp="1"/>
          </p:cNvSpPr>
          <p:nvPr>
            <p:ph type="body" sz="quarter" idx="13"/>
          </p:nvPr>
        </p:nvSpPr>
        <p:spPr/>
        <p:txBody>
          <a:bodyPr/>
          <a:lstStyle/>
          <a:p>
            <a:pPr lvl="1"/>
            <a:endParaRPr lang="en-US" sz="2000" dirty="0"/>
          </a:p>
          <a:p>
            <a:pPr lvl="1"/>
            <a:endParaRPr lang="en-US" sz="2000" dirty="0"/>
          </a:p>
          <a:p>
            <a:endParaRPr lang="en-US" dirty="0"/>
          </a:p>
        </p:txBody>
      </p:sp>
      <p:pic>
        <p:nvPicPr>
          <p:cNvPr id="6" name="Picture 5" descr="P:\DTP\SURVEY\ECON\AmeriCorps Grantee Evaluation Monitoring &amp; Guidance Project\Kim Nguyen_graphics\logic model_evaluation domains_2 sides.jpg">
            <a:extLst>
              <a:ext uri="{FF2B5EF4-FFF2-40B4-BE49-F238E27FC236}">
                <a16:creationId xmlns:a16="http://schemas.microsoft.com/office/drawing/2014/main" id="{88115217-18B4-AB7F-EA30-913C1810DA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24" y="3429000"/>
            <a:ext cx="9276217" cy="1992631"/>
          </a:xfrm>
          <a:prstGeom prst="rect">
            <a:avLst/>
          </a:prstGeom>
          <a:noFill/>
          <a:ln>
            <a:noFill/>
          </a:ln>
        </p:spPr>
      </p:pic>
    </p:spTree>
    <p:extLst>
      <p:ext uri="{BB962C8B-B14F-4D97-AF65-F5344CB8AC3E}">
        <p14:creationId xmlns:p14="http://schemas.microsoft.com/office/powerpoint/2010/main" val="343553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75A8C3-6ADD-4037-9125-27A82BB622BC}"/>
              </a:ext>
            </a:extLst>
          </p:cNvPr>
          <p:cNvSpPr>
            <a:spLocks noGrp="1"/>
          </p:cNvSpPr>
          <p:nvPr>
            <p:ph type="body" sz="quarter" idx="18"/>
          </p:nvPr>
        </p:nvSpPr>
        <p:spPr>
          <a:xfrm>
            <a:off x="463648" y="1295400"/>
            <a:ext cx="11264704" cy="4422648"/>
          </a:xfrm>
        </p:spPr>
        <p:txBody>
          <a:bodyPr>
            <a:normAutofit fontScale="92500" lnSpcReduction="20000"/>
          </a:bodyPr>
          <a:lstStyle/>
          <a:p>
            <a:pPr lvl="0"/>
            <a:r>
              <a:rPr lang="en-US" sz="2000" dirty="0">
                <a:solidFill>
                  <a:schemeClr val="tx1"/>
                </a:solidFill>
                <a:ea typeface="Calibri"/>
                <a:cs typeface="Times New Roman"/>
              </a:rPr>
              <a:t>What is the desired long-term outcome?</a:t>
            </a:r>
          </a:p>
          <a:p>
            <a:pPr lvl="1"/>
            <a:r>
              <a:rPr lang="en-US" sz="2000" dirty="0">
                <a:latin typeface="Arial" panose="020B0604020202020204" pitchFamily="34" charset="0"/>
                <a:cs typeface="Arial" panose="020B0604020202020204" pitchFamily="34" charset="0"/>
              </a:rPr>
              <a:t>Increase # of healthy families.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how?</a:t>
            </a:r>
          </a:p>
          <a:p>
            <a:pPr lvl="0"/>
            <a:r>
              <a:rPr lang="en-US" sz="2000" dirty="0">
                <a:solidFill>
                  <a:schemeClr val="tx1"/>
                </a:solidFill>
                <a:ea typeface="Calibri"/>
                <a:cs typeface="Times New Roman"/>
              </a:rPr>
              <a:t>What is the desired intermediate outcome?</a:t>
            </a:r>
          </a:p>
          <a:p>
            <a:pPr lvl="1"/>
            <a:r>
              <a:rPr lang="en-US" sz="2000" dirty="0">
                <a:latin typeface="Arial" panose="020B0604020202020204" pitchFamily="34" charset="0"/>
                <a:cs typeface="Arial" panose="020B0604020202020204" pitchFamily="34" charset="0"/>
              </a:rPr>
              <a:t>Increase # of families using healthy food practices. </a:t>
            </a:r>
            <a:r>
              <a:rPr lang="en-US" sz="2000" b="1" i="1" dirty="0">
                <a:latin typeface="Arial" panose="020B0604020202020204" pitchFamily="34" charset="0"/>
                <a:cs typeface="Arial" panose="020B0604020202020204" pitchFamily="34" charset="0"/>
              </a:rPr>
              <a:t>But how?</a:t>
            </a:r>
            <a:endParaRPr lang="en-US" sz="2000" dirty="0">
              <a:solidFill>
                <a:schemeClr val="tx1"/>
              </a:solidFill>
              <a:ea typeface="Calibri"/>
              <a:cs typeface="Times New Roman"/>
            </a:endParaRPr>
          </a:p>
          <a:p>
            <a:pPr lvl="0"/>
            <a:r>
              <a:rPr lang="en-US" sz="2000" dirty="0">
                <a:solidFill>
                  <a:schemeClr val="tx1"/>
                </a:solidFill>
                <a:latin typeface="Arial" panose="020B0604020202020204" pitchFamily="34" charset="0"/>
                <a:ea typeface="Calibri"/>
                <a:cs typeface="Arial" panose="020B0604020202020204" pitchFamily="34" charset="0"/>
              </a:rPr>
              <a:t>What is the desired short-term outcome?</a:t>
            </a:r>
          </a:p>
          <a:p>
            <a:pPr lvl="1"/>
            <a:r>
              <a:rPr lang="en-US" sz="2000" dirty="0">
                <a:latin typeface="Arial" panose="020B0604020202020204" pitchFamily="34" charset="0"/>
                <a:cs typeface="Arial" panose="020B0604020202020204" pitchFamily="34" charset="0"/>
              </a:rPr>
              <a:t>Individuals gain knowledge of healthy food choices.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h</a:t>
            </a:r>
            <a:r>
              <a:rPr lang="en-US" sz="2000" b="1" i="1" dirty="0">
                <a:latin typeface="Arial" panose="020B0604020202020204" pitchFamily="34" charset="0"/>
                <a:cs typeface="Arial" panose="020B0604020202020204" pitchFamily="34" charset="0"/>
              </a:rPr>
              <a:t>ow?</a:t>
            </a:r>
            <a:endParaRPr lang="en-US" sz="2000" dirty="0">
              <a:solidFill>
                <a:schemeClr val="tx1"/>
              </a:solidFill>
              <a:latin typeface="Arial" panose="020B0604020202020204" pitchFamily="34" charset="0"/>
              <a:ea typeface="Calibri"/>
              <a:cs typeface="Arial" panose="020B0604020202020204" pitchFamily="34" charset="0"/>
            </a:endParaRPr>
          </a:p>
          <a:p>
            <a:pPr lvl="0"/>
            <a:r>
              <a:rPr lang="en-US" sz="2000" dirty="0">
                <a:solidFill>
                  <a:schemeClr val="tx1"/>
                </a:solidFill>
                <a:latin typeface="Arial" panose="020B0604020202020204" pitchFamily="34" charset="0"/>
                <a:ea typeface="Calibri"/>
                <a:cs typeface="Arial" panose="020B0604020202020204" pitchFamily="34" charset="0"/>
              </a:rPr>
              <a:t>What outputs are needed to achieve the outcomes?</a:t>
            </a:r>
          </a:p>
          <a:p>
            <a:pPr lvl="1"/>
            <a:r>
              <a:rPr lang="en-US" sz="2000" dirty="0">
                <a:latin typeface="Arial" panose="020B0604020202020204" pitchFamily="34" charset="0"/>
                <a:cs typeface="Arial" panose="020B0604020202020204" pitchFamily="34" charset="0"/>
              </a:rPr>
              <a:t>200 families complete an educational workshop.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how?</a:t>
            </a:r>
            <a:endParaRPr lang="en-US" sz="2000" dirty="0">
              <a:solidFill>
                <a:schemeClr val="tx1"/>
              </a:solidFill>
              <a:latin typeface="Arial" panose="020B0604020202020204" pitchFamily="34" charset="0"/>
              <a:ea typeface="Calibri"/>
              <a:cs typeface="Arial" panose="020B0604020202020204" pitchFamily="34" charset="0"/>
            </a:endParaRPr>
          </a:p>
          <a:p>
            <a:pPr lvl="0"/>
            <a:r>
              <a:rPr lang="en-US" sz="2000" dirty="0">
                <a:solidFill>
                  <a:schemeClr val="tx1"/>
                </a:solidFill>
                <a:latin typeface="Arial" panose="020B0604020202020204" pitchFamily="34" charset="0"/>
                <a:ea typeface="Calibri"/>
                <a:cs typeface="Arial" panose="020B0604020202020204" pitchFamily="34" charset="0"/>
              </a:rPr>
              <a:t>What activities are needed to achieve the outcomes?</a:t>
            </a:r>
          </a:p>
          <a:p>
            <a:pPr lvl="1"/>
            <a:r>
              <a:rPr lang="en-US" sz="2000" dirty="0">
                <a:latin typeface="Arial" panose="020B0604020202020204" pitchFamily="34" charset="0"/>
                <a:cs typeface="Arial" panose="020B0604020202020204" pitchFamily="34" charset="0"/>
              </a:rPr>
              <a:t>Conduct four educational workshops per month.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how?</a:t>
            </a:r>
            <a:endParaRPr lang="en-US" sz="2000" dirty="0">
              <a:solidFill>
                <a:schemeClr val="tx1"/>
              </a:solidFill>
              <a:latin typeface="Arial" panose="020B0604020202020204" pitchFamily="34" charset="0"/>
              <a:ea typeface="Calibri"/>
              <a:cs typeface="Arial" panose="020B0604020202020204" pitchFamily="34" charset="0"/>
            </a:endParaRPr>
          </a:p>
          <a:p>
            <a:pPr lvl="0"/>
            <a:r>
              <a:rPr lang="en-US" sz="2000" dirty="0">
                <a:solidFill>
                  <a:schemeClr val="tx1"/>
                </a:solidFill>
                <a:latin typeface="Arial" panose="020B0604020202020204" pitchFamily="34" charset="0"/>
                <a:ea typeface="Calibri"/>
                <a:cs typeface="Arial" panose="020B0604020202020204" pitchFamily="34" charset="0"/>
              </a:rPr>
              <a:t>What inputs are needed to achieve the outcomes?</a:t>
            </a:r>
          </a:p>
          <a:p>
            <a:pPr lvl="1"/>
            <a:r>
              <a:rPr lang="en-US" sz="2000" dirty="0">
                <a:latin typeface="Arial" panose="020B0604020202020204" pitchFamily="34" charset="0"/>
                <a:cs typeface="Arial" panose="020B0604020202020204" pitchFamily="34" charset="0"/>
              </a:rPr>
              <a:t>Funding, program staff, AmeriCorps Seniors, volunteers, research.</a:t>
            </a:r>
            <a:endParaRPr lang="en-US" dirty="0">
              <a:solidFill>
                <a:schemeClr val="tx1"/>
              </a:solidFill>
              <a:ea typeface="Calibri"/>
              <a:cs typeface="Times New Roman"/>
            </a:endParaRPr>
          </a:p>
          <a:p>
            <a:pPr lvl="1"/>
            <a:endParaRPr lang="en-US" dirty="0">
              <a:solidFill>
                <a:schemeClr val="tx1"/>
              </a:solidFill>
              <a:ea typeface="Calibri"/>
              <a:cs typeface="Times New Roman"/>
            </a:endParaRPr>
          </a:p>
          <a:p>
            <a:endParaRPr lang="en-US" dirty="0"/>
          </a:p>
        </p:txBody>
      </p:sp>
      <p:sp>
        <p:nvSpPr>
          <p:cNvPr id="2" name="Title 1"/>
          <p:cNvSpPr>
            <a:spLocks noGrp="1"/>
          </p:cNvSpPr>
          <p:nvPr>
            <p:ph type="title"/>
          </p:nvPr>
        </p:nvSpPr>
        <p:spPr>
          <a:xfrm>
            <a:off x="463648" y="567041"/>
            <a:ext cx="9338720" cy="419100"/>
          </a:xfrm>
        </p:spPr>
        <p:txBody>
          <a:bodyPr>
            <a:normAutofit fontScale="90000"/>
          </a:bodyPr>
          <a:lstStyle/>
          <a:p>
            <a:r>
              <a:rPr lang="en-US" dirty="0"/>
              <a:t>How to Create a Logic Model Using Reverse Logic – Sample Nutrition Program</a:t>
            </a:r>
          </a:p>
        </p:txBody>
      </p:sp>
      <p:sp>
        <p:nvSpPr>
          <p:cNvPr id="3" name="Content Placeholder 2"/>
          <p:cNvSpPr>
            <a:spLocks noGrp="1"/>
          </p:cNvSpPr>
          <p:nvPr>
            <p:ph type="body" sz="quarter" idx="13"/>
          </p:nvPr>
        </p:nvSpPr>
        <p:spPr/>
        <p:txBody>
          <a:bodyPr>
            <a:normAutofit fontScale="85000" lnSpcReduction="20000"/>
          </a:bodyPr>
          <a:lstStyle/>
          <a:p>
            <a:pPr lvl="1"/>
            <a:endParaRPr lang="en-US" dirty="0">
              <a:solidFill>
                <a:schemeClr val="tx1"/>
              </a:solidFill>
              <a:ea typeface="Calibri"/>
              <a:cs typeface="Times New Roman"/>
            </a:endParaRPr>
          </a:p>
          <a:p>
            <a:pPr marL="228600" lvl="1" indent="0">
              <a:buNone/>
            </a:pPr>
            <a:endParaRPr lang="en-US" b="1" i="1" dirty="0">
              <a:latin typeface="Arial" panose="020B0604020202020204" pitchFamily="34" charset="0"/>
              <a:cs typeface="Arial" panose="020B0604020202020204" pitchFamily="34" charset="0"/>
            </a:endParaRPr>
          </a:p>
          <a:p>
            <a:pPr lvl="1"/>
            <a:endParaRPr lang="en-US" dirty="0"/>
          </a:p>
        </p:txBody>
      </p:sp>
      <p:sp>
        <p:nvSpPr>
          <p:cNvPr id="4" name="Curved Left Arrow 3"/>
          <p:cNvSpPr/>
          <p:nvPr/>
        </p:nvSpPr>
        <p:spPr>
          <a:xfrm>
            <a:off x="5982381" y="1659027"/>
            <a:ext cx="731520" cy="623836"/>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5" name="Curved Left Arrow 4"/>
          <p:cNvSpPr/>
          <p:nvPr/>
        </p:nvSpPr>
        <p:spPr>
          <a:xfrm>
            <a:off x="8027901" y="2356099"/>
            <a:ext cx="731520" cy="606404"/>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6" name="Curved Left Arrow 5"/>
          <p:cNvSpPr/>
          <p:nvPr/>
        </p:nvSpPr>
        <p:spPr>
          <a:xfrm>
            <a:off x="8027901" y="3092134"/>
            <a:ext cx="731520" cy="600085"/>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7" name="Curved Left Arrow 6"/>
          <p:cNvSpPr/>
          <p:nvPr/>
        </p:nvSpPr>
        <p:spPr>
          <a:xfrm>
            <a:off x="8027901" y="3859561"/>
            <a:ext cx="731520" cy="600085"/>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8" name="Curved Left Arrow 7"/>
          <p:cNvSpPr/>
          <p:nvPr/>
        </p:nvSpPr>
        <p:spPr>
          <a:xfrm>
            <a:off x="8027901" y="4528480"/>
            <a:ext cx="731520" cy="600085"/>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Tree>
    <p:extLst>
      <p:ext uri="{BB962C8B-B14F-4D97-AF65-F5344CB8AC3E}">
        <p14:creationId xmlns:p14="http://schemas.microsoft.com/office/powerpoint/2010/main" val="40406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E6D56F-6C6F-E94D-2A18-E8C648AFFC3E}"/>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567041"/>
            <a:ext cx="10134600" cy="419100"/>
          </a:xfrm>
        </p:spPr>
        <p:txBody>
          <a:bodyPr>
            <a:normAutofit fontScale="90000"/>
          </a:bodyPr>
          <a:lstStyle/>
          <a:p>
            <a:r>
              <a:rPr lang="en-US" dirty="0"/>
              <a:t>How to Create a Logic Model Using Forward Logic  – Sample Nutrition Program</a:t>
            </a:r>
          </a:p>
        </p:txBody>
      </p:sp>
      <p:sp>
        <p:nvSpPr>
          <p:cNvPr id="3" name="Content Placeholder 2"/>
          <p:cNvSpPr>
            <a:spLocks noGrp="1"/>
          </p:cNvSpPr>
          <p:nvPr>
            <p:ph type="body" sz="quarter" idx="13"/>
          </p:nvPr>
        </p:nvSpPr>
        <p:spPr/>
        <p:txBody>
          <a:bodyPr>
            <a:normAutofit fontScale="62500" lnSpcReduction="20000"/>
          </a:bodyPr>
          <a:lstStyle/>
          <a:p>
            <a:r>
              <a:rPr lang="en-US" sz="2400" dirty="0"/>
              <a:t>Forward logic uses </a:t>
            </a:r>
            <a:r>
              <a:rPr lang="en-US" sz="2400" b="1" dirty="0">
                <a:solidFill>
                  <a:schemeClr val="accent2">
                    <a:lumMod val="75000"/>
                  </a:schemeClr>
                </a:solidFill>
              </a:rPr>
              <a:t>“if-then” </a:t>
            </a:r>
            <a:r>
              <a:rPr lang="en-US" sz="2400" dirty="0"/>
              <a:t>statements. </a:t>
            </a:r>
          </a:p>
        </p:txBody>
      </p:sp>
      <p:sp>
        <p:nvSpPr>
          <p:cNvPr id="5" name="Rectangle 4"/>
          <p:cNvSpPr/>
          <p:nvPr/>
        </p:nvSpPr>
        <p:spPr>
          <a:xfrm>
            <a:off x="1869141" y="5985971"/>
            <a:ext cx="8453718" cy="338554"/>
          </a:xfrm>
          <a:prstGeom prst="rect">
            <a:avLst/>
          </a:prstGeom>
        </p:spPr>
        <p:txBody>
          <a:bodyPr wrap="square">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Source: W.K. Kellogg Foundation Evaluation Handbook (2004), Adapted</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r="841"/>
          <a:stretch/>
        </p:blipFill>
        <p:spPr bwMode="auto">
          <a:xfrm>
            <a:off x="463648" y="1405559"/>
            <a:ext cx="10134600" cy="41609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65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C4DF54-8D6F-313B-C6A2-6139A7F84EF5}"/>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288855"/>
            <a:ext cx="9314336" cy="419100"/>
          </a:xfrm>
        </p:spPr>
        <p:txBody>
          <a:bodyPr>
            <a:normAutofit fontScale="90000"/>
          </a:bodyPr>
          <a:lstStyle/>
          <a:p>
            <a:r>
              <a:rPr lang="en-US" dirty="0"/>
              <a:t>Questions to Consider as You Create a Logic Model</a:t>
            </a:r>
          </a:p>
        </p:txBody>
      </p:sp>
      <p:sp>
        <p:nvSpPr>
          <p:cNvPr id="3" name="Text Placeholder 2">
            <a:extLst>
              <a:ext uri="{FF2B5EF4-FFF2-40B4-BE49-F238E27FC236}">
                <a16:creationId xmlns:a16="http://schemas.microsoft.com/office/drawing/2014/main" id="{F5E3ACAC-95AD-AAEF-EE56-03C715BA9F7B}"/>
              </a:ext>
            </a:extLst>
          </p:cNvPr>
          <p:cNvSpPr>
            <a:spLocks noGrp="1"/>
          </p:cNvSpPr>
          <p:nvPr>
            <p:ph type="body" sz="quarter" idx="13"/>
          </p:nvPr>
        </p:nvSpPr>
        <p:spPr/>
        <p:txBody>
          <a:bodyPr/>
          <a:lstStyle/>
          <a:p>
            <a:endParaRPr lang="en-US"/>
          </a:p>
        </p:txBody>
      </p:sp>
      <p:graphicFrame>
        <p:nvGraphicFramePr>
          <p:cNvPr id="6" name="Table 5"/>
          <p:cNvGraphicFramePr>
            <a:graphicFrameLocks noGrp="1"/>
          </p:cNvGraphicFramePr>
          <p:nvPr/>
        </p:nvGraphicFramePr>
        <p:xfrm>
          <a:off x="463648" y="1146412"/>
          <a:ext cx="11140522" cy="4876326"/>
        </p:xfrm>
        <a:graphic>
          <a:graphicData uri="http://schemas.openxmlformats.org/drawingml/2006/table">
            <a:tbl>
              <a:tblPr firstRow="1" bandRow="1">
                <a:tableStyleId>{21E4AEA4-8DFA-4A89-87EB-49C32662AFE0}</a:tableStyleId>
              </a:tblPr>
              <a:tblGrid>
                <a:gridCol w="557154">
                  <a:extLst>
                    <a:ext uri="{9D8B030D-6E8A-4147-A177-3AD203B41FA5}">
                      <a16:colId xmlns:a16="http://schemas.microsoft.com/office/drawing/2014/main" val="20000"/>
                    </a:ext>
                  </a:extLst>
                </a:gridCol>
                <a:gridCol w="2256243">
                  <a:extLst>
                    <a:ext uri="{9D8B030D-6E8A-4147-A177-3AD203B41FA5}">
                      <a16:colId xmlns:a16="http://schemas.microsoft.com/office/drawing/2014/main" val="20001"/>
                    </a:ext>
                  </a:extLst>
                </a:gridCol>
                <a:gridCol w="8327125">
                  <a:extLst>
                    <a:ext uri="{9D8B030D-6E8A-4147-A177-3AD203B41FA5}">
                      <a16:colId xmlns:a16="http://schemas.microsoft.com/office/drawing/2014/main" val="20002"/>
                    </a:ext>
                  </a:extLst>
                </a:gridCol>
              </a:tblGrid>
              <a:tr h="508608">
                <a:tc gridSpan="2">
                  <a:txBody>
                    <a:bodyPr/>
                    <a:lstStyle/>
                    <a:p>
                      <a:pPr algn="l"/>
                      <a:r>
                        <a:rPr lang="en-US" sz="2200" dirty="0">
                          <a:solidFill>
                            <a:schemeClr val="bg2"/>
                          </a:solidFill>
                        </a:rPr>
                        <a:t>Component</a:t>
                      </a:r>
                      <a:endParaRPr lang="en-US" sz="2200" dirty="0">
                        <a:solidFill>
                          <a:schemeClr val="bg2"/>
                        </a:solidFill>
                        <a:latin typeface="Arial" panose="020B0604020202020204" pitchFamily="34" charset="0"/>
                        <a:cs typeface="Arial" panose="020B0604020202020204" pitchFamily="34" charset="0"/>
                      </a:endParaRPr>
                    </a:p>
                  </a:txBody>
                  <a:tcPr/>
                </a:tc>
                <a:tc hMerge="1">
                  <a:txBody>
                    <a:bodyPr/>
                    <a:lstStyle/>
                    <a:p>
                      <a:pPr algn="ctr"/>
                      <a:endParaRPr lang="en-US" sz="2200" dirty="0">
                        <a:latin typeface="Arial" panose="020B0604020202020204" pitchFamily="34" charset="0"/>
                        <a:cs typeface="Arial" panose="020B0604020202020204" pitchFamily="34" charset="0"/>
                      </a:endParaRPr>
                    </a:p>
                  </a:txBody>
                  <a:tcPr/>
                </a:tc>
                <a:tc>
                  <a:txBody>
                    <a:bodyPr/>
                    <a:lstStyle/>
                    <a:p>
                      <a:r>
                        <a:rPr lang="en-US" sz="2200" dirty="0">
                          <a:solidFill>
                            <a:schemeClr val="bg2"/>
                          </a:solidFill>
                        </a:rPr>
                        <a:t>Questions to consider</a:t>
                      </a:r>
                      <a:r>
                        <a:rPr lang="en-US" sz="2200" baseline="0" dirty="0">
                          <a:solidFill>
                            <a:schemeClr val="bg2"/>
                          </a:solidFill>
                        </a:rPr>
                        <a:t> </a:t>
                      </a:r>
                      <a:endParaRPr lang="en-US" sz="22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2795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solidFill>
                          <a:schemeClr val="bg1"/>
                        </a:solidFill>
                        <a:effectLs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chemeClr val="bg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Inputs/ Resources</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What resources do you need to implement your program?</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27953">
                <a:tc>
                  <a:txBody>
                    <a:bodyPr/>
                    <a:lstStyle/>
                    <a:p>
                      <a:pPr marL="0" lvl="0" indent="0">
                        <a:buFont typeface="Arial" panose="020B0604020202020204" pitchFamily="34" charset="0"/>
                        <a:buNone/>
                      </a:pP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Activities</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What activities will be or are being carried out to achieve your program’s desired outcomes?</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27953">
                <a:tc>
                  <a:txBody>
                    <a:bodyPr/>
                    <a:lstStyle/>
                    <a:p>
                      <a:pPr marL="0" lvl="0" indent="0">
                        <a:buFont typeface="Arial" panose="020B0604020202020204" pitchFamily="34" charset="0"/>
                        <a:buNone/>
                      </a:pP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Outputs</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What are the direct products of your program’s activities?</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27953">
                <a:tc row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bg1"/>
                          </a:solidFill>
                          <a:effectLst/>
                        </a:rPr>
                        <a:t>Outcomes</a:t>
                      </a:r>
                      <a:endParaRPr lang="en-US" sz="2000" dirty="0">
                        <a:solidFill>
                          <a:schemeClr val="bg1"/>
                        </a:solidFill>
                        <a:effectLst/>
                        <a:latin typeface="Arial" panose="020B0604020202020204" pitchFamily="34" charset="0"/>
                        <a:ea typeface="Calibri"/>
                        <a:cs typeface="Arial" panose="020B0604020202020204" pitchFamily="34" charset="0"/>
                      </a:endParaRPr>
                    </a:p>
                  </a:txBody>
                  <a:tcPr vert="vert270"/>
                </a:tc>
                <a:tc>
                  <a:txBody>
                    <a:bodyPr/>
                    <a:lstStyle/>
                    <a:p>
                      <a:pPr marL="0" lvl="0" indent="0">
                        <a:buFont typeface="Arial" panose="020B0604020202020204" pitchFamily="34" charset="0"/>
                        <a:buNone/>
                      </a:pPr>
                      <a:r>
                        <a:rPr lang="en-US" sz="2000" kern="1200" baseline="0" dirty="0">
                          <a:solidFill>
                            <a:schemeClr val="bg1"/>
                          </a:solidFill>
                          <a:effectLst/>
                        </a:rPr>
                        <a:t>Short-term</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What changes in knowledge, skills, and/or attitudes do you expect from your program? </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27953">
                <a:tc v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Medium-term</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What changes in behavior or actions do you expect from your program?</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727953">
                <a:tc v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a:solidFill>
                            <a:schemeClr val="bg1"/>
                          </a:solidFill>
                          <a:effectLst/>
                        </a:rPr>
                        <a:t>Long-term</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baseline="0" dirty="0">
                          <a:solidFill>
                            <a:schemeClr val="bg1"/>
                          </a:solidFill>
                          <a:effectLst/>
                        </a:rPr>
                        <a:t>What changes in status or condition do you expect from your program?</a:t>
                      </a:r>
                      <a:endParaRPr lang="en-US" sz="2000" kern="1200" baseline="0" dirty="0">
                        <a:solidFill>
                          <a:schemeClr val="bg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50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8D9B95-F0CB-B4E2-AACF-F939E22A561E}"/>
              </a:ext>
            </a:extLst>
          </p:cNvPr>
          <p:cNvSpPr>
            <a:spLocks noGrp="1"/>
          </p:cNvSpPr>
          <p:nvPr>
            <p:ph type="body" sz="quarter" idx="18"/>
          </p:nvPr>
        </p:nvSpPr>
        <p:spPr>
          <a:xfrm>
            <a:off x="463648" y="1767840"/>
            <a:ext cx="10920038" cy="3445172"/>
          </a:xfrm>
        </p:spPr>
        <p:txBody>
          <a:bodyPr>
            <a:normAutofit/>
          </a:bodyPr>
          <a:lstStyle/>
          <a:p>
            <a:r>
              <a:rPr lang="en-US" sz="2400" b="1" dirty="0"/>
              <a:t>Theory of Change.</a:t>
            </a:r>
            <a:r>
              <a:rPr lang="en-US" sz="2400" dirty="0"/>
              <a:t> A wildlife conservation program is designed to create healthy, productive, and sustainable ecosystems for the benefit of wildlife in areas of need.</a:t>
            </a:r>
          </a:p>
          <a:p>
            <a:endParaRPr lang="en-US" sz="2400" b="1" dirty="0"/>
          </a:p>
          <a:p>
            <a:r>
              <a:rPr lang="en-US" sz="2400" b="1" dirty="0"/>
              <a:t>What might this program’s logic model look like?</a:t>
            </a:r>
          </a:p>
          <a:p>
            <a:endParaRPr lang="en-US" sz="2400" dirty="0"/>
          </a:p>
        </p:txBody>
      </p:sp>
      <p:sp>
        <p:nvSpPr>
          <p:cNvPr id="2" name="Title 1"/>
          <p:cNvSpPr>
            <a:spLocks noGrp="1"/>
          </p:cNvSpPr>
          <p:nvPr>
            <p:ph type="title"/>
          </p:nvPr>
        </p:nvSpPr>
        <p:spPr>
          <a:xfrm>
            <a:off x="463648" y="567041"/>
            <a:ext cx="10460384" cy="419100"/>
          </a:xfrm>
        </p:spPr>
        <p:txBody>
          <a:bodyPr>
            <a:normAutofit fontScale="90000"/>
          </a:bodyPr>
          <a:lstStyle/>
          <a:p>
            <a:r>
              <a:rPr lang="en-US" dirty="0"/>
              <a:t>Exercise: Develop a Logic Model for a Wildlife Conservation Program</a:t>
            </a:r>
          </a:p>
        </p:txBody>
      </p:sp>
      <p:sp>
        <p:nvSpPr>
          <p:cNvPr id="3" name="Content Placeholder 2"/>
          <p:cNvSpPr>
            <a:spLocks noGrp="1"/>
          </p:cNvSpPr>
          <p:nvPr>
            <p:ph type="body" sz="quarter" idx="13"/>
          </p:nvPr>
        </p:nvSpPr>
        <p:spPr>
          <a:xfrm>
            <a:off x="463648" y="1150733"/>
            <a:ext cx="6083300" cy="494255"/>
          </a:xfrm>
        </p:spPr>
        <p:txBody>
          <a:bodyPr>
            <a:normAutofit/>
          </a:bodyPr>
          <a:lstStyle/>
          <a:p>
            <a:pPr marL="0" indent="0">
              <a:buNone/>
            </a:pPr>
            <a:r>
              <a:rPr lang="en-US" sz="2000" dirty="0"/>
              <a:t>Exercise #1</a:t>
            </a:r>
          </a:p>
          <a:p>
            <a:endParaRPr lang="en-US" sz="1400" dirty="0"/>
          </a:p>
          <a:p>
            <a:endParaRPr lang="en-US" sz="1400" dirty="0"/>
          </a:p>
        </p:txBody>
      </p:sp>
    </p:spTree>
    <p:extLst>
      <p:ext uri="{BB962C8B-B14F-4D97-AF65-F5344CB8AC3E}">
        <p14:creationId xmlns:p14="http://schemas.microsoft.com/office/powerpoint/2010/main" val="377740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EA0066-E0DD-4D11-B140-54A775AD1321}"/>
              </a:ext>
            </a:extLst>
          </p:cNvPr>
          <p:cNvSpPr>
            <a:spLocks noGrp="1"/>
          </p:cNvSpPr>
          <p:nvPr>
            <p:ph type="body" sz="quarter" idx="18"/>
          </p:nvPr>
        </p:nvSpPr>
        <p:spPr>
          <a:xfrm>
            <a:off x="463648" y="1629435"/>
            <a:ext cx="9674352" cy="3200400"/>
          </a:xfrm>
        </p:spPr>
        <p:txBody>
          <a:bodyPr>
            <a:normAutofit lnSpcReduction="10000"/>
          </a:bodyPr>
          <a:lstStyle/>
          <a:p>
            <a:pPr marL="0" indent="0">
              <a:spcBef>
                <a:spcPts val="1200"/>
              </a:spcBef>
              <a:spcAft>
                <a:spcPts val="1200"/>
              </a:spcAft>
              <a:buNone/>
            </a:pPr>
            <a:r>
              <a:rPr lang="en-US" sz="2800" dirty="0"/>
              <a:t>By the end of this presentation, you will be able to:</a:t>
            </a:r>
          </a:p>
          <a:p>
            <a:pPr>
              <a:spcBef>
                <a:spcPts val="1200"/>
              </a:spcBef>
              <a:spcAft>
                <a:spcPts val="1200"/>
              </a:spcAft>
            </a:pPr>
            <a:r>
              <a:rPr lang="en-US" sz="2400" dirty="0"/>
              <a:t>Describe what a logic model is, and how it can be useful to your daily program operations</a:t>
            </a:r>
          </a:p>
          <a:p>
            <a:pPr>
              <a:spcBef>
                <a:spcPts val="1200"/>
              </a:spcBef>
              <a:spcAft>
                <a:spcPts val="1200"/>
              </a:spcAft>
            </a:pPr>
            <a:r>
              <a:rPr lang="en-US" sz="2400" dirty="0"/>
              <a:t>Identify the key components of a logic model</a:t>
            </a:r>
          </a:p>
          <a:p>
            <a:pPr>
              <a:spcBef>
                <a:spcPts val="1200"/>
              </a:spcBef>
              <a:spcAft>
                <a:spcPts val="1200"/>
              </a:spcAft>
            </a:pPr>
            <a:r>
              <a:rPr lang="en-US" sz="2400" dirty="0"/>
              <a:t>Develop a logic model for your program</a:t>
            </a:r>
          </a:p>
          <a:p>
            <a:pPr>
              <a:spcBef>
                <a:spcPts val="1200"/>
              </a:spcBef>
              <a:spcAft>
                <a:spcPts val="1200"/>
              </a:spcAft>
            </a:pPr>
            <a:r>
              <a:rPr lang="en-US" sz="2400" dirty="0"/>
              <a:t>Use a logic model for evaluation planning</a:t>
            </a:r>
            <a:endParaRPr lang="en-US" sz="2000" dirty="0"/>
          </a:p>
        </p:txBody>
      </p:sp>
      <p:sp>
        <p:nvSpPr>
          <p:cNvPr id="6" name="Title 5">
            <a:extLst>
              <a:ext uri="{FF2B5EF4-FFF2-40B4-BE49-F238E27FC236}">
                <a16:creationId xmlns:a16="http://schemas.microsoft.com/office/drawing/2014/main" id="{0E1DCA42-66EB-4486-843A-2382F968F3C9}"/>
              </a:ext>
            </a:extLst>
          </p:cNvPr>
          <p:cNvSpPr>
            <a:spLocks noGrp="1"/>
          </p:cNvSpPr>
          <p:nvPr>
            <p:ph type="title"/>
          </p:nvPr>
        </p:nvSpPr>
        <p:spPr/>
        <p:txBody>
          <a:bodyPr>
            <a:normAutofit fontScale="90000"/>
          </a:bodyPr>
          <a:lstStyle/>
          <a:p>
            <a:r>
              <a:rPr lang="en-US" dirty="0"/>
              <a:t>Learning Objectives</a:t>
            </a:r>
          </a:p>
        </p:txBody>
      </p:sp>
      <p:sp>
        <p:nvSpPr>
          <p:cNvPr id="4" name="Slide Number Placeholder 3">
            <a:extLst>
              <a:ext uri="{FF2B5EF4-FFF2-40B4-BE49-F238E27FC236}">
                <a16:creationId xmlns:a16="http://schemas.microsoft.com/office/drawing/2014/main" id="{DDD52ED2-1653-42BA-B22A-715725398BCC}"/>
              </a:ext>
            </a:extLst>
          </p:cNvPr>
          <p:cNvSpPr>
            <a:spLocks noGrp="1"/>
          </p:cNvSpPr>
          <p:nvPr>
            <p:ph type="sldNum" sz="quarter" idx="21"/>
          </p:nvPr>
        </p:nvSpPr>
        <p:spPr/>
        <p:txBody>
          <a:bodyPr/>
          <a:lstStyle/>
          <a:p>
            <a:pPr>
              <a:defRPr/>
            </a:pPr>
            <a:fld id="{DF250469-B62C-0F44-897B-7C51B683C7AB}" type="slidenum">
              <a:rPr lang="en-US" smtClean="0">
                <a:solidFill>
                  <a:srgbClr val="112441"/>
                </a:solidFill>
              </a:rPr>
              <a:pPr>
                <a:defRPr/>
              </a:pPr>
              <a:t>2</a:t>
            </a:fld>
            <a:endParaRPr lang="en-US" dirty="0">
              <a:solidFill>
                <a:srgbClr val="112441"/>
              </a:solidFill>
            </a:endParaRPr>
          </a:p>
        </p:txBody>
      </p:sp>
    </p:spTree>
    <p:extLst>
      <p:ext uri="{BB962C8B-B14F-4D97-AF65-F5344CB8AC3E}">
        <p14:creationId xmlns:p14="http://schemas.microsoft.com/office/powerpoint/2010/main" val="116088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0898766-1B8A-367E-2A79-8FC48FE52B9C}"/>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116378" y="141958"/>
            <a:ext cx="11697670" cy="419100"/>
          </a:xfrm>
        </p:spPr>
        <p:txBody>
          <a:bodyPr>
            <a:normAutofit fontScale="90000"/>
          </a:bodyPr>
          <a:lstStyle/>
          <a:p>
            <a:r>
              <a:rPr lang="en-US" dirty="0"/>
              <a:t>Example Logic Model for a Wildlife Conservation Program </a:t>
            </a:r>
          </a:p>
        </p:txBody>
      </p:sp>
      <p:sp>
        <p:nvSpPr>
          <p:cNvPr id="11" name="Text Placeholder 10">
            <a:extLst>
              <a:ext uri="{FF2B5EF4-FFF2-40B4-BE49-F238E27FC236}">
                <a16:creationId xmlns:a16="http://schemas.microsoft.com/office/drawing/2014/main" id="{12B1BF6C-8729-F364-BACB-B909F85CB3C6}"/>
              </a:ext>
            </a:extLst>
          </p:cNvPr>
          <p:cNvSpPr>
            <a:spLocks noGrp="1"/>
          </p:cNvSpPr>
          <p:nvPr>
            <p:ph type="body" sz="quarter" idx="13"/>
          </p:nvPr>
        </p:nvSpPr>
        <p:spPr/>
        <p:txBody>
          <a:bodyPr/>
          <a:lstStyle/>
          <a:p>
            <a:endParaRPr lang="en-US"/>
          </a:p>
        </p:txBody>
      </p:sp>
      <p:graphicFrame>
        <p:nvGraphicFramePr>
          <p:cNvPr id="4" name="Table 3"/>
          <p:cNvGraphicFramePr>
            <a:graphicFrameLocks noGrp="1"/>
          </p:cNvGraphicFramePr>
          <p:nvPr/>
        </p:nvGraphicFramePr>
        <p:xfrm>
          <a:off x="116378" y="694267"/>
          <a:ext cx="11920452" cy="5743110"/>
        </p:xfrm>
        <a:graphic>
          <a:graphicData uri="http://schemas.openxmlformats.org/drawingml/2006/table">
            <a:tbl>
              <a:tblPr firstRow="1" firstCol="1" bandRow="1"/>
              <a:tblGrid>
                <a:gridCol w="1679171">
                  <a:extLst>
                    <a:ext uri="{9D8B030D-6E8A-4147-A177-3AD203B41FA5}">
                      <a16:colId xmlns:a16="http://schemas.microsoft.com/office/drawing/2014/main" val="4204277209"/>
                    </a:ext>
                  </a:extLst>
                </a:gridCol>
                <a:gridCol w="1496291">
                  <a:extLst>
                    <a:ext uri="{9D8B030D-6E8A-4147-A177-3AD203B41FA5}">
                      <a16:colId xmlns:a16="http://schemas.microsoft.com/office/drawing/2014/main" val="20000"/>
                    </a:ext>
                  </a:extLst>
                </a:gridCol>
                <a:gridCol w="1562793">
                  <a:extLst>
                    <a:ext uri="{9D8B030D-6E8A-4147-A177-3AD203B41FA5}">
                      <a16:colId xmlns:a16="http://schemas.microsoft.com/office/drawing/2014/main" val="20001"/>
                    </a:ext>
                  </a:extLst>
                </a:gridCol>
                <a:gridCol w="1729047">
                  <a:extLst>
                    <a:ext uri="{9D8B030D-6E8A-4147-A177-3AD203B41FA5}">
                      <a16:colId xmlns:a16="http://schemas.microsoft.com/office/drawing/2014/main" val="20002"/>
                    </a:ext>
                  </a:extLst>
                </a:gridCol>
                <a:gridCol w="1845425">
                  <a:extLst>
                    <a:ext uri="{9D8B030D-6E8A-4147-A177-3AD203B41FA5}">
                      <a16:colId xmlns:a16="http://schemas.microsoft.com/office/drawing/2014/main" val="20003"/>
                    </a:ext>
                  </a:extLst>
                </a:gridCol>
                <a:gridCol w="1766275">
                  <a:extLst>
                    <a:ext uri="{9D8B030D-6E8A-4147-A177-3AD203B41FA5}">
                      <a16:colId xmlns:a16="http://schemas.microsoft.com/office/drawing/2014/main" val="20004"/>
                    </a:ext>
                  </a:extLst>
                </a:gridCol>
                <a:gridCol w="1841450">
                  <a:extLst>
                    <a:ext uri="{9D8B030D-6E8A-4147-A177-3AD203B41FA5}">
                      <a16:colId xmlns:a16="http://schemas.microsoft.com/office/drawing/2014/main" val="20005"/>
                    </a:ext>
                  </a:extLst>
                </a:gridCol>
              </a:tblGrid>
              <a:tr h="371199">
                <a:tc rowSpan="2">
                  <a:txBody>
                    <a:bodyPr/>
                    <a:lstStyle/>
                    <a:p>
                      <a:pPr marL="0" marR="0" algn="ctr" defTabSz="914400" rtl="0" eaLnBrk="1" latinLnBrk="0" hangingPunct="1">
                        <a:lnSpc>
                          <a:spcPct val="115000"/>
                        </a:lnSpc>
                        <a:spcBef>
                          <a:spcPts val="0"/>
                        </a:spcBef>
                        <a:spcAft>
                          <a:spcPts val="0"/>
                        </a:spcAft>
                      </a:pPr>
                      <a:r>
                        <a:rPr lang="en-US" sz="1400" b="1" kern="1200" dirty="0">
                          <a:solidFill>
                            <a:srgbClr val="595959"/>
                          </a:solidFill>
                          <a:effectLst/>
                          <a:latin typeface="Arial"/>
                          <a:ea typeface="Calibri"/>
                          <a:cs typeface="Times New Roman"/>
                        </a:rPr>
                        <a:t>PROBLEM</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INPUTS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ACTIVITIES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OUTPUTS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247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2150">
                <a:tc>
                  <a:txBody>
                    <a:bodyPr/>
                    <a:lstStyle/>
                    <a:p>
                      <a:pPr marL="0" marR="0" algn="ctr">
                        <a:lnSpc>
                          <a:spcPct val="115000"/>
                        </a:lnSpc>
                        <a:spcBef>
                          <a:spcPts val="0"/>
                        </a:spcBef>
                        <a:spcAft>
                          <a:spcPts val="0"/>
                        </a:spcAft>
                      </a:pPr>
                      <a:r>
                        <a:rPr lang="en-US" sz="1200" kern="1200" dirty="0">
                          <a:solidFill>
                            <a:srgbClr val="595959"/>
                          </a:solidFill>
                          <a:effectLst/>
                          <a:latin typeface="Arial"/>
                          <a:ea typeface="Calibri"/>
                          <a:cs typeface="Times New Roman"/>
                        </a:rPr>
                        <a:t>Community problem or need</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invest</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do</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Direct products from program activities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knowledge, skills, attitudes, opinions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behavior or action that result from participants’ new knowledge</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Meaningful changes, often in their condition or status in life</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1718">
                <a:tc>
                  <a:txBody>
                    <a:bodyPr/>
                    <a:lstStyle/>
                    <a:p>
                      <a:pPr marL="0" marR="0">
                        <a:lnSpc>
                          <a:spcPct val="115000"/>
                        </a:lnSpc>
                        <a:spcBef>
                          <a:spcPts val="0"/>
                        </a:spcBef>
                        <a:spcAft>
                          <a:spcPts val="0"/>
                        </a:spcAft>
                      </a:pPr>
                      <a:endParaRPr lang="en-US" sz="1400" b="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F2BF6F95-2602-6B09-5D58-C15BF77D5414}"/>
              </a:ext>
            </a:extLst>
          </p:cNvPr>
          <p:cNvSpPr txBox="1"/>
          <p:nvPr/>
        </p:nvSpPr>
        <p:spPr>
          <a:xfrm>
            <a:off x="155170" y="2319814"/>
            <a:ext cx="1557252" cy="3754874"/>
          </a:xfrm>
          <a:prstGeom prst="rect">
            <a:avLst/>
          </a:prstGeom>
          <a:noFill/>
        </p:spPr>
        <p:txBody>
          <a:bodyPr wrap="square" rtlCol="0">
            <a:spAutoFit/>
          </a:bodyPr>
          <a:lstStyle/>
          <a:p>
            <a:r>
              <a:rPr lang="en-US" sz="1400" b="0" kern="1200" dirty="0">
                <a:solidFill>
                  <a:srgbClr val="595959"/>
                </a:solidFill>
                <a:effectLst/>
                <a:latin typeface="Arial" panose="020B0604020202020204" pitchFamily="34" charset="0"/>
                <a:ea typeface="Calibri"/>
                <a:cs typeface="Arial" panose="020B0604020202020204" pitchFamily="34" charset="0"/>
              </a:rPr>
              <a:t>The presence of invasive species and waste (e.g., trash from hikers or visitors) has made it difficult for wildlife to prosper, thus resulting in the reduction of native species (plant and wildlife) and negatively affecting the area’s ecosystem</a:t>
            </a:r>
            <a:endParaRPr lang="en-US" sz="1400" dirty="0"/>
          </a:p>
        </p:txBody>
      </p:sp>
      <p:sp>
        <p:nvSpPr>
          <p:cNvPr id="5" name="TextBox 4">
            <a:extLst>
              <a:ext uri="{FF2B5EF4-FFF2-40B4-BE49-F238E27FC236}">
                <a16:creationId xmlns:a16="http://schemas.microsoft.com/office/drawing/2014/main" id="{C03A1917-E0B1-0154-140F-B78F8979830B}"/>
              </a:ext>
            </a:extLst>
          </p:cNvPr>
          <p:cNvSpPr txBox="1"/>
          <p:nvPr/>
        </p:nvSpPr>
        <p:spPr>
          <a:xfrm>
            <a:off x="1751214" y="2327561"/>
            <a:ext cx="1557252" cy="3539880"/>
          </a:xfrm>
          <a:prstGeom prst="rect">
            <a:avLst/>
          </a:prstGeom>
          <a:noFill/>
        </p:spPr>
        <p:txBody>
          <a:bodyPr wrap="square" rtlCol="0">
            <a:spAutoFit/>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Funding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Staff</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200 AmeriCorps State and National</a:t>
            </a:r>
            <a:r>
              <a:rPr lang="en-US" sz="1400" baseline="0" dirty="0">
                <a:solidFill>
                  <a:srgbClr val="595959"/>
                </a:solidFill>
                <a:effectLst/>
                <a:latin typeface="Arial" panose="020B0604020202020204" pitchFamily="34" charset="0"/>
                <a:ea typeface="Calibri"/>
                <a:cs typeface="Arial" panose="020B0604020202020204" pitchFamily="34" charset="0"/>
              </a:rPr>
              <a:t> </a:t>
            </a:r>
            <a:r>
              <a:rPr lang="en-US" sz="1400" dirty="0">
                <a:solidFill>
                  <a:srgbClr val="595959"/>
                </a:solidFill>
                <a:effectLst/>
                <a:latin typeface="Arial" panose="020B0604020202020204" pitchFamily="34" charset="0"/>
                <a:ea typeface="Calibri"/>
                <a:cs typeface="Arial" panose="020B0604020202020204" pitchFamily="34" charset="0"/>
              </a:rPr>
              <a:t>members</a:t>
            </a:r>
          </a:p>
          <a:p>
            <a:pPr marL="0" marR="0">
              <a:lnSpc>
                <a:spcPct val="115000"/>
              </a:lnSpc>
              <a:spcBef>
                <a:spcPts val="0"/>
              </a:spcBef>
              <a:spcAft>
                <a:spcPts val="0"/>
              </a:spcAft>
            </a:pPr>
            <a:endParaRPr lang="en-US" sz="14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200</a:t>
            </a:r>
            <a:r>
              <a:rPr lang="en-US" sz="1400" baseline="0" dirty="0">
                <a:solidFill>
                  <a:srgbClr val="595959"/>
                </a:solidFill>
                <a:effectLst/>
                <a:latin typeface="Arial" panose="020B0604020202020204" pitchFamily="34" charset="0"/>
                <a:ea typeface="Calibri"/>
                <a:cs typeface="Arial" panose="020B0604020202020204" pitchFamily="34" charset="0"/>
              </a:rPr>
              <a:t> non-AmeriCorps volunteers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Research</a:t>
            </a:r>
            <a:endParaRPr lang="en-US" sz="1400" dirty="0">
              <a:effectLst/>
              <a:latin typeface="Arial" panose="020B0604020202020204" pitchFamily="34" charset="0"/>
              <a:ea typeface="Calibri"/>
              <a:cs typeface="Arial" panose="020B0604020202020204" pitchFamily="34" charset="0"/>
            </a:endParaRPr>
          </a:p>
        </p:txBody>
      </p:sp>
      <p:sp>
        <p:nvSpPr>
          <p:cNvPr id="6" name="TextBox 5">
            <a:extLst>
              <a:ext uri="{FF2B5EF4-FFF2-40B4-BE49-F238E27FC236}">
                <a16:creationId xmlns:a16="http://schemas.microsoft.com/office/drawing/2014/main" id="{52BC61D9-8746-294D-701B-7BD03E5DAFA7}"/>
              </a:ext>
            </a:extLst>
          </p:cNvPr>
          <p:cNvSpPr txBox="1"/>
          <p:nvPr/>
        </p:nvSpPr>
        <p:spPr>
          <a:xfrm>
            <a:off x="3308466" y="2327561"/>
            <a:ext cx="1557252" cy="3044360"/>
          </a:xfrm>
          <a:prstGeom prst="rect">
            <a:avLst/>
          </a:prstGeom>
          <a:noFill/>
        </p:spPr>
        <p:txBody>
          <a:bodyPr wrap="square" rtlCol="0">
            <a:spAutoFit/>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Conduct waste removal projects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Conduct habitat development</a:t>
            </a:r>
            <a:r>
              <a:rPr lang="en-US" sz="1400" baseline="0" dirty="0">
                <a:solidFill>
                  <a:srgbClr val="595959"/>
                </a:solidFill>
                <a:effectLst/>
                <a:latin typeface="Arial" panose="020B0604020202020204" pitchFamily="34" charset="0"/>
                <a:ea typeface="Calibri"/>
                <a:cs typeface="Arial" panose="020B0604020202020204" pitchFamily="34" charset="0"/>
              </a:rPr>
              <a:t> projects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Conduct invasive species removal</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Develop habitat corridors</a:t>
            </a:r>
            <a:endParaRPr lang="en-US" sz="1400" dirty="0">
              <a:effectLst/>
              <a:latin typeface="Arial" panose="020B0604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4DE362C1-C46C-F48F-9BFD-655B8DA63B07}"/>
              </a:ext>
            </a:extLst>
          </p:cNvPr>
          <p:cNvSpPr txBox="1"/>
          <p:nvPr/>
        </p:nvSpPr>
        <p:spPr>
          <a:xfrm>
            <a:off x="4865717" y="2301952"/>
            <a:ext cx="1684711" cy="3787640"/>
          </a:xfrm>
          <a:prstGeom prst="rect">
            <a:avLst/>
          </a:prstGeom>
          <a:noFill/>
        </p:spPr>
        <p:txBody>
          <a:bodyPr wrap="square" rtlCol="0">
            <a:spAutoFit/>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Plant</a:t>
            </a:r>
            <a:r>
              <a:rPr lang="en-US" sz="1400" baseline="0" dirty="0">
                <a:solidFill>
                  <a:srgbClr val="595959"/>
                </a:solidFill>
                <a:effectLst/>
                <a:latin typeface="Arial" panose="020B0604020202020204" pitchFamily="34" charset="0"/>
                <a:ea typeface="Calibri"/>
                <a:cs typeface="Arial" panose="020B0604020202020204" pitchFamily="34" charset="0"/>
              </a:rPr>
              <a:t> native plant species on 30 sites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Remove invasive plant</a:t>
            </a:r>
            <a:r>
              <a:rPr lang="en-US" sz="1400" baseline="0" dirty="0">
                <a:solidFill>
                  <a:srgbClr val="595959"/>
                </a:solidFill>
                <a:effectLst/>
                <a:latin typeface="Arial" panose="020B0604020202020204" pitchFamily="34" charset="0"/>
                <a:ea typeface="Calibri"/>
                <a:cs typeface="Arial" panose="020B0604020202020204" pitchFamily="34" charset="0"/>
              </a:rPr>
              <a:t> species on 30 sites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Remove toxic waste on 50</a:t>
            </a:r>
            <a:r>
              <a:rPr lang="en-US" sz="1400" baseline="0" dirty="0">
                <a:solidFill>
                  <a:srgbClr val="595959"/>
                </a:solidFill>
                <a:effectLst/>
                <a:latin typeface="Arial" panose="020B0604020202020204" pitchFamily="34" charset="0"/>
                <a:ea typeface="Calibri"/>
                <a:cs typeface="Arial" panose="020B0604020202020204" pitchFamily="34" charset="0"/>
              </a:rPr>
              <a:t> acres of wetlands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Develop</a:t>
            </a:r>
            <a:r>
              <a:rPr lang="en-US" sz="1400" baseline="0" dirty="0">
                <a:solidFill>
                  <a:srgbClr val="595959"/>
                </a:solidFill>
                <a:effectLst/>
                <a:latin typeface="Arial" panose="020B0604020202020204" pitchFamily="34" charset="0"/>
                <a:ea typeface="Calibri"/>
                <a:cs typeface="Arial" panose="020B0604020202020204" pitchFamily="34" charset="0"/>
              </a:rPr>
              <a:t> habitat corridors on 10 sites</a:t>
            </a:r>
            <a:endParaRPr lang="en-US" sz="1400" dirty="0">
              <a:effectLst/>
              <a:latin typeface="Arial" panose="020B0604020202020204" pitchFamily="34" charset="0"/>
              <a:ea typeface="Calibri"/>
              <a:cs typeface="Arial" panose="020B0604020202020204" pitchFamily="34" charset="0"/>
            </a:endParaRPr>
          </a:p>
        </p:txBody>
      </p:sp>
      <p:sp>
        <p:nvSpPr>
          <p:cNvPr id="8" name="TextBox 7">
            <a:extLst>
              <a:ext uri="{FF2B5EF4-FFF2-40B4-BE49-F238E27FC236}">
                <a16:creationId xmlns:a16="http://schemas.microsoft.com/office/drawing/2014/main" id="{63B1E7E1-7AAF-93EF-B978-4E93B3827B18}"/>
              </a:ext>
            </a:extLst>
          </p:cNvPr>
          <p:cNvSpPr txBox="1"/>
          <p:nvPr/>
        </p:nvSpPr>
        <p:spPr>
          <a:xfrm>
            <a:off x="6567053" y="2327561"/>
            <a:ext cx="1862052" cy="3787640"/>
          </a:xfrm>
          <a:prstGeom prst="rect">
            <a:avLst/>
          </a:prstGeom>
          <a:noFill/>
        </p:spPr>
        <p:txBody>
          <a:bodyPr wrap="square" rtlCol="0">
            <a:spAutoFit/>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Increase in food and clean water supply for native wildlife</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Increase</a:t>
            </a:r>
            <a:r>
              <a:rPr lang="en-US" sz="1400" baseline="0" dirty="0">
                <a:solidFill>
                  <a:srgbClr val="595959"/>
                </a:solidFill>
                <a:effectLst/>
                <a:latin typeface="Arial" panose="020B0604020202020204" pitchFamily="34" charset="0"/>
                <a:ea typeface="Calibri"/>
                <a:cs typeface="Arial" panose="020B0604020202020204" pitchFamily="34" charset="0"/>
              </a:rPr>
              <a:t> in available shelter for native wildlife</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Increase in habitat connectivity</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Improve habitat space for native wildlife</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p:txBody>
      </p:sp>
      <p:sp>
        <p:nvSpPr>
          <p:cNvPr id="9" name="TextBox 8">
            <a:extLst>
              <a:ext uri="{FF2B5EF4-FFF2-40B4-BE49-F238E27FC236}">
                <a16:creationId xmlns:a16="http://schemas.microsoft.com/office/drawing/2014/main" id="{84EE76D8-3C1F-D4D7-BE88-637B60EF54DA}"/>
              </a:ext>
            </a:extLst>
          </p:cNvPr>
          <p:cNvSpPr txBox="1"/>
          <p:nvPr/>
        </p:nvSpPr>
        <p:spPr>
          <a:xfrm>
            <a:off x="8429105" y="2333097"/>
            <a:ext cx="1862052" cy="1557799"/>
          </a:xfrm>
          <a:prstGeom prst="rect">
            <a:avLst/>
          </a:prstGeom>
          <a:noFill/>
        </p:spPr>
        <p:txBody>
          <a:bodyPr wrap="square" rtlCol="0">
            <a:spAutoFit/>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Increase</a:t>
            </a:r>
            <a:r>
              <a:rPr lang="en-US" sz="1400" baseline="0" dirty="0">
                <a:solidFill>
                  <a:srgbClr val="595959"/>
                </a:solidFill>
                <a:effectLst/>
                <a:latin typeface="Arial" panose="020B0604020202020204" pitchFamily="34" charset="0"/>
                <a:ea typeface="Calibri"/>
                <a:cs typeface="Arial" panose="020B0604020202020204" pitchFamily="34" charset="0"/>
              </a:rPr>
              <a:t> in native wildlife population sizes</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Increase</a:t>
            </a:r>
            <a:r>
              <a:rPr lang="en-US" sz="1400" baseline="0" dirty="0">
                <a:solidFill>
                  <a:srgbClr val="595959"/>
                </a:solidFill>
                <a:effectLst/>
                <a:latin typeface="Arial" panose="020B0604020202020204" pitchFamily="34" charset="0"/>
                <a:ea typeface="Calibri"/>
                <a:cs typeface="Arial" panose="020B0604020202020204" pitchFamily="34" charset="0"/>
              </a:rPr>
              <a:t> in biodiversity</a:t>
            </a:r>
            <a:r>
              <a:rPr lang="en-US" sz="1400" dirty="0">
                <a:solidFill>
                  <a:srgbClr val="595959"/>
                </a:solidFill>
                <a:effectLst/>
                <a:latin typeface="Arial" panose="020B0604020202020204" pitchFamily="34" charset="0"/>
                <a:ea typeface="Calibri"/>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p:txBody>
      </p:sp>
      <p:sp>
        <p:nvSpPr>
          <p:cNvPr id="10" name="TextBox 9">
            <a:extLst>
              <a:ext uri="{FF2B5EF4-FFF2-40B4-BE49-F238E27FC236}">
                <a16:creationId xmlns:a16="http://schemas.microsoft.com/office/drawing/2014/main" id="{1D40C84D-1804-FDB2-1373-801368A1B27A}"/>
              </a:ext>
            </a:extLst>
          </p:cNvPr>
          <p:cNvSpPr txBox="1"/>
          <p:nvPr/>
        </p:nvSpPr>
        <p:spPr>
          <a:xfrm>
            <a:off x="10183091" y="2333097"/>
            <a:ext cx="1862052" cy="1310039"/>
          </a:xfrm>
          <a:prstGeom prst="rect">
            <a:avLst/>
          </a:prstGeom>
          <a:noFill/>
        </p:spPr>
        <p:txBody>
          <a:bodyPr wrap="square" rtlCol="0">
            <a:spAutoFit/>
          </a:bodyPr>
          <a:lstStyle/>
          <a:p>
            <a:pPr marL="0" marR="0">
              <a:lnSpc>
                <a:spcPct val="115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Conservation of healthy,</a:t>
            </a:r>
            <a:r>
              <a:rPr lang="en-US" sz="1400" baseline="0" dirty="0">
                <a:solidFill>
                  <a:srgbClr val="595959"/>
                </a:solidFill>
                <a:effectLst/>
                <a:latin typeface="Arial" panose="020B0604020202020204" pitchFamily="34" charset="0"/>
                <a:ea typeface="Calibri"/>
                <a:cs typeface="Arial" panose="020B0604020202020204" pitchFamily="34" charset="0"/>
              </a:rPr>
              <a:t> productive, sustainable ecosystems for the benefit of wildlife</a:t>
            </a:r>
            <a:endParaRPr lang="en-US" sz="14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802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36598B-2B6A-AF5E-76B5-1E8EBF4CBF21}"/>
              </a:ext>
            </a:extLst>
          </p:cNvPr>
          <p:cNvSpPr>
            <a:spLocks noGrp="1"/>
          </p:cNvSpPr>
          <p:nvPr>
            <p:ph type="body" sz="quarter" idx="18"/>
          </p:nvPr>
        </p:nvSpPr>
        <p:spPr>
          <a:xfrm>
            <a:off x="463648" y="1719072"/>
            <a:ext cx="10920038" cy="3493940"/>
          </a:xfrm>
        </p:spPr>
        <p:txBody>
          <a:bodyPr/>
          <a:lstStyle/>
          <a:p>
            <a:pPr>
              <a:spcAft>
                <a:spcPts val="1200"/>
              </a:spcAft>
            </a:pPr>
            <a:r>
              <a:rPr lang="en-US" sz="2400" dirty="0"/>
              <a:t>In each column of the logic model template, identify the following key components for your program:</a:t>
            </a:r>
          </a:p>
          <a:p>
            <a:pPr lvl="1">
              <a:spcAft>
                <a:spcPts val="1200"/>
              </a:spcAft>
            </a:pPr>
            <a:r>
              <a:rPr lang="en-US" sz="2000" dirty="0"/>
              <a:t>Inputs</a:t>
            </a:r>
          </a:p>
          <a:p>
            <a:pPr lvl="1">
              <a:spcAft>
                <a:spcPts val="1200"/>
              </a:spcAft>
            </a:pPr>
            <a:r>
              <a:rPr lang="en-US" sz="2000" dirty="0"/>
              <a:t>Activities</a:t>
            </a:r>
          </a:p>
          <a:p>
            <a:pPr lvl="1">
              <a:spcAft>
                <a:spcPts val="1200"/>
              </a:spcAft>
            </a:pPr>
            <a:r>
              <a:rPr lang="en-US" sz="2000" dirty="0"/>
              <a:t>Outputs </a:t>
            </a:r>
          </a:p>
          <a:p>
            <a:pPr lvl="1">
              <a:spcAft>
                <a:spcPts val="1200"/>
              </a:spcAft>
            </a:pPr>
            <a:r>
              <a:rPr lang="en-US" sz="2000" dirty="0"/>
              <a:t>Outcomes (short-, medium- and long-term)</a:t>
            </a:r>
            <a:endParaRPr lang="en-US" dirty="0"/>
          </a:p>
        </p:txBody>
      </p:sp>
      <p:sp>
        <p:nvSpPr>
          <p:cNvPr id="2" name="Title 1"/>
          <p:cNvSpPr>
            <a:spLocks noGrp="1"/>
          </p:cNvSpPr>
          <p:nvPr>
            <p:ph type="title"/>
          </p:nvPr>
        </p:nvSpPr>
        <p:spPr/>
        <p:txBody>
          <a:bodyPr>
            <a:normAutofit fontScale="90000"/>
          </a:bodyPr>
          <a:lstStyle/>
          <a:p>
            <a:r>
              <a:rPr lang="en-US" dirty="0"/>
              <a:t>Developing a Logic Model</a:t>
            </a:r>
          </a:p>
        </p:txBody>
      </p:sp>
      <p:sp>
        <p:nvSpPr>
          <p:cNvPr id="3" name="Content Placeholder 2"/>
          <p:cNvSpPr>
            <a:spLocks noGrp="1"/>
          </p:cNvSpPr>
          <p:nvPr>
            <p:ph type="body" sz="quarter" idx="13"/>
          </p:nvPr>
        </p:nvSpPr>
        <p:spPr/>
        <p:txBody>
          <a:bodyPr/>
          <a:lstStyle/>
          <a:p>
            <a:pPr marL="0" indent="0">
              <a:buNone/>
            </a:pPr>
            <a:r>
              <a:rPr lang="en-US" sz="2000" dirty="0"/>
              <a:t>Exercise #2</a:t>
            </a:r>
          </a:p>
          <a:p>
            <a:pPr>
              <a:spcAft>
                <a:spcPts val="1200"/>
              </a:spcAft>
            </a:pPr>
            <a:endParaRPr lang="en-US" sz="2800" dirty="0"/>
          </a:p>
        </p:txBody>
      </p:sp>
    </p:spTree>
    <p:extLst>
      <p:ext uri="{BB962C8B-B14F-4D97-AF65-F5344CB8AC3E}">
        <p14:creationId xmlns:p14="http://schemas.microsoft.com/office/powerpoint/2010/main" val="2947803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CFBAF7-C6B2-412A-7EAF-056AA24340FC}"/>
              </a:ext>
            </a:extLst>
          </p:cNvPr>
          <p:cNvSpPr>
            <a:spLocks noGrp="1"/>
          </p:cNvSpPr>
          <p:nvPr>
            <p:ph type="body" sz="quarter" idx="18"/>
          </p:nvPr>
        </p:nvSpPr>
        <p:spPr>
          <a:xfrm>
            <a:off x="463648" y="1633728"/>
            <a:ext cx="10920038" cy="3579284"/>
          </a:xfrm>
        </p:spPr>
        <p:txBody>
          <a:bodyPr>
            <a:normAutofit fontScale="92500" lnSpcReduction="20000"/>
          </a:bodyPr>
          <a:lstStyle/>
          <a:p>
            <a:pPr>
              <a:lnSpc>
                <a:spcPct val="100000"/>
              </a:lnSpc>
              <a:spcAft>
                <a:spcPts val="1200"/>
              </a:spcAft>
            </a:pPr>
            <a:r>
              <a:rPr lang="en-US" sz="2800" dirty="0"/>
              <a:t>Consider asking the following questions:</a:t>
            </a:r>
          </a:p>
          <a:p>
            <a:pPr lvl="1">
              <a:lnSpc>
                <a:spcPct val="100000"/>
              </a:lnSpc>
              <a:spcAft>
                <a:spcPts val="1200"/>
              </a:spcAft>
            </a:pPr>
            <a:r>
              <a:rPr lang="en-US" sz="2400" b="1" dirty="0">
                <a:solidFill>
                  <a:srgbClr val="002060"/>
                </a:solidFill>
              </a:rPr>
              <a:t>Level of detail: </a:t>
            </a:r>
            <a:r>
              <a:rPr lang="en-US" sz="2400" dirty="0"/>
              <a:t>Does your model contain an appropriate amount of detail for its intended use? Does it include all key program components? </a:t>
            </a:r>
            <a:endParaRPr lang="en-US" sz="2400" b="1" dirty="0">
              <a:solidFill>
                <a:schemeClr val="accent4">
                  <a:lumMod val="90000"/>
                  <a:lumOff val="10000"/>
                </a:schemeClr>
              </a:solidFill>
            </a:endParaRPr>
          </a:p>
          <a:p>
            <a:pPr lvl="1">
              <a:lnSpc>
                <a:spcPct val="100000"/>
              </a:lnSpc>
              <a:spcAft>
                <a:spcPts val="1200"/>
              </a:spcAft>
            </a:pPr>
            <a:r>
              <a:rPr lang="en-US" sz="2400" b="1" dirty="0">
                <a:solidFill>
                  <a:srgbClr val="002060"/>
                </a:solidFill>
              </a:rPr>
              <a:t>Plausible: </a:t>
            </a:r>
            <a:r>
              <a:rPr lang="en-US" sz="2400" dirty="0"/>
              <a:t>Does the logic of the model seem correct? Are there any gaps in the logic of the program? </a:t>
            </a:r>
          </a:p>
          <a:p>
            <a:pPr lvl="1">
              <a:lnSpc>
                <a:spcPct val="100000"/>
              </a:lnSpc>
              <a:spcAft>
                <a:spcPts val="1200"/>
              </a:spcAft>
            </a:pPr>
            <a:r>
              <a:rPr lang="en-US" sz="2400" b="1" dirty="0">
                <a:solidFill>
                  <a:srgbClr val="002060"/>
                </a:solidFill>
              </a:rPr>
              <a:t>Realistic: </a:t>
            </a:r>
            <a:r>
              <a:rPr lang="en-US" sz="2400" dirty="0"/>
              <a:t>Is it reasonable to assume that the program can achieve the expected outcomes?</a:t>
            </a:r>
          </a:p>
          <a:p>
            <a:pPr lvl="1">
              <a:lnSpc>
                <a:spcPct val="100000"/>
              </a:lnSpc>
              <a:spcAft>
                <a:spcPts val="1200"/>
              </a:spcAft>
            </a:pPr>
            <a:r>
              <a:rPr lang="en-US" sz="2400" b="1" dirty="0">
                <a:solidFill>
                  <a:srgbClr val="002060"/>
                </a:solidFill>
              </a:rPr>
              <a:t>Consensus</a:t>
            </a:r>
            <a:r>
              <a:rPr lang="en-US" sz="2400" dirty="0">
                <a:solidFill>
                  <a:srgbClr val="002060"/>
                </a:solidFill>
              </a:rPr>
              <a:t>: </a:t>
            </a:r>
            <a:r>
              <a:rPr lang="en-US" sz="2400" dirty="0"/>
              <a:t>Do program staff and external stakeholders agree that the model accurately depicts the program and its intended results?</a:t>
            </a:r>
          </a:p>
          <a:p>
            <a:endParaRPr lang="en-US" sz="1800" dirty="0"/>
          </a:p>
        </p:txBody>
      </p:sp>
      <p:sp>
        <p:nvSpPr>
          <p:cNvPr id="2" name="Title 1"/>
          <p:cNvSpPr>
            <a:spLocks noGrp="1"/>
          </p:cNvSpPr>
          <p:nvPr>
            <p:ph type="title"/>
          </p:nvPr>
        </p:nvSpPr>
        <p:spPr>
          <a:xfrm>
            <a:off x="463648" y="357491"/>
            <a:ext cx="6082862" cy="419100"/>
          </a:xfrm>
        </p:spPr>
        <p:txBody>
          <a:bodyPr>
            <a:normAutofit fontScale="90000"/>
          </a:bodyPr>
          <a:lstStyle/>
          <a:p>
            <a:r>
              <a:rPr lang="en-US" dirty="0"/>
              <a:t>Verify Your Logic Model</a:t>
            </a:r>
          </a:p>
        </p:txBody>
      </p:sp>
      <p:sp>
        <p:nvSpPr>
          <p:cNvPr id="5" name="Text Placeholder 4">
            <a:extLst>
              <a:ext uri="{FF2B5EF4-FFF2-40B4-BE49-F238E27FC236}">
                <a16:creationId xmlns:a16="http://schemas.microsoft.com/office/drawing/2014/main" id="{2D887054-5134-60D9-4586-0D079BA6CED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68851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56D4CA-5F7C-4416-1EB2-43EAEC6A8DE1}"/>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337875"/>
            <a:ext cx="9984896" cy="419100"/>
          </a:xfrm>
        </p:spPr>
        <p:txBody>
          <a:bodyPr>
            <a:normAutofit fontScale="90000"/>
          </a:bodyPr>
          <a:lstStyle/>
          <a:p>
            <a:r>
              <a:rPr lang="en-US" dirty="0"/>
              <a:t>Performance Measurement and Program Evaluation</a:t>
            </a:r>
          </a:p>
        </p:txBody>
      </p:sp>
      <p:sp>
        <p:nvSpPr>
          <p:cNvPr id="3" name="Text Placeholder 2">
            <a:extLst>
              <a:ext uri="{FF2B5EF4-FFF2-40B4-BE49-F238E27FC236}">
                <a16:creationId xmlns:a16="http://schemas.microsoft.com/office/drawing/2014/main" id="{A4EBCB6B-132C-FD99-C933-8A330863910C}"/>
              </a:ext>
            </a:extLst>
          </p:cNvPr>
          <p:cNvSpPr>
            <a:spLocks noGrp="1"/>
          </p:cNvSpPr>
          <p:nvPr>
            <p:ph type="body" sz="quarter" idx="13"/>
          </p:nvPr>
        </p:nvSpPr>
        <p:spPr/>
        <p:txBody>
          <a:bodyPr/>
          <a:lstStyle/>
          <a:p>
            <a:endParaRPr lang="en-US"/>
          </a:p>
        </p:txBody>
      </p:sp>
      <p:graphicFrame>
        <p:nvGraphicFramePr>
          <p:cNvPr id="6" name="Table 5"/>
          <p:cNvGraphicFramePr>
            <a:graphicFrameLocks noGrp="1"/>
          </p:cNvGraphicFramePr>
          <p:nvPr/>
        </p:nvGraphicFramePr>
        <p:xfrm>
          <a:off x="1258823" y="1319350"/>
          <a:ext cx="9493843" cy="4456037"/>
        </p:xfrm>
        <a:graphic>
          <a:graphicData uri="http://schemas.openxmlformats.org/drawingml/2006/table">
            <a:tbl>
              <a:tblPr firstRow="1" bandRow="1">
                <a:tableStyleId>{21E4AEA4-8DFA-4A89-87EB-49C32662AFE0}</a:tableStyleId>
              </a:tblPr>
              <a:tblGrid>
                <a:gridCol w="4691181">
                  <a:extLst>
                    <a:ext uri="{9D8B030D-6E8A-4147-A177-3AD203B41FA5}">
                      <a16:colId xmlns:a16="http://schemas.microsoft.com/office/drawing/2014/main" val="20000"/>
                    </a:ext>
                  </a:extLst>
                </a:gridCol>
                <a:gridCol w="4802662">
                  <a:extLst>
                    <a:ext uri="{9D8B030D-6E8A-4147-A177-3AD203B41FA5}">
                      <a16:colId xmlns:a16="http://schemas.microsoft.com/office/drawing/2014/main" val="20001"/>
                    </a:ext>
                  </a:extLst>
                </a:gridCol>
              </a:tblGrid>
              <a:tr h="458650">
                <a:tc>
                  <a:txBody>
                    <a:bodyPr/>
                    <a:lstStyle/>
                    <a:p>
                      <a:pPr algn="l"/>
                      <a:r>
                        <a:rPr lang="en-US" sz="2200" dirty="0">
                          <a:solidFill>
                            <a:schemeClr val="bg2"/>
                          </a:solidFill>
                        </a:rPr>
                        <a:t>Performance Measurement</a:t>
                      </a:r>
                      <a:endParaRPr lang="en-US" sz="2200" dirty="0">
                        <a:solidFill>
                          <a:schemeClr val="bg2"/>
                        </a:solidFill>
                        <a:latin typeface="Arial" panose="020B0604020202020204" pitchFamily="34" charset="0"/>
                        <a:cs typeface="Arial" panose="020B0604020202020204" pitchFamily="34" charset="0"/>
                      </a:endParaRPr>
                    </a:p>
                  </a:txBody>
                  <a:tcPr/>
                </a:tc>
                <a:tc>
                  <a:txBody>
                    <a:bodyPr/>
                    <a:lstStyle/>
                    <a:p>
                      <a:pPr algn="l"/>
                      <a:r>
                        <a:rPr lang="en-US" sz="2200" dirty="0">
                          <a:solidFill>
                            <a:schemeClr val="bg2"/>
                          </a:solidFill>
                        </a:rPr>
                        <a:t>Program</a:t>
                      </a:r>
                      <a:r>
                        <a:rPr lang="en-US" sz="2200" baseline="0" dirty="0">
                          <a:solidFill>
                            <a:schemeClr val="bg2"/>
                          </a:solidFill>
                        </a:rPr>
                        <a:t> Evaluation</a:t>
                      </a:r>
                      <a:endParaRPr lang="en-US" sz="22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997387">
                <a:tc>
                  <a:txBody>
                    <a:bodyPr/>
                    <a:lstStyle/>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a:solidFill>
                            <a:schemeClr val="tx1"/>
                          </a:solidFill>
                          <a:effectLst/>
                        </a:rPr>
                        <a:t>Ongoing monitoring and reporting of program</a:t>
                      </a:r>
                      <a:r>
                        <a:rPr lang="en-US" sz="2200" kern="1200" baseline="0" dirty="0">
                          <a:solidFill>
                            <a:schemeClr val="tx1"/>
                          </a:solidFill>
                          <a:effectLst/>
                        </a:rPr>
                        <a:t> accomplishments and progress</a:t>
                      </a:r>
                      <a:endParaRPr lang="en-US" sz="2200" kern="1200" dirty="0">
                        <a:solidFill>
                          <a:schemeClr val="tx1"/>
                        </a:solidFill>
                        <a:effectLst/>
                      </a:endParaRPr>
                    </a:p>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a:solidFill>
                            <a:schemeClr val="tx1"/>
                          </a:solidFill>
                          <a:effectLst/>
                        </a:rPr>
                        <a:t>Explains what level of performance is achieved by the program </a:t>
                      </a:r>
                      <a:endParaRPr lang="en-US" sz="2200" kern="1200" baseline="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285750" lvl="0" indent="-285750">
                        <a:spcAft>
                          <a:spcPts val="1200"/>
                        </a:spcAft>
                        <a:buFont typeface="Arial" panose="020B0604020202020204" pitchFamily="34" charset="0"/>
                        <a:buChar char="•"/>
                      </a:pPr>
                      <a:r>
                        <a:rPr lang="en-US" sz="2200" kern="1200" dirty="0">
                          <a:solidFill>
                            <a:schemeClr val="tx1"/>
                          </a:solidFill>
                          <a:effectLst/>
                        </a:rPr>
                        <a:t>In</a:t>
                      </a:r>
                      <a:r>
                        <a:rPr lang="en-US" sz="2200" kern="1200" baseline="0" dirty="0">
                          <a:solidFill>
                            <a:schemeClr val="tx1"/>
                          </a:solidFill>
                          <a:effectLst/>
                        </a:rPr>
                        <a:t>-depth r</a:t>
                      </a:r>
                      <a:r>
                        <a:rPr lang="en-US" sz="2200" kern="1200" dirty="0">
                          <a:solidFill>
                            <a:schemeClr val="tx1"/>
                          </a:solidFill>
                          <a:effectLst/>
                        </a:rPr>
                        <a:t>esearch activity conducted periodically or on an ad-hoc basis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a:solidFill>
                            <a:schemeClr val="tx1"/>
                          </a:solidFill>
                          <a:effectLst/>
                        </a:rPr>
                        <a:t>Answers </a:t>
                      </a:r>
                      <a:r>
                        <a:rPr lang="en-US" sz="2200" kern="1200" baseline="0" dirty="0">
                          <a:solidFill>
                            <a:schemeClr val="tx1"/>
                          </a:solidFill>
                          <a:effectLst/>
                        </a:rPr>
                        <a:t>questions or tests hypotheses about program processes and/or outcomes</a:t>
                      </a:r>
                      <a:endParaRPr lang="en-US" sz="2200" b="0" kern="1200" dirty="0">
                        <a:solidFill>
                          <a:schemeClr val="dk1"/>
                        </a:solidFill>
                        <a:effectLst/>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a:solidFill>
                            <a:schemeClr val="tx1"/>
                          </a:solidFill>
                          <a:effectLst/>
                        </a:rPr>
                        <a:t>Used to assess whether or not a program works as expected and why (e.g., did the program cause the observed changes?)</a:t>
                      </a:r>
                      <a:endParaRPr lang="en-US" sz="2200" kern="1200" baseline="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309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660F65-E6E9-E822-6FDA-9EADEB81CC38}"/>
              </a:ext>
            </a:extLst>
          </p:cNvPr>
          <p:cNvSpPr>
            <a:spLocks noGrp="1"/>
          </p:cNvSpPr>
          <p:nvPr>
            <p:ph type="body" sz="quarter" idx="18"/>
          </p:nvPr>
        </p:nvSpPr>
        <p:spPr>
          <a:xfrm>
            <a:off x="463648" y="1645920"/>
            <a:ext cx="10920038" cy="3567092"/>
          </a:xfrm>
        </p:spPr>
        <p:txBody>
          <a:bodyPr>
            <a:normAutofit/>
          </a:bodyPr>
          <a:lstStyle/>
          <a:p>
            <a:pPr>
              <a:spcAft>
                <a:spcPts val="1200"/>
              </a:spcAft>
            </a:pPr>
            <a:r>
              <a:rPr lang="en-US" sz="2400" dirty="0"/>
              <a:t>A logic model can serve as a framework for planning performance measurement activities. It can help to:</a:t>
            </a:r>
          </a:p>
          <a:p>
            <a:pPr lvl="1">
              <a:spcAft>
                <a:spcPts val="1200"/>
              </a:spcAft>
            </a:pPr>
            <a:r>
              <a:rPr lang="en-US" sz="2000" dirty="0">
                <a:cs typeface="Arial" panose="020B0604020202020204" pitchFamily="34" charset="0"/>
              </a:rPr>
              <a:t>Identify components of your program to include in performance measurement</a:t>
            </a:r>
          </a:p>
          <a:p>
            <a:pPr lvl="1">
              <a:spcAft>
                <a:spcPts val="1200"/>
              </a:spcAft>
            </a:pPr>
            <a:r>
              <a:rPr lang="en-US" sz="2000" dirty="0">
                <a:cs typeface="Arial" panose="020B0604020202020204" pitchFamily="34" charset="0"/>
              </a:rPr>
              <a:t>Identify indicators and the measures of progress/performance that align with program components</a:t>
            </a:r>
          </a:p>
          <a:p>
            <a:endParaRPr lang="en-US" sz="1800" dirty="0"/>
          </a:p>
        </p:txBody>
      </p:sp>
      <p:sp>
        <p:nvSpPr>
          <p:cNvPr id="2" name="Title 1"/>
          <p:cNvSpPr>
            <a:spLocks noGrp="1"/>
          </p:cNvSpPr>
          <p:nvPr>
            <p:ph type="title"/>
          </p:nvPr>
        </p:nvSpPr>
        <p:spPr>
          <a:xfrm>
            <a:off x="463648" y="347585"/>
            <a:ext cx="9674352" cy="419100"/>
          </a:xfrm>
        </p:spPr>
        <p:txBody>
          <a:bodyPr>
            <a:normAutofit fontScale="90000"/>
          </a:bodyPr>
          <a:lstStyle/>
          <a:p>
            <a:r>
              <a:rPr lang="en-US" dirty="0"/>
              <a:t>Logic Models as a Performance Measurement Tool</a:t>
            </a:r>
          </a:p>
        </p:txBody>
      </p:sp>
      <p:sp>
        <p:nvSpPr>
          <p:cNvPr id="5" name="Text Placeholder 4">
            <a:extLst>
              <a:ext uri="{FF2B5EF4-FFF2-40B4-BE49-F238E27FC236}">
                <a16:creationId xmlns:a16="http://schemas.microsoft.com/office/drawing/2014/main" id="{FFBC8C7A-BE5E-4BFE-C600-63AAC1A3E5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560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9DFB9D-AC51-8BFC-0237-BEDAC37EBA0C}"/>
              </a:ext>
            </a:extLst>
          </p:cNvPr>
          <p:cNvSpPr>
            <a:spLocks noGrp="1"/>
          </p:cNvSpPr>
          <p:nvPr>
            <p:ph type="body" sz="quarter" idx="18"/>
          </p:nvPr>
        </p:nvSpPr>
        <p:spPr>
          <a:xfrm>
            <a:off x="463648" y="1523999"/>
            <a:ext cx="10920038" cy="4657345"/>
          </a:xfrm>
        </p:spPr>
        <p:txBody>
          <a:bodyPr>
            <a:normAutofit/>
          </a:bodyPr>
          <a:lstStyle/>
          <a:p>
            <a:pPr>
              <a:spcAft>
                <a:spcPts val="1200"/>
              </a:spcAft>
            </a:pPr>
            <a:r>
              <a:rPr lang="en-US" sz="2400" dirty="0"/>
              <a:t>A logic model can serve as a framework for your evaluation plan. It can help you focus your evaluation by identifying: </a:t>
            </a:r>
          </a:p>
          <a:p>
            <a:pPr lvl="1">
              <a:spcAft>
                <a:spcPts val="1200"/>
              </a:spcAft>
            </a:pPr>
            <a:r>
              <a:rPr lang="en-US" sz="2000" dirty="0"/>
              <a:t>Questions want/need answered </a:t>
            </a:r>
          </a:p>
          <a:p>
            <a:pPr lvl="1">
              <a:spcAft>
                <a:spcPts val="1200"/>
              </a:spcAft>
            </a:pPr>
            <a:r>
              <a:rPr lang="en-US" sz="2000" dirty="0"/>
              <a:t>Aspects of program to evaluate </a:t>
            </a:r>
          </a:p>
          <a:p>
            <a:pPr lvl="1">
              <a:spcAft>
                <a:spcPts val="1200"/>
              </a:spcAft>
            </a:pPr>
            <a:r>
              <a:rPr lang="en-US" sz="2000" dirty="0"/>
              <a:t>Type of evaluation design</a:t>
            </a:r>
          </a:p>
          <a:p>
            <a:pPr lvl="1">
              <a:spcAft>
                <a:spcPts val="1200"/>
              </a:spcAft>
            </a:pPr>
            <a:r>
              <a:rPr lang="en-US" sz="2000" dirty="0"/>
              <a:t>Information to collect </a:t>
            </a:r>
          </a:p>
          <a:p>
            <a:pPr lvl="1">
              <a:spcAft>
                <a:spcPts val="1200"/>
              </a:spcAft>
            </a:pPr>
            <a:r>
              <a:rPr lang="en-US" sz="2000" dirty="0"/>
              <a:t>Measures and data collection methods </a:t>
            </a:r>
          </a:p>
          <a:p>
            <a:pPr lvl="1">
              <a:spcAft>
                <a:spcPts val="1200"/>
              </a:spcAft>
            </a:pPr>
            <a:r>
              <a:rPr lang="en-US" sz="2000" dirty="0"/>
              <a:t>Evaluation timeframe</a:t>
            </a:r>
          </a:p>
          <a:p>
            <a:endParaRPr lang="en-US" dirty="0"/>
          </a:p>
        </p:txBody>
      </p:sp>
      <p:sp>
        <p:nvSpPr>
          <p:cNvPr id="2" name="Title 1"/>
          <p:cNvSpPr>
            <a:spLocks noGrp="1"/>
          </p:cNvSpPr>
          <p:nvPr>
            <p:ph type="title"/>
          </p:nvPr>
        </p:nvSpPr>
        <p:spPr>
          <a:xfrm>
            <a:off x="463648" y="258488"/>
            <a:ext cx="8314592" cy="419100"/>
          </a:xfrm>
        </p:spPr>
        <p:txBody>
          <a:bodyPr>
            <a:normAutofit fontScale="90000"/>
          </a:bodyPr>
          <a:lstStyle/>
          <a:p>
            <a:r>
              <a:rPr lang="en-US" dirty="0"/>
              <a:t>Logic Models as an Evaluation Tool</a:t>
            </a:r>
          </a:p>
        </p:txBody>
      </p:sp>
      <p:sp>
        <p:nvSpPr>
          <p:cNvPr id="4" name="Text Placeholder 3">
            <a:extLst>
              <a:ext uri="{FF2B5EF4-FFF2-40B4-BE49-F238E27FC236}">
                <a16:creationId xmlns:a16="http://schemas.microsoft.com/office/drawing/2014/main" id="{4029D6B3-7096-E222-A34D-E097C7E8138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1575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2528C75-DC37-6C7D-6B22-13A982207422}"/>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Determining What to Evaluate</a:t>
            </a:r>
          </a:p>
        </p:txBody>
      </p:sp>
      <p:sp>
        <p:nvSpPr>
          <p:cNvPr id="4" name="Text Placeholder 3">
            <a:extLst>
              <a:ext uri="{FF2B5EF4-FFF2-40B4-BE49-F238E27FC236}">
                <a16:creationId xmlns:a16="http://schemas.microsoft.com/office/drawing/2014/main" id="{2E846496-3DBB-F003-009D-FA5D8919F18A}"/>
              </a:ext>
            </a:extLst>
          </p:cNvPr>
          <p:cNvSpPr>
            <a:spLocks noGrp="1"/>
          </p:cNvSpPr>
          <p:nvPr>
            <p:ph type="body" sz="quarter" idx="13"/>
          </p:nvPr>
        </p:nvSpPr>
        <p:spPr/>
        <p:txBody>
          <a:bodyPr/>
          <a:lstStyle/>
          <a:p>
            <a:endParaRPr lang="en-US"/>
          </a:p>
        </p:txBody>
      </p:sp>
      <p:pic>
        <p:nvPicPr>
          <p:cNvPr id="6" name="Content Placeholder 5" descr="P:\DTP\SURVEY\ECON\AmeriCorps Grantee Evaluation Monitoring &amp; Guidance Project\Kim Nguyen_graphics\mapping questions and indicators to logic model.jpg"/>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457325" y="1042649"/>
            <a:ext cx="9277350" cy="5140325"/>
          </a:xfrm>
          <a:prstGeom prst="rect">
            <a:avLst/>
          </a:prstGeom>
          <a:noFill/>
          <a:ln>
            <a:noFill/>
          </a:ln>
        </p:spPr>
      </p:pic>
    </p:spTree>
    <p:extLst>
      <p:ext uri="{BB962C8B-B14F-4D97-AF65-F5344CB8AC3E}">
        <p14:creationId xmlns:p14="http://schemas.microsoft.com/office/powerpoint/2010/main" val="2048213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E98681-DA5E-62C8-D237-2A18ECDB0633}"/>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161991"/>
            <a:ext cx="10606688" cy="419100"/>
          </a:xfrm>
        </p:spPr>
        <p:txBody>
          <a:bodyPr>
            <a:normAutofit fontScale="90000"/>
          </a:bodyPr>
          <a:lstStyle/>
          <a:p>
            <a:r>
              <a:rPr lang="en-US" dirty="0"/>
              <a:t>Determining What to Evaluate – Sample Nutrition Program</a:t>
            </a:r>
          </a:p>
        </p:txBody>
      </p:sp>
      <p:graphicFrame>
        <p:nvGraphicFramePr>
          <p:cNvPr id="4" name="Table 3"/>
          <p:cNvGraphicFramePr>
            <a:graphicFrameLocks noGrp="1"/>
          </p:cNvGraphicFramePr>
          <p:nvPr>
            <p:extLst>
              <p:ext uri="{D42A27DB-BD31-4B8C-83A1-F6EECF244321}">
                <p14:modId xmlns:p14="http://schemas.microsoft.com/office/powerpoint/2010/main" val="3034650513"/>
              </p:ext>
            </p:extLst>
          </p:nvPr>
        </p:nvGraphicFramePr>
        <p:xfrm>
          <a:off x="66504" y="1284968"/>
          <a:ext cx="12070080" cy="5051019"/>
        </p:xfrm>
        <a:graphic>
          <a:graphicData uri="http://schemas.openxmlformats.org/drawingml/2006/table">
            <a:tbl>
              <a:tblPr firstRow="1" firstCol="1" bandRow="1"/>
              <a:tblGrid>
                <a:gridCol w="1645920">
                  <a:extLst>
                    <a:ext uri="{9D8B030D-6E8A-4147-A177-3AD203B41FA5}">
                      <a16:colId xmlns:a16="http://schemas.microsoft.com/office/drawing/2014/main" val="1675551279"/>
                    </a:ext>
                  </a:extLst>
                </a:gridCol>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317207">
                <a:tc rowSpan="2">
                  <a:txBody>
                    <a:bodyPr/>
                    <a:lstStyle/>
                    <a:p>
                      <a:pPr marL="0" marR="0" algn="ctr">
                        <a:lnSpc>
                          <a:spcPct val="115000"/>
                        </a:lnSpc>
                        <a:spcBef>
                          <a:spcPts val="0"/>
                        </a:spcBef>
                        <a:spcAft>
                          <a:spcPts val="0"/>
                        </a:spcAft>
                      </a:pPr>
                      <a:r>
                        <a:rPr lang="en-US" sz="1400" b="1" kern="1200" dirty="0">
                          <a:solidFill>
                            <a:schemeClr val="tx1">
                              <a:lumMod val="65000"/>
                              <a:lumOff val="35000"/>
                            </a:schemeClr>
                          </a:solidFill>
                          <a:effectLst/>
                          <a:latin typeface="Arial"/>
                          <a:ea typeface="Calibri"/>
                          <a:cs typeface="Times New Roman"/>
                        </a:rPr>
                        <a:t>PROBLEM</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INPUTS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ACTIVITIES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OUTPUTS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98429" marR="98429" marT="49214" marB="492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0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3485">
                <a:tc>
                  <a:txBody>
                    <a:bodyPr/>
                    <a:lstStyle/>
                    <a:p>
                      <a:pPr marL="0" marR="0">
                        <a:lnSpc>
                          <a:spcPct val="115000"/>
                        </a:lnSpc>
                        <a:spcBef>
                          <a:spcPts val="0"/>
                        </a:spcBef>
                        <a:spcAft>
                          <a:spcPts val="0"/>
                        </a:spcAft>
                      </a:pPr>
                      <a:r>
                        <a:rPr lang="en-US" sz="1400" b="0" dirty="0">
                          <a:latin typeface="Arial" panose="020B0604020202020204" pitchFamily="34" charset="0"/>
                          <a:cs typeface="Arial" panose="020B0604020202020204" pitchFamily="34" charset="0"/>
                        </a:rPr>
                        <a:t>Families suffer from poor nutrition-related health problems and there is limited services available to better educate families and individuals on the importance of integrating healthy foods into their diets.</a:t>
                      </a:r>
                      <a:r>
                        <a:rPr lang="en-US" sz="1400" b="0" dirty="0"/>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Funding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Staff</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200 AmeriCorps State and National</a:t>
                      </a:r>
                      <a:r>
                        <a:rPr lang="en-US" sz="1400" b="1" baseline="0" dirty="0">
                          <a:solidFill>
                            <a:schemeClr val="tx1">
                              <a:lumMod val="65000"/>
                              <a:lumOff val="35000"/>
                            </a:schemeClr>
                          </a:solidFill>
                          <a:effectLst/>
                          <a:latin typeface="Arial"/>
                          <a:ea typeface="Calibri"/>
                          <a:cs typeface="Times New Roman"/>
                        </a:rPr>
                        <a:t> </a:t>
                      </a:r>
                      <a:r>
                        <a:rPr lang="en-US" sz="1400" b="1" dirty="0">
                          <a:solidFill>
                            <a:schemeClr val="tx1">
                              <a:lumMod val="65000"/>
                              <a:lumOff val="35000"/>
                            </a:schemeClr>
                          </a:solidFill>
                          <a:effectLst/>
                          <a:latin typeface="Arial"/>
                          <a:ea typeface="Calibri"/>
                          <a:cs typeface="Times New Roman"/>
                        </a:rPr>
                        <a:t>members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Research</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Conduct educational workshops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Provide nutrition and food prep counseling</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Provide referrals to food programs and resources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education</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services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referrals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knowledge of healthy food choices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Improved attitudes about healthy eating</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Improved skill in preparation of healthy foods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knowledge of food programs</a:t>
                      </a:r>
                      <a:r>
                        <a:rPr lang="en-US" sz="1400" b="1" baseline="0" dirty="0">
                          <a:solidFill>
                            <a:srgbClr val="595959"/>
                          </a:solidFill>
                          <a:effectLst/>
                          <a:latin typeface="Arial"/>
                          <a:ea typeface="Calibri"/>
                          <a:cs typeface="Times New Roman"/>
                        </a:rPr>
                        <a:t> </a:t>
                      </a:r>
                      <a:r>
                        <a:rPr lang="en-US" sz="1400" b="1" dirty="0">
                          <a:solidFill>
                            <a:srgbClr val="595959"/>
                          </a:solidFill>
                          <a:effectLst/>
                          <a:latin typeface="Arial"/>
                          <a:ea typeface="Calibri"/>
                          <a:cs typeface="Times New Roman"/>
                        </a:rPr>
                        <a:t>and community food resources</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adoption of healthy food practices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access to more food options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Families are healthier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household food security</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Double Bracket 5"/>
          <p:cNvSpPr/>
          <p:nvPr/>
        </p:nvSpPr>
        <p:spPr>
          <a:xfrm>
            <a:off x="1660680" y="1284966"/>
            <a:ext cx="5006127" cy="5051021"/>
          </a:xfrm>
          <a:prstGeom prst="bracketPair">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8" name="Text Placeholder 7">
            <a:extLst>
              <a:ext uri="{FF2B5EF4-FFF2-40B4-BE49-F238E27FC236}">
                <a16:creationId xmlns:a16="http://schemas.microsoft.com/office/drawing/2014/main" id="{A75270F9-AC59-8E1E-2670-E3D57B4A389F}"/>
              </a:ext>
            </a:extLst>
          </p:cNvPr>
          <p:cNvSpPr>
            <a:spLocks noGrp="1"/>
          </p:cNvSpPr>
          <p:nvPr>
            <p:ph type="body" sz="quarter" idx="13"/>
          </p:nvPr>
        </p:nvSpPr>
        <p:spPr/>
        <p:txBody>
          <a:bodyPr/>
          <a:lstStyle/>
          <a:p>
            <a:endParaRPr lang="en-US"/>
          </a:p>
        </p:txBody>
      </p:sp>
      <p:sp>
        <p:nvSpPr>
          <p:cNvPr id="9" name="Content Placeholder 2">
            <a:extLst>
              <a:ext uri="{FF2B5EF4-FFF2-40B4-BE49-F238E27FC236}">
                <a16:creationId xmlns:a16="http://schemas.microsoft.com/office/drawing/2014/main" id="{1699C91D-0E75-84DD-9F47-724DE37D4609}"/>
              </a:ext>
            </a:extLst>
          </p:cNvPr>
          <p:cNvSpPr txBox="1">
            <a:spLocks/>
          </p:cNvSpPr>
          <p:nvPr/>
        </p:nvSpPr>
        <p:spPr>
          <a:xfrm>
            <a:off x="2926080" y="753997"/>
            <a:ext cx="7623386" cy="530970"/>
          </a:xfrm>
          <a:prstGeom prst="rect">
            <a:avLst/>
          </a:prstGeom>
        </p:spPr>
        <p:txBody>
          <a:bodyPr vert="horz" lIns="0" tIns="0" rIns="0" bIns="0" rtlCol="0">
            <a:normAutofit/>
          </a:bodyPr>
          <a:lst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3pPr>
            <a:lvl4pPr marL="1431925" indent="-288925"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143000"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 </a:t>
            </a:r>
            <a:r>
              <a:rPr lang="en-US" sz="2100" b="1" dirty="0"/>
              <a:t>Process </a:t>
            </a:r>
            <a:r>
              <a:rPr lang="en-US" sz="2100" b="1" dirty="0">
                <a:solidFill>
                  <a:schemeClr val="tx1"/>
                </a:solidFill>
              </a:rPr>
              <a:t>   </a:t>
            </a:r>
            <a:r>
              <a:rPr lang="en-US" sz="2100" b="1" dirty="0">
                <a:solidFill>
                  <a:schemeClr val="tx2"/>
                </a:solidFill>
              </a:rPr>
              <a:t>                                                              </a:t>
            </a:r>
            <a:r>
              <a:rPr lang="en-US" sz="2100" b="1" dirty="0"/>
              <a:t>Outcomes </a:t>
            </a:r>
            <a:endParaRPr lang="en-US" b="1" dirty="0"/>
          </a:p>
        </p:txBody>
      </p:sp>
    </p:spTree>
    <p:extLst>
      <p:ext uri="{BB962C8B-B14F-4D97-AF65-F5344CB8AC3E}">
        <p14:creationId xmlns:p14="http://schemas.microsoft.com/office/powerpoint/2010/main" val="3086459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7BD3DC-6709-EF0A-8469-2494D4C48750}"/>
              </a:ext>
            </a:extLst>
          </p:cNvPr>
          <p:cNvSpPr txBox="1">
            <a:spLocks/>
          </p:cNvSpPr>
          <p:nvPr/>
        </p:nvSpPr>
        <p:spPr>
          <a:xfrm>
            <a:off x="244192" y="243407"/>
            <a:ext cx="10920038" cy="419100"/>
          </a:xfrm>
          <a:prstGeom prst="rect">
            <a:avLst/>
          </a:prstGeom>
        </p:spPr>
        <p:txBody>
          <a:bodyPr vert="horz" lIns="0" tIns="0" rIns="0" bIns="0" rtlCol="0" anchor="b" anchorCtr="0">
            <a:normAutofit fontScale="97500" lnSpcReduction="10000"/>
          </a:bodyPr>
          <a:lst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a:lstStyle>
          <a:p>
            <a:r>
              <a:rPr lang="en-US" dirty="0"/>
              <a:t>Determining What to Evaluate – Sample Nutrition Program</a:t>
            </a:r>
          </a:p>
        </p:txBody>
      </p:sp>
      <p:sp>
        <p:nvSpPr>
          <p:cNvPr id="9" name="Content Placeholder 2">
            <a:extLst>
              <a:ext uri="{FF2B5EF4-FFF2-40B4-BE49-F238E27FC236}">
                <a16:creationId xmlns:a16="http://schemas.microsoft.com/office/drawing/2014/main" id="{189A069F-A3E2-2A50-0B60-2A08F8CDA707}"/>
              </a:ext>
            </a:extLst>
          </p:cNvPr>
          <p:cNvSpPr txBox="1">
            <a:spLocks/>
          </p:cNvSpPr>
          <p:nvPr/>
        </p:nvSpPr>
        <p:spPr>
          <a:xfrm>
            <a:off x="2926080" y="753997"/>
            <a:ext cx="7623386" cy="530970"/>
          </a:xfrm>
          <a:prstGeom prst="rect">
            <a:avLst/>
          </a:prstGeom>
        </p:spPr>
        <p:txBody>
          <a:bodyPr vert="horz" lIns="0" tIns="0" rIns="0" bIns="0" rtlCol="0">
            <a:normAutofit/>
          </a:bodyPr>
          <a:lst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3pPr>
            <a:lvl4pPr marL="1431925" indent="-288925"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143000"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 </a:t>
            </a:r>
            <a:r>
              <a:rPr lang="en-US" sz="2100" b="1" dirty="0"/>
              <a:t>Process </a:t>
            </a:r>
            <a:r>
              <a:rPr lang="en-US" sz="2100" b="1" dirty="0">
                <a:solidFill>
                  <a:schemeClr val="tx1"/>
                </a:solidFill>
              </a:rPr>
              <a:t>   </a:t>
            </a:r>
            <a:r>
              <a:rPr lang="en-US" sz="2100" b="1" dirty="0">
                <a:solidFill>
                  <a:schemeClr val="tx2"/>
                </a:solidFill>
              </a:rPr>
              <a:t>                                                              </a:t>
            </a:r>
            <a:r>
              <a:rPr lang="en-US" sz="2100" b="1" dirty="0"/>
              <a:t>Outcomes </a:t>
            </a:r>
            <a:endParaRPr lang="en-US" b="1" dirty="0"/>
          </a:p>
        </p:txBody>
      </p:sp>
      <p:graphicFrame>
        <p:nvGraphicFramePr>
          <p:cNvPr id="10" name="Table 9">
            <a:extLst>
              <a:ext uri="{FF2B5EF4-FFF2-40B4-BE49-F238E27FC236}">
                <a16:creationId xmlns:a16="http://schemas.microsoft.com/office/drawing/2014/main" id="{1E6FDD12-F7D8-3491-8A6B-7278664D605A}"/>
              </a:ext>
            </a:extLst>
          </p:cNvPr>
          <p:cNvGraphicFramePr>
            <a:graphicFrameLocks noGrp="1"/>
          </p:cNvGraphicFramePr>
          <p:nvPr/>
        </p:nvGraphicFramePr>
        <p:xfrm>
          <a:off x="66504" y="1284968"/>
          <a:ext cx="12070080" cy="5051019"/>
        </p:xfrm>
        <a:graphic>
          <a:graphicData uri="http://schemas.openxmlformats.org/drawingml/2006/table">
            <a:tbl>
              <a:tblPr firstRow="1" firstCol="1" bandRow="1"/>
              <a:tblGrid>
                <a:gridCol w="1645920">
                  <a:extLst>
                    <a:ext uri="{9D8B030D-6E8A-4147-A177-3AD203B41FA5}">
                      <a16:colId xmlns:a16="http://schemas.microsoft.com/office/drawing/2014/main" val="1675551279"/>
                    </a:ext>
                  </a:extLst>
                </a:gridCol>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317207">
                <a:tc rowSpan="2">
                  <a:txBody>
                    <a:bodyPr/>
                    <a:lstStyle/>
                    <a:p>
                      <a:pPr marL="0" marR="0" algn="ctr">
                        <a:lnSpc>
                          <a:spcPct val="115000"/>
                        </a:lnSpc>
                        <a:spcBef>
                          <a:spcPts val="0"/>
                        </a:spcBef>
                        <a:spcAft>
                          <a:spcPts val="0"/>
                        </a:spcAft>
                      </a:pPr>
                      <a:r>
                        <a:rPr lang="en-US" sz="1400" b="1" kern="1200" dirty="0">
                          <a:solidFill>
                            <a:schemeClr val="tx1">
                              <a:lumMod val="65000"/>
                              <a:lumOff val="35000"/>
                            </a:schemeClr>
                          </a:solidFill>
                          <a:effectLst/>
                          <a:latin typeface="Arial"/>
                          <a:ea typeface="Calibri"/>
                          <a:cs typeface="Times New Roman"/>
                        </a:rPr>
                        <a:t>PROBLEM</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INPUTS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ACTIVITIES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OUTPUTS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98429" marR="98429" marT="49214" marB="492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0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3485">
                <a:tc>
                  <a:txBody>
                    <a:bodyPr/>
                    <a:lstStyle/>
                    <a:p>
                      <a:pPr marL="0" marR="0">
                        <a:lnSpc>
                          <a:spcPct val="115000"/>
                        </a:lnSpc>
                        <a:spcBef>
                          <a:spcPts val="0"/>
                        </a:spcBef>
                        <a:spcAft>
                          <a:spcPts val="0"/>
                        </a:spcAft>
                      </a:pPr>
                      <a:r>
                        <a:rPr lang="en-US" sz="1400" b="0" dirty="0">
                          <a:latin typeface="Arial" panose="020B0604020202020204" pitchFamily="34" charset="0"/>
                          <a:cs typeface="Arial" panose="020B0604020202020204" pitchFamily="34" charset="0"/>
                        </a:rPr>
                        <a:t>Families suffer from poor nutrition-related health problems and there is limited services available to better educate families and individuals on the importance of integrating healthy foods into their diets.</a:t>
                      </a:r>
                      <a:r>
                        <a:rPr lang="en-US" sz="1400" b="0" dirty="0"/>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Funding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Staff</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200 AmeriCorps State and National</a:t>
                      </a:r>
                      <a:r>
                        <a:rPr lang="en-US" sz="1400" b="1" baseline="0" dirty="0">
                          <a:solidFill>
                            <a:schemeClr val="tx1">
                              <a:lumMod val="65000"/>
                              <a:lumOff val="35000"/>
                            </a:schemeClr>
                          </a:solidFill>
                          <a:effectLst/>
                          <a:latin typeface="Arial"/>
                          <a:ea typeface="Calibri"/>
                          <a:cs typeface="Times New Roman"/>
                        </a:rPr>
                        <a:t> </a:t>
                      </a:r>
                      <a:r>
                        <a:rPr lang="en-US" sz="1400" b="1" dirty="0">
                          <a:solidFill>
                            <a:schemeClr val="tx1">
                              <a:lumMod val="65000"/>
                              <a:lumOff val="35000"/>
                            </a:schemeClr>
                          </a:solidFill>
                          <a:effectLst/>
                          <a:latin typeface="Arial"/>
                          <a:ea typeface="Calibri"/>
                          <a:cs typeface="Times New Roman"/>
                        </a:rPr>
                        <a:t>members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Research</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Conduct educational workshops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Provide nutrition and food prep counseling</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Provide referrals to food programs and resources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education</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services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referrals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knowledge of healthy food choices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Improved attitudes about healthy eating</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Improved skill in preparation of healthy foods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knowledge of food programs</a:t>
                      </a:r>
                      <a:r>
                        <a:rPr lang="en-US" sz="1400" b="1" baseline="0" dirty="0">
                          <a:solidFill>
                            <a:srgbClr val="595959"/>
                          </a:solidFill>
                          <a:effectLst/>
                          <a:latin typeface="Arial"/>
                          <a:ea typeface="Calibri"/>
                          <a:cs typeface="Times New Roman"/>
                        </a:rPr>
                        <a:t> </a:t>
                      </a:r>
                      <a:r>
                        <a:rPr lang="en-US" sz="1400" b="1" dirty="0">
                          <a:solidFill>
                            <a:srgbClr val="595959"/>
                          </a:solidFill>
                          <a:effectLst/>
                          <a:latin typeface="Arial"/>
                          <a:ea typeface="Calibri"/>
                          <a:cs typeface="Times New Roman"/>
                        </a:rPr>
                        <a:t>and community food resources</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adoption of healthy food practices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access to more food options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Families are healthier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household food security</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Double Bracket 10">
            <a:extLst>
              <a:ext uri="{FF2B5EF4-FFF2-40B4-BE49-F238E27FC236}">
                <a16:creationId xmlns:a16="http://schemas.microsoft.com/office/drawing/2014/main" id="{506DEABA-01B8-5FD1-C186-4EC9AB8C7F9E}"/>
              </a:ext>
            </a:extLst>
          </p:cNvPr>
          <p:cNvSpPr/>
          <p:nvPr/>
        </p:nvSpPr>
        <p:spPr>
          <a:xfrm>
            <a:off x="6384175" y="1284966"/>
            <a:ext cx="5741321" cy="5182336"/>
          </a:xfrm>
          <a:prstGeom prst="bracketPair">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4" name="Text Placeholder 3">
            <a:extLst>
              <a:ext uri="{FF2B5EF4-FFF2-40B4-BE49-F238E27FC236}">
                <a16:creationId xmlns:a16="http://schemas.microsoft.com/office/drawing/2014/main" id="{306F061D-4C74-8287-20A6-E12841FCBA8C}"/>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5ADB4314-11D7-4571-8BCE-E7F67D2EBE0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33422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9DF2A5-FC75-0E5E-F01E-57B7E37ED81D}"/>
              </a:ext>
            </a:extLst>
          </p:cNvPr>
          <p:cNvSpPr txBox="1">
            <a:spLocks/>
          </p:cNvSpPr>
          <p:nvPr/>
        </p:nvSpPr>
        <p:spPr>
          <a:xfrm>
            <a:off x="207264" y="267791"/>
            <a:ext cx="11176422" cy="419100"/>
          </a:xfrm>
          <a:prstGeom prst="rect">
            <a:avLst/>
          </a:prstGeom>
        </p:spPr>
        <p:txBody>
          <a:bodyPr vert="horz" lIns="0" tIns="0" rIns="0" bIns="0" rtlCol="0" anchor="b" anchorCtr="0">
            <a:normAutofit fontScale="97500" lnSpcReduction="10000"/>
          </a:bodyPr>
          <a:lst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a:lstStyle>
          <a:p>
            <a:r>
              <a:rPr lang="en-US" dirty="0"/>
              <a:t>Determining What to Evaluate – Sample Nutrition Program</a:t>
            </a:r>
          </a:p>
        </p:txBody>
      </p:sp>
      <p:sp>
        <p:nvSpPr>
          <p:cNvPr id="9" name="Content Placeholder 2">
            <a:extLst>
              <a:ext uri="{FF2B5EF4-FFF2-40B4-BE49-F238E27FC236}">
                <a16:creationId xmlns:a16="http://schemas.microsoft.com/office/drawing/2014/main" id="{A2EED9E7-7A1E-6F3B-BBA3-03BDC9D21AD0}"/>
              </a:ext>
            </a:extLst>
          </p:cNvPr>
          <p:cNvSpPr txBox="1">
            <a:spLocks/>
          </p:cNvSpPr>
          <p:nvPr/>
        </p:nvSpPr>
        <p:spPr>
          <a:xfrm>
            <a:off x="2926080" y="753997"/>
            <a:ext cx="7623386" cy="530970"/>
          </a:xfrm>
          <a:prstGeom prst="rect">
            <a:avLst/>
          </a:prstGeom>
        </p:spPr>
        <p:txBody>
          <a:bodyPr vert="horz" lIns="0" tIns="0" rIns="0" bIns="0" rtlCol="0">
            <a:normAutofit/>
          </a:bodyPr>
          <a:lst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3pPr>
            <a:lvl4pPr marL="1431925" indent="-288925"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143000"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 </a:t>
            </a:r>
            <a:r>
              <a:rPr lang="en-US" sz="2100" b="1"/>
              <a:t>Process </a:t>
            </a:r>
            <a:r>
              <a:rPr lang="en-US" sz="2100" b="1">
                <a:solidFill>
                  <a:schemeClr val="tx1"/>
                </a:solidFill>
              </a:rPr>
              <a:t>   </a:t>
            </a:r>
            <a:r>
              <a:rPr lang="en-US" sz="2100" b="1">
                <a:solidFill>
                  <a:schemeClr val="tx2"/>
                </a:solidFill>
              </a:rPr>
              <a:t>                                                              </a:t>
            </a:r>
            <a:r>
              <a:rPr lang="en-US" sz="2100" b="1"/>
              <a:t>Outcomes </a:t>
            </a:r>
            <a:endParaRPr lang="en-US" b="1" dirty="0"/>
          </a:p>
        </p:txBody>
      </p:sp>
      <p:graphicFrame>
        <p:nvGraphicFramePr>
          <p:cNvPr id="10" name="Table 9">
            <a:extLst>
              <a:ext uri="{FF2B5EF4-FFF2-40B4-BE49-F238E27FC236}">
                <a16:creationId xmlns:a16="http://schemas.microsoft.com/office/drawing/2014/main" id="{8EF504CA-C5E8-545D-7428-B23432D9F493}"/>
              </a:ext>
            </a:extLst>
          </p:cNvPr>
          <p:cNvGraphicFramePr>
            <a:graphicFrameLocks noGrp="1"/>
          </p:cNvGraphicFramePr>
          <p:nvPr/>
        </p:nvGraphicFramePr>
        <p:xfrm>
          <a:off x="66504" y="1284968"/>
          <a:ext cx="12070080" cy="5051019"/>
        </p:xfrm>
        <a:graphic>
          <a:graphicData uri="http://schemas.openxmlformats.org/drawingml/2006/table">
            <a:tbl>
              <a:tblPr firstRow="1" firstCol="1" bandRow="1"/>
              <a:tblGrid>
                <a:gridCol w="1645920">
                  <a:extLst>
                    <a:ext uri="{9D8B030D-6E8A-4147-A177-3AD203B41FA5}">
                      <a16:colId xmlns:a16="http://schemas.microsoft.com/office/drawing/2014/main" val="1675551279"/>
                    </a:ext>
                  </a:extLst>
                </a:gridCol>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317207">
                <a:tc rowSpan="2">
                  <a:txBody>
                    <a:bodyPr/>
                    <a:lstStyle/>
                    <a:p>
                      <a:pPr marL="0" marR="0" algn="ctr">
                        <a:lnSpc>
                          <a:spcPct val="115000"/>
                        </a:lnSpc>
                        <a:spcBef>
                          <a:spcPts val="0"/>
                        </a:spcBef>
                        <a:spcAft>
                          <a:spcPts val="0"/>
                        </a:spcAft>
                      </a:pPr>
                      <a:r>
                        <a:rPr lang="en-US" sz="1400" b="1" kern="1200" dirty="0">
                          <a:solidFill>
                            <a:schemeClr val="tx1">
                              <a:lumMod val="65000"/>
                              <a:lumOff val="35000"/>
                            </a:schemeClr>
                          </a:solidFill>
                          <a:effectLst/>
                          <a:latin typeface="Arial"/>
                          <a:ea typeface="Calibri"/>
                          <a:cs typeface="Times New Roman"/>
                        </a:rPr>
                        <a:t>PROBLEM</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INPUTS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ACTIVITIES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OUTPUTS</a:t>
                      </a:r>
                      <a:endParaRPr lang="en-US" sz="1400" b="1" dirty="0">
                        <a:solidFill>
                          <a:schemeClr val="tx1">
                            <a:lumMod val="65000"/>
                            <a:lumOff val="35000"/>
                          </a:schemeClr>
                        </a:solidFill>
                        <a:effectLst/>
                        <a:latin typeface="Calibri"/>
                        <a:ea typeface="Calibri"/>
                        <a:cs typeface="Times New Roman"/>
                      </a:endParaRPr>
                    </a:p>
                  </a:txBody>
                  <a:tcPr marL="98429" marR="98429" marT="49214" marB="49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98429" marR="98429" marT="49214" marB="492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0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3485">
                <a:tc>
                  <a:txBody>
                    <a:bodyPr/>
                    <a:lstStyle/>
                    <a:p>
                      <a:pPr marL="0" marR="0">
                        <a:lnSpc>
                          <a:spcPct val="115000"/>
                        </a:lnSpc>
                        <a:spcBef>
                          <a:spcPts val="0"/>
                        </a:spcBef>
                        <a:spcAft>
                          <a:spcPts val="0"/>
                        </a:spcAft>
                      </a:pPr>
                      <a:r>
                        <a:rPr lang="en-US" sz="1400" b="0" dirty="0">
                          <a:latin typeface="Arial" panose="020B0604020202020204" pitchFamily="34" charset="0"/>
                          <a:cs typeface="Arial" panose="020B0604020202020204" pitchFamily="34" charset="0"/>
                        </a:rPr>
                        <a:t>Families suffer from poor nutrition-related health problems and there is limited services available to better educate families and individuals on the importance of integrating healthy foods into their diets.</a:t>
                      </a:r>
                      <a:r>
                        <a:rPr lang="en-US" sz="1400" b="0" dirty="0"/>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Funding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Staff</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200 AmeriCorps State and National</a:t>
                      </a:r>
                      <a:r>
                        <a:rPr lang="en-US" sz="1400" b="1" baseline="0" dirty="0">
                          <a:solidFill>
                            <a:schemeClr val="tx1">
                              <a:lumMod val="65000"/>
                              <a:lumOff val="35000"/>
                            </a:schemeClr>
                          </a:solidFill>
                          <a:effectLst/>
                          <a:latin typeface="Arial"/>
                          <a:ea typeface="Calibri"/>
                          <a:cs typeface="Times New Roman"/>
                        </a:rPr>
                        <a:t> </a:t>
                      </a:r>
                      <a:r>
                        <a:rPr lang="en-US" sz="1400" b="1" dirty="0">
                          <a:solidFill>
                            <a:schemeClr val="tx1">
                              <a:lumMod val="65000"/>
                              <a:lumOff val="35000"/>
                            </a:schemeClr>
                          </a:solidFill>
                          <a:effectLst/>
                          <a:latin typeface="Arial"/>
                          <a:ea typeface="Calibri"/>
                          <a:cs typeface="Times New Roman"/>
                        </a:rPr>
                        <a:t>members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Research</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Conduct educational workshops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Provide nutrition and food prep counseling</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Provide referrals to food programs and resources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education</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services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individuals receiving referrals</a:t>
                      </a:r>
                      <a:endParaRPr lang="en-US" sz="1400" b="1"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400" b="1" dirty="0">
                          <a:solidFill>
                            <a:schemeClr val="tx1">
                              <a:lumMod val="65000"/>
                              <a:lumOff val="35000"/>
                            </a:schemeClr>
                          </a:solidFill>
                          <a:effectLst/>
                          <a:latin typeface="Arial"/>
                          <a:ea typeface="Calibri"/>
                          <a:cs typeface="Times New Roman"/>
                        </a:rPr>
                        <a:t> </a:t>
                      </a:r>
                      <a:endParaRPr lang="en-US" sz="1400" b="1" dirty="0">
                        <a:solidFill>
                          <a:schemeClr val="tx1">
                            <a:lumMod val="65000"/>
                            <a:lumOff val="35000"/>
                          </a:schemeClr>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FF0000"/>
                          </a:solidFill>
                          <a:effectLst/>
                          <a:latin typeface="Arial"/>
                          <a:ea typeface="Calibri"/>
                          <a:cs typeface="Times New Roman"/>
                        </a:rPr>
                        <a:t>Increased knowledge of healthy food choices</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FF0000"/>
                          </a:solidFill>
                          <a:effectLst/>
                          <a:latin typeface="Arial"/>
                          <a:ea typeface="Calibri"/>
                          <a:cs typeface="Times New Roman"/>
                        </a:rPr>
                        <a:t> </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FF0000"/>
                          </a:solidFill>
                          <a:effectLst/>
                          <a:latin typeface="Arial"/>
                          <a:ea typeface="Calibri"/>
                          <a:cs typeface="Times New Roman"/>
                        </a:rPr>
                        <a:t>Improved attitudes about healthy eating</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FF0000"/>
                          </a:solidFill>
                          <a:effectLst/>
                          <a:latin typeface="Arial"/>
                          <a:ea typeface="Calibri"/>
                          <a:cs typeface="Times New Roman"/>
                        </a:rPr>
                        <a:t> </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FF0000"/>
                          </a:solidFill>
                          <a:effectLst/>
                          <a:latin typeface="Arial"/>
                          <a:ea typeface="Calibri"/>
                          <a:cs typeface="Times New Roman"/>
                        </a:rPr>
                        <a:t>Improved skill in preparation of healthy foods</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FF0000"/>
                          </a:solidFill>
                          <a:effectLst/>
                          <a:latin typeface="Arial"/>
                          <a:ea typeface="Calibri"/>
                          <a:cs typeface="Times New Roman"/>
                        </a:rPr>
                        <a:t> </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FF0000"/>
                          </a:solidFill>
                          <a:effectLst/>
                          <a:latin typeface="Arial"/>
                          <a:ea typeface="Calibri"/>
                          <a:cs typeface="Times New Roman"/>
                        </a:rPr>
                        <a:t>Increased knowledge of food programs</a:t>
                      </a:r>
                      <a:r>
                        <a:rPr lang="en-US" sz="1400" b="1" baseline="0" dirty="0">
                          <a:solidFill>
                            <a:srgbClr val="FF0000"/>
                          </a:solidFill>
                          <a:effectLst/>
                          <a:latin typeface="Arial"/>
                          <a:ea typeface="Calibri"/>
                          <a:cs typeface="Times New Roman"/>
                        </a:rPr>
                        <a:t> </a:t>
                      </a:r>
                      <a:r>
                        <a:rPr lang="en-US" sz="1400" b="1" dirty="0">
                          <a:solidFill>
                            <a:srgbClr val="FF0000"/>
                          </a:solidFill>
                          <a:effectLst/>
                          <a:latin typeface="Arial"/>
                          <a:ea typeface="Calibri"/>
                          <a:cs typeface="Times New Roman"/>
                        </a:rPr>
                        <a:t>and community food resources</a:t>
                      </a:r>
                      <a:endParaRPr lang="en-US" sz="1400" b="1" dirty="0">
                        <a:solidFill>
                          <a:srgbClr val="FF0000"/>
                        </a:solidFill>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FF0000"/>
                          </a:solidFill>
                          <a:effectLst/>
                          <a:latin typeface="Arial"/>
                          <a:ea typeface="Calibri"/>
                          <a:cs typeface="Times New Roman"/>
                        </a:rPr>
                        <a:t>Increased adoption of healthy food practices </a:t>
                      </a:r>
                      <a:endParaRPr lang="en-US" sz="1400" b="1" dirty="0">
                        <a:solidFill>
                          <a:srgbClr val="FF0000"/>
                        </a:solidFill>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access to more food options</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595959"/>
                          </a:solidFill>
                          <a:effectLst/>
                          <a:latin typeface="Arial"/>
                          <a:ea typeface="Calibri"/>
                          <a:cs typeface="Times New Roman"/>
                        </a:rPr>
                        <a:t>Families are healthier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 </a:t>
                      </a:r>
                      <a:endParaRPr lang="en-US" sz="1400" b="1" dirty="0">
                        <a:effectLst/>
                        <a:latin typeface="Calibri"/>
                        <a:ea typeface="Calibri"/>
                        <a:cs typeface="Times New Roman"/>
                      </a:endParaRPr>
                    </a:p>
                    <a:p>
                      <a:pPr marL="0" marR="0">
                        <a:lnSpc>
                          <a:spcPct val="115000"/>
                        </a:lnSpc>
                        <a:spcBef>
                          <a:spcPts val="0"/>
                        </a:spcBef>
                        <a:spcAft>
                          <a:spcPts val="0"/>
                        </a:spcAft>
                      </a:pPr>
                      <a:r>
                        <a:rPr lang="en-US" sz="1400" b="1" dirty="0">
                          <a:solidFill>
                            <a:srgbClr val="595959"/>
                          </a:solidFill>
                          <a:effectLst/>
                          <a:latin typeface="Arial"/>
                          <a:ea typeface="Calibri"/>
                          <a:cs typeface="Times New Roman"/>
                        </a:rPr>
                        <a:t>Increased household food security</a:t>
                      </a:r>
                      <a:endParaRPr lang="en-US" sz="1400" b="1" dirty="0">
                        <a:effectLst/>
                        <a:latin typeface="Calibri"/>
                        <a:ea typeface="Calibri"/>
                        <a:cs typeface="Times New Roman"/>
                      </a:endParaRPr>
                    </a:p>
                  </a:txBody>
                  <a:tcPr marL="67579" marR="67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Double Bracket 10">
            <a:extLst>
              <a:ext uri="{FF2B5EF4-FFF2-40B4-BE49-F238E27FC236}">
                <a16:creationId xmlns:a16="http://schemas.microsoft.com/office/drawing/2014/main" id="{77EB20DF-87A1-0100-1B8E-BC54002BD7B9}"/>
              </a:ext>
            </a:extLst>
          </p:cNvPr>
          <p:cNvSpPr/>
          <p:nvPr/>
        </p:nvSpPr>
        <p:spPr>
          <a:xfrm>
            <a:off x="6384175" y="1284966"/>
            <a:ext cx="5741321" cy="5182336"/>
          </a:xfrm>
          <a:prstGeom prst="bracketPair">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4" name="Text Placeholder 3">
            <a:extLst>
              <a:ext uri="{FF2B5EF4-FFF2-40B4-BE49-F238E27FC236}">
                <a16:creationId xmlns:a16="http://schemas.microsoft.com/office/drawing/2014/main" id="{F22B1075-3EC9-C4A5-4656-DC78D285E876}"/>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83B69305-9130-5C6B-D74E-BFD202A8DC3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9815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EA0066-E0DD-4D11-B140-54A775AD1321}"/>
              </a:ext>
            </a:extLst>
          </p:cNvPr>
          <p:cNvSpPr>
            <a:spLocks noGrp="1"/>
          </p:cNvSpPr>
          <p:nvPr>
            <p:ph type="body" sz="quarter" idx="18"/>
          </p:nvPr>
        </p:nvSpPr>
        <p:spPr>
          <a:xfrm>
            <a:off x="463648" y="1699103"/>
            <a:ext cx="9674352" cy="3200400"/>
          </a:xfrm>
        </p:spPr>
        <p:txBody>
          <a:bodyPr>
            <a:normAutofit fontScale="92500" lnSpcReduction="20000"/>
          </a:bodyPr>
          <a:lstStyle/>
          <a:p>
            <a:pPr>
              <a:spcAft>
                <a:spcPts val="1200"/>
              </a:spcAft>
            </a:pPr>
            <a:r>
              <a:rPr lang="en-US" sz="2400" dirty="0"/>
              <a:t>A program’s theory of change and logic model</a:t>
            </a:r>
          </a:p>
          <a:p>
            <a:pPr>
              <a:spcAft>
                <a:spcPts val="1200"/>
              </a:spcAft>
            </a:pPr>
            <a:r>
              <a:rPr lang="en-US" sz="2400" dirty="0"/>
              <a:t>Uses of logic models</a:t>
            </a:r>
          </a:p>
          <a:p>
            <a:pPr>
              <a:spcAft>
                <a:spcPts val="1200"/>
              </a:spcAft>
            </a:pPr>
            <a:r>
              <a:rPr lang="en-US" sz="2400" dirty="0"/>
              <a:t>Components of a logic model</a:t>
            </a:r>
          </a:p>
          <a:p>
            <a:pPr>
              <a:spcAft>
                <a:spcPts val="1200"/>
              </a:spcAft>
            </a:pPr>
            <a:r>
              <a:rPr lang="en-US" sz="2400" dirty="0"/>
              <a:t>How to read a logic model</a:t>
            </a:r>
          </a:p>
          <a:p>
            <a:pPr>
              <a:spcAft>
                <a:spcPts val="1200"/>
              </a:spcAft>
            </a:pPr>
            <a:r>
              <a:rPr lang="en-US" sz="2400" dirty="0"/>
              <a:t>How to develop a logic model</a:t>
            </a:r>
          </a:p>
          <a:p>
            <a:pPr>
              <a:spcAft>
                <a:spcPts val="1200"/>
              </a:spcAft>
            </a:pPr>
            <a:r>
              <a:rPr lang="en-US" sz="2400" dirty="0"/>
              <a:t>How to apply logic models to evaluation</a:t>
            </a:r>
            <a:endParaRPr lang="en-US" sz="2000" dirty="0"/>
          </a:p>
          <a:p>
            <a:pPr>
              <a:spcBef>
                <a:spcPts val="1200"/>
              </a:spcBef>
              <a:spcAft>
                <a:spcPts val="1200"/>
              </a:spcAft>
            </a:pPr>
            <a:endParaRPr lang="en-US" sz="2000" dirty="0"/>
          </a:p>
        </p:txBody>
      </p:sp>
      <p:sp>
        <p:nvSpPr>
          <p:cNvPr id="6" name="Title 5">
            <a:extLst>
              <a:ext uri="{FF2B5EF4-FFF2-40B4-BE49-F238E27FC236}">
                <a16:creationId xmlns:a16="http://schemas.microsoft.com/office/drawing/2014/main" id="{0E1DCA42-66EB-4486-843A-2382F968F3C9}"/>
              </a:ext>
            </a:extLst>
          </p:cNvPr>
          <p:cNvSpPr>
            <a:spLocks noGrp="1"/>
          </p:cNvSpPr>
          <p:nvPr>
            <p:ph type="title"/>
          </p:nvPr>
        </p:nvSpPr>
        <p:spPr/>
        <p:txBody>
          <a:bodyPr>
            <a:normAutofit fontScale="90000"/>
          </a:bodyPr>
          <a:lstStyle/>
          <a:p>
            <a:r>
              <a:rPr lang="en-US" dirty="0"/>
              <a:t>Overview of the Presentation</a:t>
            </a:r>
          </a:p>
        </p:txBody>
      </p:sp>
      <p:sp>
        <p:nvSpPr>
          <p:cNvPr id="4" name="Slide Number Placeholder 3">
            <a:extLst>
              <a:ext uri="{FF2B5EF4-FFF2-40B4-BE49-F238E27FC236}">
                <a16:creationId xmlns:a16="http://schemas.microsoft.com/office/drawing/2014/main" id="{DDD52ED2-1653-42BA-B22A-715725398BCC}"/>
              </a:ext>
            </a:extLst>
          </p:cNvPr>
          <p:cNvSpPr>
            <a:spLocks noGrp="1"/>
          </p:cNvSpPr>
          <p:nvPr>
            <p:ph type="sldNum" sz="quarter" idx="21"/>
          </p:nvPr>
        </p:nvSpPr>
        <p:spPr/>
        <p:txBody>
          <a:bodyPr/>
          <a:lstStyle/>
          <a:p>
            <a:pPr>
              <a:defRPr/>
            </a:pPr>
            <a:fld id="{DF250469-B62C-0F44-897B-7C51B683C7AB}" type="slidenum">
              <a:rPr lang="en-US" smtClean="0">
                <a:solidFill>
                  <a:srgbClr val="112441"/>
                </a:solidFill>
              </a:rPr>
              <a:pPr>
                <a:defRPr/>
              </a:pPr>
              <a:t>3</a:t>
            </a:fld>
            <a:endParaRPr lang="en-US" dirty="0">
              <a:solidFill>
                <a:srgbClr val="112441"/>
              </a:solidFill>
            </a:endParaRPr>
          </a:p>
        </p:txBody>
      </p:sp>
    </p:spTree>
    <p:extLst>
      <p:ext uri="{BB962C8B-B14F-4D97-AF65-F5344CB8AC3E}">
        <p14:creationId xmlns:p14="http://schemas.microsoft.com/office/powerpoint/2010/main" val="3557108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65FEBC-97D4-2029-79C8-AFABF468A37F}"/>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228361"/>
            <a:ext cx="9338720" cy="419100"/>
          </a:xfrm>
        </p:spPr>
        <p:txBody>
          <a:bodyPr>
            <a:normAutofit fontScale="90000"/>
          </a:bodyPr>
          <a:lstStyle/>
          <a:p>
            <a:r>
              <a:rPr lang="en-US" dirty="0"/>
              <a:t>Examples of Outcome Measures and Data Sources</a:t>
            </a:r>
          </a:p>
        </p:txBody>
      </p:sp>
      <p:sp>
        <p:nvSpPr>
          <p:cNvPr id="3" name="Content Placeholder 2"/>
          <p:cNvSpPr>
            <a:spLocks noGrp="1"/>
          </p:cNvSpPr>
          <p:nvPr>
            <p:ph type="body" sz="quarter" idx="13"/>
          </p:nvPr>
        </p:nvSpPr>
        <p:spPr/>
        <p:txBody>
          <a:bodyPr>
            <a:normAutofit fontScale="77500" lnSpcReduction="20000"/>
          </a:bodyPr>
          <a:lstStyle/>
          <a:p>
            <a:pPr marL="0" indent="0">
              <a:buNone/>
            </a:pPr>
            <a:r>
              <a:rPr lang="en-US" sz="2000" dirty="0"/>
              <a:t> </a:t>
            </a:r>
            <a:endParaRPr lang="en-US" sz="2000" dirty="0">
              <a:solidFill>
                <a:schemeClr val="tx1"/>
              </a:solidFill>
            </a:endParaRPr>
          </a:p>
        </p:txBody>
      </p:sp>
      <p:graphicFrame>
        <p:nvGraphicFramePr>
          <p:cNvPr id="4" name="Table 3"/>
          <p:cNvGraphicFramePr>
            <a:graphicFrameLocks noGrp="1"/>
          </p:cNvGraphicFramePr>
          <p:nvPr/>
        </p:nvGraphicFramePr>
        <p:xfrm>
          <a:off x="694267" y="1006068"/>
          <a:ext cx="10910300" cy="5166856"/>
        </p:xfrm>
        <a:graphic>
          <a:graphicData uri="http://schemas.openxmlformats.org/drawingml/2006/table">
            <a:tbl>
              <a:tblPr firstRow="1" firstCol="1" bandRow="1"/>
              <a:tblGrid>
                <a:gridCol w="1587898">
                  <a:extLst>
                    <a:ext uri="{9D8B030D-6E8A-4147-A177-3AD203B41FA5}">
                      <a16:colId xmlns:a16="http://schemas.microsoft.com/office/drawing/2014/main" val="20000"/>
                    </a:ext>
                  </a:extLst>
                </a:gridCol>
                <a:gridCol w="3513916">
                  <a:extLst>
                    <a:ext uri="{9D8B030D-6E8A-4147-A177-3AD203B41FA5}">
                      <a16:colId xmlns:a16="http://schemas.microsoft.com/office/drawing/2014/main" val="20001"/>
                    </a:ext>
                  </a:extLst>
                </a:gridCol>
                <a:gridCol w="2959439">
                  <a:extLst>
                    <a:ext uri="{9D8B030D-6E8A-4147-A177-3AD203B41FA5}">
                      <a16:colId xmlns:a16="http://schemas.microsoft.com/office/drawing/2014/main" val="20002"/>
                    </a:ext>
                  </a:extLst>
                </a:gridCol>
                <a:gridCol w="2849047">
                  <a:extLst>
                    <a:ext uri="{9D8B030D-6E8A-4147-A177-3AD203B41FA5}">
                      <a16:colId xmlns:a16="http://schemas.microsoft.com/office/drawing/2014/main" val="20003"/>
                    </a:ext>
                  </a:extLst>
                </a:gridCol>
              </a:tblGrid>
              <a:tr h="365332">
                <a:tc rowSpan="2">
                  <a:txBody>
                    <a:bodyPr/>
                    <a:lstStyle/>
                    <a:p>
                      <a:pPr marL="0" marR="0" algn="ctr">
                        <a:lnSpc>
                          <a:spcPct val="115000"/>
                        </a:lnSpc>
                        <a:spcBef>
                          <a:spcPts val="0"/>
                        </a:spcBef>
                        <a:spcAft>
                          <a:spcPts val="0"/>
                        </a:spcAft>
                      </a:pPr>
                      <a:endParaRPr lang="en-US" sz="1600" b="1" dirty="0">
                        <a:effectLst/>
                        <a:latin typeface="Arial" panose="020B0604020202020204" pitchFamily="34" charset="0"/>
                        <a:ea typeface="Calibri"/>
                        <a:cs typeface="Arial" panose="020B0604020202020204" pitchFamily="34" charset="0"/>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000" b="1" dirty="0">
                          <a:solidFill>
                            <a:srgbClr val="595959"/>
                          </a:solidFill>
                          <a:effectLst/>
                          <a:latin typeface="Arial" panose="020B0604020202020204" pitchFamily="34" charset="0"/>
                          <a:ea typeface="Calibri"/>
                          <a:cs typeface="Arial" panose="020B0604020202020204" pitchFamily="34" charset="0"/>
                        </a:rPr>
                        <a:t>Outcomes</a:t>
                      </a:r>
                      <a:endParaRPr lang="en-US" sz="20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212">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595959"/>
                          </a:solidFill>
                          <a:effectLst/>
                          <a:latin typeface="Arial" panose="020B0604020202020204" pitchFamily="34" charset="0"/>
                          <a:ea typeface="Calibri"/>
                          <a:cs typeface="Arial" panose="020B0604020202020204" pitchFamily="34" charset="0"/>
                        </a:rPr>
                        <a:t>Short-Term</a:t>
                      </a:r>
                      <a:endParaRPr lang="en-US" sz="20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595959"/>
                          </a:solidFill>
                          <a:effectLst/>
                          <a:latin typeface="Arial" panose="020B0604020202020204" pitchFamily="34" charset="0"/>
                          <a:ea typeface="Calibri"/>
                          <a:cs typeface="Arial" panose="020B0604020202020204" pitchFamily="34" charset="0"/>
                        </a:rPr>
                        <a:t>Medium-Term</a:t>
                      </a:r>
                      <a:endParaRPr lang="en-US" sz="20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595959"/>
                          </a:solidFill>
                          <a:effectLst/>
                          <a:latin typeface="Arial" panose="020B0604020202020204" pitchFamily="34" charset="0"/>
                          <a:ea typeface="Calibri"/>
                          <a:cs typeface="Arial" panose="020B0604020202020204" pitchFamily="34" charset="0"/>
                        </a:rPr>
                        <a:t>Long-Term</a:t>
                      </a:r>
                      <a:endParaRPr lang="en-US" sz="20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5815">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Outcomes</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Increased knowledge of healthy food choices</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Increased access to more food options</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Families are healthier </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99693">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Measure</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bg1"/>
                          </a:solidFill>
                          <a:effectLst/>
                          <a:latin typeface="Arial" panose="020B0604020202020204" pitchFamily="34" charset="0"/>
                          <a:ea typeface="Calibri"/>
                          <a:cs typeface="Arial" panose="020B0604020202020204" pitchFamily="34" charset="0"/>
                        </a:rPr>
                        <a:t>% ↑ individuals demonstrating greater understanding of </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bg1"/>
                          </a:solidFill>
                          <a:effectLst/>
                          <a:latin typeface="Arial" panose="020B0604020202020204" pitchFamily="34" charset="0"/>
                          <a:ea typeface="Calibri"/>
                          <a:cs typeface="Arial" panose="020B0604020202020204" pitchFamily="34" charset="0"/>
                        </a:rPr>
                        <a:t>benefits of good nutrition </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bg1"/>
                          </a:solidFill>
                          <a:effectLst/>
                          <a:latin typeface="Arial" panose="020B0604020202020204" pitchFamily="34" charset="0"/>
                          <a:ea typeface="Calibri"/>
                          <a:cs typeface="Arial" panose="020B0604020202020204" pitchFamily="34" charset="0"/>
                        </a:rPr>
                        <a:t>% ↑ individuals enrolled </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bg1"/>
                          </a:solidFill>
                          <a:effectLst/>
                          <a:latin typeface="Arial" panose="020B0604020202020204" pitchFamily="34" charset="0"/>
                          <a:ea typeface="Calibri"/>
                          <a:cs typeface="Arial" panose="020B0604020202020204" pitchFamily="34" charset="0"/>
                        </a:rPr>
                        <a:t>in food assistance programs </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bg1"/>
                          </a:solidFill>
                          <a:effectLst/>
                          <a:latin typeface="Arial" panose="020B0604020202020204" pitchFamily="34" charset="0"/>
                          <a:ea typeface="Calibri"/>
                          <a:cs typeface="Arial" panose="020B0604020202020204" pitchFamily="34" charset="0"/>
                        </a:rPr>
                        <a:t>% ↓risk factors for nutrition related </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bg1"/>
                          </a:solidFill>
                          <a:effectLst/>
                          <a:latin typeface="Arial" panose="020B0604020202020204" pitchFamily="34" charset="0"/>
                          <a:ea typeface="Calibri"/>
                          <a:cs typeface="Arial" panose="020B0604020202020204" pitchFamily="34" charset="0"/>
                        </a:rPr>
                        <a:t>problems and chronic diseases</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3804">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Data Source</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Pre/post surveys of beneficiaries </a:t>
                      </a:r>
                      <a:r>
                        <a:rPr lang="en-US" sz="1800" baseline="0" dirty="0">
                          <a:solidFill>
                            <a:schemeClr val="bg1"/>
                          </a:solidFill>
                          <a:effectLst/>
                          <a:latin typeface="Arial" panose="020B0604020202020204" pitchFamily="34" charset="0"/>
                          <a:ea typeface="Calibri"/>
                          <a:cs typeface="Arial" panose="020B0604020202020204" pitchFamily="34" charset="0"/>
                        </a:rPr>
                        <a:t>and a matched comparison group of non-beneficiaries</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Administrative data records</a:t>
                      </a: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Pre/post health records of beneficiaries</a:t>
                      </a:r>
                      <a:r>
                        <a:rPr lang="en-US" sz="1800" baseline="0" dirty="0">
                          <a:solidFill>
                            <a:schemeClr val="bg1"/>
                          </a:solidFill>
                          <a:effectLst/>
                          <a:latin typeface="Arial" panose="020B0604020202020204" pitchFamily="34" charset="0"/>
                          <a:ea typeface="Calibri"/>
                          <a:cs typeface="Arial" panose="020B0604020202020204" pitchFamily="34" charset="0"/>
                        </a:rPr>
                        <a:t> and a matched comparison group of non-beneficiaries</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973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D6E31-05F7-450D-8F33-C1111BD0F08F}"/>
              </a:ext>
            </a:extLst>
          </p:cNvPr>
          <p:cNvSpPr>
            <a:spLocks noGrp="1"/>
          </p:cNvSpPr>
          <p:nvPr>
            <p:ph type="body" sz="quarter" idx="18"/>
          </p:nvPr>
        </p:nvSpPr>
        <p:spPr>
          <a:xfrm>
            <a:off x="463648" y="1593512"/>
            <a:ext cx="10920038" cy="3619500"/>
          </a:xfrm>
        </p:spPr>
        <p:txBody>
          <a:bodyPr>
            <a:normAutofit fontScale="92500"/>
          </a:bodyPr>
          <a:lstStyle/>
          <a:p>
            <a:r>
              <a:rPr lang="en-US" sz="2800" dirty="0"/>
              <a:t>Developing a logic model is not completed in one session or alone. </a:t>
            </a:r>
          </a:p>
          <a:p>
            <a:r>
              <a:rPr lang="en-US" sz="2800" dirty="0"/>
              <a:t>There is no one best logic model or model development process.</a:t>
            </a:r>
          </a:p>
          <a:p>
            <a:r>
              <a:rPr lang="en-US" sz="2800" dirty="0"/>
              <a:t>Logic models represent intention.</a:t>
            </a:r>
          </a:p>
          <a:p>
            <a:r>
              <a:rPr lang="en-US" sz="2800" dirty="0"/>
              <a:t>A program logic model can change and be refined as the program changes and develops. </a:t>
            </a:r>
          </a:p>
          <a:p>
            <a:r>
              <a:rPr lang="en-US" sz="2800" dirty="0"/>
              <a:t>Logic models play a critical role in building the evidence base for a program.</a:t>
            </a:r>
          </a:p>
        </p:txBody>
      </p:sp>
      <p:sp>
        <p:nvSpPr>
          <p:cNvPr id="3" name="Title 2">
            <a:extLst>
              <a:ext uri="{FF2B5EF4-FFF2-40B4-BE49-F238E27FC236}">
                <a16:creationId xmlns:a16="http://schemas.microsoft.com/office/drawing/2014/main" id="{745A43BB-637D-4FD6-9945-C78449CC03DD}"/>
              </a:ext>
            </a:extLst>
          </p:cNvPr>
          <p:cNvSpPr>
            <a:spLocks noGrp="1"/>
          </p:cNvSpPr>
          <p:nvPr>
            <p:ph type="title"/>
          </p:nvPr>
        </p:nvSpPr>
        <p:spPr>
          <a:xfrm>
            <a:off x="463648" y="288855"/>
            <a:ext cx="6082862" cy="419100"/>
          </a:xfrm>
        </p:spPr>
        <p:txBody>
          <a:bodyPr>
            <a:normAutofit fontScale="90000"/>
          </a:bodyPr>
          <a:lstStyle/>
          <a:p>
            <a:r>
              <a:rPr lang="en-US" dirty="0"/>
              <a:t>Final Thoughts on Logic Models</a:t>
            </a:r>
          </a:p>
        </p:txBody>
      </p:sp>
      <p:sp>
        <p:nvSpPr>
          <p:cNvPr id="6" name="Text Placeholder 5">
            <a:extLst>
              <a:ext uri="{FF2B5EF4-FFF2-40B4-BE49-F238E27FC236}">
                <a16:creationId xmlns:a16="http://schemas.microsoft.com/office/drawing/2014/main" id="{600D1744-39AE-785F-6627-4EFB899C75A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2FADEC9-7846-4E58-A5C5-7C2FE42F1AB1}"/>
              </a:ext>
            </a:extLst>
          </p:cNvPr>
          <p:cNvSpPr>
            <a:spLocks noGrp="1"/>
          </p:cNvSpPr>
          <p:nvPr>
            <p:ph type="sldNum" sz="quarter" idx="21"/>
          </p:nvPr>
        </p:nvSpPr>
        <p:spPr/>
        <p:txBody>
          <a:bodyPr/>
          <a:lstStyle/>
          <a:p>
            <a:r>
              <a:rPr lang="en-US"/>
              <a:t>  </a:t>
            </a:r>
            <a:fld id="{E0E21186-8CC3-194A-9753-0BBC1EC778BB}" type="slidenum">
              <a:rPr lang="en-US" smtClean="0"/>
              <a:pPr/>
              <a:t>31</a:t>
            </a:fld>
            <a:endParaRPr lang="en-US" dirty="0"/>
          </a:p>
        </p:txBody>
      </p:sp>
    </p:spTree>
    <p:extLst>
      <p:ext uri="{BB962C8B-B14F-4D97-AF65-F5344CB8AC3E}">
        <p14:creationId xmlns:p14="http://schemas.microsoft.com/office/powerpoint/2010/main" val="45524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5A11D3-EA02-0321-9FC9-3D3495046B2D}"/>
              </a:ext>
            </a:extLst>
          </p:cNvPr>
          <p:cNvSpPr>
            <a:spLocks noGrp="1"/>
          </p:cNvSpPr>
          <p:nvPr>
            <p:ph type="body" sz="quarter" idx="18"/>
          </p:nvPr>
        </p:nvSpPr>
        <p:spPr>
          <a:xfrm>
            <a:off x="463648" y="1548384"/>
            <a:ext cx="11143136" cy="4511040"/>
          </a:xfrm>
        </p:spPr>
        <p:txBody>
          <a:bodyPr>
            <a:normAutofit/>
          </a:bodyPr>
          <a:lstStyle/>
          <a:p>
            <a:pPr>
              <a:lnSpc>
                <a:spcPct val="100000"/>
              </a:lnSpc>
            </a:pPr>
            <a:r>
              <a:rPr lang="en-US" sz="2200" b="1" dirty="0"/>
              <a:t>AmeriCorps Evaluation Resources page (Logic Model Course, and other evaluation topics)</a:t>
            </a:r>
          </a:p>
          <a:p>
            <a:pPr lvl="1">
              <a:lnSpc>
                <a:spcPct val="100000"/>
              </a:lnSpc>
            </a:pPr>
            <a:r>
              <a:rPr lang="en-US" sz="2200" dirty="0">
                <a:hlinkClick r:id="rId4"/>
              </a:rPr>
              <a:t>https://americorps.gov/grantees-sponsors/evaluation-resources</a:t>
            </a:r>
            <a:r>
              <a:rPr lang="en-US" sz="2200" dirty="0"/>
              <a:t> </a:t>
            </a:r>
            <a:endParaRPr lang="en-US" sz="2200" b="1" dirty="0"/>
          </a:p>
          <a:p>
            <a:pPr>
              <a:lnSpc>
                <a:spcPct val="100000"/>
              </a:lnSpc>
            </a:pPr>
            <a:endParaRPr lang="en-US" sz="2200" b="1" dirty="0"/>
          </a:p>
          <a:p>
            <a:pPr>
              <a:lnSpc>
                <a:spcPct val="100000"/>
              </a:lnSpc>
            </a:pPr>
            <a:r>
              <a:rPr lang="en-US" sz="2200" b="1" dirty="0"/>
              <a:t>W.K. Kellogg Foundation Logic Model Development Guide</a:t>
            </a:r>
          </a:p>
          <a:p>
            <a:pPr lvl="1">
              <a:lnSpc>
                <a:spcPct val="100000"/>
              </a:lnSpc>
              <a:spcAft>
                <a:spcPts val="1800"/>
              </a:spcAft>
            </a:pPr>
            <a:r>
              <a:rPr lang="en-US" sz="2200" dirty="0">
                <a:hlinkClick r:id="rId5"/>
              </a:rPr>
              <a:t>http://www.wkkf.org/resource-directory/resource/2006/02/wk-kellogg-foundation-logic-model-development-guide</a:t>
            </a:r>
            <a:endParaRPr lang="en-US" sz="2200" dirty="0"/>
          </a:p>
          <a:p>
            <a:pPr>
              <a:lnSpc>
                <a:spcPct val="100000"/>
              </a:lnSpc>
              <a:spcBef>
                <a:spcPts val="0"/>
              </a:spcBef>
            </a:pPr>
            <a:endParaRPr lang="en-US" sz="2200" b="1" dirty="0"/>
          </a:p>
          <a:p>
            <a:pPr>
              <a:lnSpc>
                <a:spcPct val="100000"/>
              </a:lnSpc>
              <a:spcBef>
                <a:spcPts val="0"/>
              </a:spcBef>
              <a:spcAft>
                <a:spcPts val="1800"/>
              </a:spcAft>
            </a:pPr>
            <a:r>
              <a:rPr lang="en-US" sz="2200" b="1" dirty="0"/>
              <a:t>Innovation Network Logic Model Workbook 	</a:t>
            </a:r>
            <a:r>
              <a:rPr lang="en-US" sz="2200" dirty="0">
                <a:hlinkClick r:id="rId6"/>
              </a:rPr>
              <a:t>https://innonet.org/media/logic_model_workbook_0.pdf</a:t>
            </a:r>
            <a:r>
              <a:rPr lang="en-US" sz="2200" dirty="0"/>
              <a:t> </a:t>
            </a:r>
          </a:p>
          <a:p>
            <a:endParaRPr lang="en-US" dirty="0"/>
          </a:p>
        </p:txBody>
      </p:sp>
      <p:sp>
        <p:nvSpPr>
          <p:cNvPr id="2" name="Title 1"/>
          <p:cNvSpPr>
            <a:spLocks noGrp="1"/>
          </p:cNvSpPr>
          <p:nvPr>
            <p:ph type="title"/>
          </p:nvPr>
        </p:nvSpPr>
        <p:spPr/>
        <p:txBody>
          <a:bodyPr>
            <a:normAutofit fontScale="90000"/>
          </a:bodyPr>
          <a:lstStyle/>
          <a:p>
            <a:r>
              <a:rPr lang="en-US"/>
              <a:t>Resources for Logic Model Development</a:t>
            </a:r>
          </a:p>
        </p:txBody>
      </p:sp>
      <p:sp>
        <p:nvSpPr>
          <p:cNvPr id="4" name="Text Placeholder 3">
            <a:extLst>
              <a:ext uri="{FF2B5EF4-FFF2-40B4-BE49-F238E27FC236}">
                <a16:creationId xmlns:a16="http://schemas.microsoft.com/office/drawing/2014/main" id="{F40FDE13-9582-5025-F65E-C993A7ADE606}"/>
              </a:ext>
            </a:extLst>
          </p:cNvPr>
          <p:cNvSpPr>
            <a:spLocks noGrp="1"/>
          </p:cNvSpPr>
          <p:nvPr>
            <p:ph type="body" sz="quarter" idx="13"/>
          </p:nvPr>
        </p:nvSpPr>
        <p:spPr/>
        <p:txBody>
          <a:bodyPr>
            <a:noAutofit/>
          </a:bodyPr>
          <a:lstStyle/>
          <a:p>
            <a:pPr marL="0" indent="0">
              <a:lnSpc>
                <a:spcPct val="100000"/>
              </a:lnSpc>
              <a:buNone/>
            </a:pPr>
            <a:endParaRPr lang="en-US" sz="2200" dirty="0"/>
          </a:p>
        </p:txBody>
      </p:sp>
    </p:spTree>
    <p:custDataLst>
      <p:tags r:id="rId1"/>
    </p:custDataLst>
    <p:extLst>
      <p:ext uri="{BB962C8B-B14F-4D97-AF65-F5344CB8AC3E}">
        <p14:creationId xmlns:p14="http://schemas.microsoft.com/office/powerpoint/2010/main" val="70517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604121-DEF2-4EBE-A55A-B71E9DB928FC}"/>
              </a:ext>
            </a:extLst>
          </p:cNvPr>
          <p:cNvSpPr>
            <a:spLocks noGrp="1"/>
          </p:cNvSpPr>
          <p:nvPr>
            <p:ph type="body" sz="quarter" idx="15"/>
          </p:nvPr>
        </p:nvSpPr>
        <p:spPr>
          <a:xfrm>
            <a:off x="1295400" y="565883"/>
            <a:ext cx="3484563" cy="273050"/>
          </a:xfrm>
        </p:spPr>
        <p:txBody>
          <a:bodyPr/>
          <a:lstStyle/>
          <a:p>
            <a:endParaRPr lang="en-US" dirty="0"/>
          </a:p>
        </p:txBody>
      </p:sp>
      <p:sp>
        <p:nvSpPr>
          <p:cNvPr id="9" name="Text Placeholder 8">
            <a:extLst>
              <a:ext uri="{FF2B5EF4-FFF2-40B4-BE49-F238E27FC236}">
                <a16:creationId xmlns:a16="http://schemas.microsoft.com/office/drawing/2014/main" id="{0AD1245E-C65C-467F-9485-8BAC90D40DA8}"/>
              </a:ext>
            </a:extLst>
          </p:cNvPr>
          <p:cNvSpPr>
            <a:spLocks noGrp="1"/>
          </p:cNvSpPr>
          <p:nvPr>
            <p:ph type="body" sz="quarter" idx="16"/>
          </p:nvPr>
        </p:nvSpPr>
        <p:spPr>
          <a:xfrm>
            <a:off x="1295400" y="1515546"/>
            <a:ext cx="4419600" cy="266700"/>
          </a:xfrm>
        </p:spPr>
        <p:txBody>
          <a:bodyPr/>
          <a:lstStyle/>
          <a:p>
            <a:r>
              <a:rPr lang="en-US" sz="1800" dirty="0"/>
              <a:t>Carrie E. Markovitz, Ph.D.</a:t>
            </a:r>
          </a:p>
          <a:p>
            <a:r>
              <a:rPr lang="en-US" sz="1800" dirty="0"/>
              <a:t>NORC at the University of Chicago</a:t>
            </a:r>
          </a:p>
          <a:p>
            <a:r>
              <a:rPr lang="en-US" sz="1800" dirty="0">
                <a:hlinkClick r:id="rId2"/>
              </a:rPr>
              <a:t>markovitz-carrie@norc.org</a:t>
            </a:r>
            <a:endParaRPr lang="en-US" sz="1800" dirty="0"/>
          </a:p>
          <a:p>
            <a:endParaRPr lang="en-US" sz="1800" dirty="0"/>
          </a:p>
          <a:p>
            <a:r>
              <a:rPr lang="en-US" sz="1800" dirty="0">
                <a:latin typeface="+mj-lt"/>
              </a:rPr>
              <a:t>To contact the Office of Research and Evaluation: </a:t>
            </a:r>
            <a:r>
              <a:rPr lang="en-US" sz="1800" u="sng" dirty="0">
                <a:solidFill>
                  <a:srgbClr val="0563C1"/>
                </a:solidFill>
                <a:effectLst/>
                <a:latin typeface="+mj-lt"/>
                <a:ea typeface="Calibri" panose="020F0502020204030204" pitchFamily="34" charset="0"/>
                <a:cs typeface="Calibri" panose="020F0502020204030204" pitchFamily="34" charset="0"/>
                <a:hlinkClick r:id="rId3"/>
              </a:rPr>
              <a:t>evaluation@cns.gov</a:t>
            </a:r>
            <a:endParaRPr lang="en-US" sz="1800" dirty="0">
              <a:latin typeface="+mj-lt"/>
            </a:endParaRPr>
          </a:p>
        </p:txBody>
      </p:sp>
      <p:sp>
        <p:nvSpPr>
          <p:cNvPr id="7" name="Title 6">
            <a:extLst>
              <a:ext uri="{FF2B5EF4-FFF2-40B4-BE49-F238E27FC236}">
                <a16:creationId xmlns:a16="http://schemas.microsoft.com/office/drawing/2014/main" id="{7C41E5CE-7E91-445A-84E9-4502738A43AE}"/>
              </a:ext>
            </a:extLst>
          </p:cNvPr>
          <p:cNvSpPr>
            <a:spLocks noGrp="1"/>
          </p:cNvSpPr>
          <p:nvPr>
            <p:ph type="title"/>
          </p:nvPr>
        </p:nvSpPr>
        <p:spPr>
          <a:xfrm>
            <a:off x="1295400" y="862584"/>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8200BC-E534-4109-8CF8-8A9B4AD25C4F}"/>
              </a:ext>
            </a:extLst>
          </p:cNvPr>
          <p:cNvSpPr>
            <a:spLocks noGrp="1"/>
          </p:cNvSpPr>
          <p:nvPr>
            <p:ph type="body" sz="quarter" idx="18"/>
          </p:nvPr>
        </p:nvSpPr>
        <p:spPr>
          <a:xfrm>
            <a:off x="463647" y="1607502"/>
            <a:ext cx="11158081" cy="3200400"/>
          </a:xfrm>
        </p:spPr>
        <p:txBody>
          <a:bodyPr>
            <a:noAutofit/>
          </a:bodyPr>
          <a:lstStyle/>
          <a:p>
            <a:pPr>
              <a:spcAft>
                <a:spcPts val="1200"/>
              </a:spcAft>
            </a:pPr>
            <a:r>
              <a:rPr lang="en-US" sz="2400" dirty="0"/>
              <a:t>The general underlying idea of how you believe your intervention will create change</a:t>
            </a:r>
          </a:p>
          <a:p>
            <a:pPr>
              <a:spcAft>
                <a:spcPts val="1200"/>
              </a:spcAft>
            </a:pPr>
            <a:r>
              <a:rPr lang="en-US" sz="2400" dirty="0"/>
              <a:t>There are three main elements: </a:t>
            </a:r>
          </a:p>
          <a:p>
            <a:pPr>
              <a:spcAft>
                <a:spcPts val="1200"/>
              </a:spcAft>
            </a:pPr>
            <a:endParaRPr lang="en-US" sz="2400" dirty="0"/>
          </a:p>
          <a:p>
            <a:pPr>
              <a:spcAft>
                <a:spcPts val="1200"/>
              </a:spcAft>
            </a:pPr>
            <a:endParaRPr lang="en-US" sz="2400" dirty="0"/>
          </a:p>
          <a:p>
            <a:pPr>
              <a:spcAft>
                <a:spcPts val="1200"/>
              </a:spcAft>
            </a:pPr>
            <a:endParaRPr lang="en-US" sz="2400" dirty="0"/>
          </a:p>
          <a:p>
            <a:pPr>
              <a:spcAft>
                <a:spcPts val="1200"/>
              </a:spcAft>
            </a:pPr>
            <a:r>
              <a:rPr lang="en-US" sz="2400" dirty="0">
                <a:cs typeface="Arial" panose="020B0604020202020204" pitchFamily="34" charset="0"/>
              </a:rPr>
              <a:t>For an overview of theory of change and evidence, ASN grantees can refer to the modules, “</a:t>
            </a:r>
            <a:r>
              <a:rPr lang="en-US" sz="2400" dirty="0">
                <a:cs typeface="Arial" panose="020B0604020202020204" pitchFamily="34" charset="0"/>
                <a:hlinkClick r:id="rId3"/>
              </a:rPr>
              <a:t>Designing Effective Action for Change</a:t>
            </a:r>
            <a:r>
              <a:rPr lang="en-US" sz="2400" dirty="0">
                <a:cs typeface="Arial" panose="020B0604020202020204" pitchFamily="34" charset="0"/>
              </a:rPr>
              <a:t>”. </a:t>
            </a:r>
            <a:endParaRPr lang="en-US" sz="2400" dirty="0"/>
          </a:p>
          <a:p>
            <a:endParaRPr lang="en-US" sz="2400" dirty="0"/>
          </a:p>
          <a:p>
            <a:pPr marL="0" indent="0">
              <a:buNone/>
            </a:pPr>
            <a:endParaRPr lang="en-US" sz="2400" dirty="0"/>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a:p>
        </p:txBody>
      </p:sp>
      <p:sp>
        <p:nvSpPr>
          <p:cNvPr id="6" name="Title 5">
            <a:extLst>
              <a:ext uri="{FF2B5EF4-FFF2-40B4-BE49-F238E27FC236}">
                <a16:creationId xmlns:a16="http://schemas.microsoft.com/office/drawing/2014/main" id="{3F58C67C-069F-4A71-94E3-DD2069CE0D23}"/>
              </a:ext>
            </a:extLst>
          </p:cNvPr>
          <p:cNvSpPr>
            <a:spLocks noGrp="1"/>
          </p:cNvSpPr>
          <p:nvPr>
            <p:ph type="title"/>
          </p:nvPr>
        </p:nvSpPr>
        <p:spPr/>
        <p:txBody>
          <a:bodyPr>
            <a:normAutofit fontScale="90000"/>
          </a:bodyPr>
          <a:lstStyle/>
          <a:p>
            <a:r>
              <a:rPr lang="en-US" dirty="0"/>
              <a:t>Theory of Change</a:t>
            </a:r>
          </a:p>
        </p:txBody>
      </p:sp>
      <p:sp>
        <p:nvSpPr>
          <p:cNvPr id="4" name="Slide Number Placeholder 3">
            <a:extLst>
              <a:ext uri="{FF2B5EF4-FFF2-40B4-BE49-F238E27FC236}">
                <a16:creationId xmlns:a16="http://schemas.microsoft.com/office/drawing/2014/main" id="{0386BAC4-4B20-4ED6-8DBB-672CE82EBB86}"/>
              </a:ext>
            </a:extLst>
          </p:cNvPr>
          <p:cNvSpPr>
            <a:spLocks noGrp="1"/>
          </p:cNvSpPr>
          <p:nvPr>
            <p:ph type="sldNum" sz="quarter" idx="21"/>
          </p:nvPr>
        </p:nvSpPr>
        <p:spPr/>
        <p:txBody>
          <a:bodyPr/>
          <a:lstStyle/>
          <a:p>
            <a:pPr>
              <a:defRPr/>
            </a:pPr>
            <a:fld id="{DF250469-B62C-0F44-897B-7C51B683C7AB}" type="slidenum">
              <a:rPr lang="en-US" smtClean="0">
                <a:solidFill>
                  <a:srgbClr val="112441"/>
                </a:solidFill>
              </a:rPr>
              <a:pPr>
                <a:defRPr/>
              </a:pPr>
              <a:t>4</a:t>
            </a:fld>
            <a:endParaRPr lang="en-US" dirty="0">
              <a:solidFill>
                <a:srgbClr val="112441"/>
              </a:solidFill>
            </a:endParaRPr>
          </a:p>
        </p:txBody>
      </p:sp>
      <p:sp>
        <p:nvSpPr>
          <p:cNvPr id="2" name="Rectangle 1">
            <a:extLst>
              <a:ext uri="{FF2B5EF4-FFF2-40B4-BE49-F238E27FC236}">
                <a16:creationId xmlns:a16="http://schemas.microsoft.com/office/drawing/2014/main" id="{25CC6D8A-7261-0012-5F71-6676C8D995A7}"/>
              </a:ext>
            </a:extLst>
          </p:cNvPr>
          <p:cNvSpPr/>
          <p:nvPr/>
        </p:nvSpPr>
        <p:spPr>
          <a:xfrm>
            <a:off x="1504177" y="3146419"/>
            <a:ext cx="2533036" cy="1661483"/>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1058CAF-3760-DC01-AB67-715543D6362F}"/>
              </a:ext>
            </a:extLst>
          </p:cNvPr>
          <p:cNvSpPr/>
          <p:nvPr/>
        </p:nvSpPr>
        <p:spPr>
          <a:xfrm>
            <a:off x="4782280" y="3146419"/>
            <a:ext cx="2144889" cy="1661483"/>
          </a:xfrm>
          <a:prstGeom prst="rect">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C1247-FD2D-E8E6-0994-02D206D6BB3F}"/>
              </a:ext>
            </a:extLst>
          </p:cNvPr>
          <p:cNvSpPr/>
          <p:nvPr/>
        </p:nvSpPr>
        <p:spPr>
          <a:xfrm>
            <a:off x="7690005" y="3146419"/>
            <a:ext cx="2144889" cy="1661483"/>
          </a:xfrm>
          <a:prstGeom prst="rect">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9C4CE9C-A80A-222C-04E1-E264DEF15289}"/>
              </a:ext>
            </a:extLst>
          </p:cNvPr>
          <p:cNvSpPr txBox="1"/>
          <p:nvPr/>
        </p:nvSpPr>
        <p:spPr>
          <a:xfrm>
            <a:off x="1824591" y="3532258"/>
            <a:ext cx="1924869" cy="646331"/>
          </a:xfrm>
          <a:prstGeom prst="rect">
            <a:avLst/>
          </a:prstGeom>
          <a:noFill/>
        </p:spPr>
        <p:txBody>
          <a:bodyPr wrap="square" rtlCol="0">
            <a:spAutoFit/>
          </a:bodyPr>
          <a:lstStyle/>
          <a:p>
            <a:pPr algn="ctr"/>
            <a:r>
              <a:rPr lang="en-US" b="1" dirty="0"/>
              <a:t>Community Problem/Need</a:t>
            </a:r>
          </a:p>
        </p:txBody>
      </p:sp>
      <p:sp>
        <p:nvSpPr>
          <p:cNvPr id="11" name="TextBox 10">
            <a:extLst>
              <a:ext uri="{FF2B5EF4-FFF2-40B4-BE49-F238E27FC236}">
                <a16:creationId xmlns:a16="http://schemas.microsoft.com/office/drawing/2014/main" id="{AFC6B322-BCF6-17CC-84CB-DDD1D6702839}"/>
              </a:ext>
            </a:extLst>
          </p:cNvPr>
          <p:cNvSpPr txBox="1"/>
          <p:nvPr/>
        </p:nvSpPr>
        <p:spPr>
          <a:xfrm>
            <a:off x="4853613" y="3525635"/>
            <a:ext cx="1924869" cy="646331"/>
          </a:xfrm>
          <a:prstGeom prst="rect">
            <a:avLst/>
          </a:prstGeom>
          <a:noFill/>
        </p:spPr>
        <p:txBody>
          <a:bodyPr wrap="square" rtlCol="0">
            <a:spAutoFit/>
          </a:bodyPr>
          <a:lstStyle/>
          <a:p>
            <a:pPr algn="ctr"/>
            <a:r>
              <a:rPr lang="en-US" b="1"/>
              <a:t>Specific Intervention</a:t>
            </a:r>
          </a:p>
        </p:txBody>
      </p:sp>
      <p:sp>
        <p:nvSpPr>
          <p:cNvPr id="12" name="TextBox 11">
            <a:extLst>
              <a:ext uri="{FF2B5EF4-FFF2-40B4-BE49-F238E27FC236}">
                <a16:creationId xmlns:a16="http://schemas.microsoft.com/office/drawing/2014/main" id="{5B1F4865-40DC-BDE3-6C67-33889DD7FAEB}"/>
              </a:ext>
            </a:extLst>
          </p:cNvPr>
          <p:cNvSpPr txBox="1"/>
          <p:nvPr/>
        </p:nvSpPr>
        <p:spPr>
          <a:xfrm>
            <a:off x="7800014" y="3573384"/>
            <a:ext cx="1924869" cy="646331"/>
          </a:xfrm>
          <a:prstGeom prst="rect">
            <a:avLst/>
          </a:prstGeom>
          <a:noFill/>
        </p:spPr>
        <p:txBody>
          <a:bodyPr wrap="square" rtlCol="0">
            <a:spAutoFit/>
          </a:bodyPr>
          <a:lstStyle/>
          <a:p>
            <a:pPr algn="ctr"/>
            <a:r>
              <a:rPr lang="en-US" b="1"/>
              <a:t>Intended Outcome</a:t>
            </a:r>
          </a:p>
        </p:txBody>
      </p:sp>
      <p:sp>
        <p:nvSpPr>
          <p:cNvPr id="13" name="Arrow: Right 12">
            <a:extLst>
              <a:ext uri="{FF2B5EF4-FFF2-40B4-BE49-F238E27FC236}">
                <a16:creationId xmlns:a16="http://schemas.microsoft.com/office/drawing/2014/main" id="{5E7E984A-CC0F-372C-15E7-E42CA456E2B8}"/>
              </a:ext>
            </a:extLst>
          </p:cNvPr>
          <p:cNvSpPr/>
          <p:nvPr/>
        </p:nvSpPr>
        <p:spPr>
          <a:xfrm>
            <a:off x="4037213" y="3885113"/>
            <a:ext cx="745065" cy="258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8FD8AF8-53EE-BC91-D733-8511E78B84FB}"/>
              </a:ext>
            </a:extLst>
          </p:cNvPr>
          <p:cNvSpPr/>
          <p:nvPr/>
        </p:nvSpPr>
        <p:spPr>
          <a:xfrm>
            <a:off x="6944940" y="3847635"/>
            <a:ext cx="745065" cy="258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2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1BAEC1-1B91-61D0-675E-659047EBAB8B}"/>
              </a:ext>
            </a:extLst>
          </p:cNvPr>
          <p:cNvSpPr>
            <a:spLocks noGrp="1"/>
          </p:cNvSpPr>
          <p:nvPr>
            <p:ph type="body" sz="quarter" idx="18"/>
          </p:nvPr>
        </p:nvSpPr>
        <p:spPr>
          <a:xfrm>
            <a:off x="463648" y="1597175"/>
            <a:ext cx="9674352" cy="3200400"/>
          </a:xfrm>
        </p:spPr>
        <p:txBody>
          <a:bodyPr/>
          <a:lstStyle/>
          <a:p>
            <a:r>
              <a:rPr lang="en-US" sz="2400" dirty="0"/>
              <a:t>Theory of change for a nutrition assistance program:	</a:t>
            </a:r>
          </a:p>
          <a:p>
            <a:endParaRPr lang="en-US" dirty="0"/>
          </a:p>
        </p:txBody>
      </p:sp>
      <p:sp>
        <p:nvSpPr>
          <p:cNvPr id="2" name="Title 1"/>
          <p:cNvSpPr>
            <a:spLocks noGrp="1"/>
          </p:cNvSpPr>
          <p:nvPr>
            <p:ph type="title"/>
          </p:nvPr>
        </p:nvSpPr>
        <p:spPr>
          <a:xfrm>
            <a:off x="463648" y="436080"/>
            <a:ext cx="9119264" cy="419100"/>
          </a:xfrm>
        </p:spPr>
        <p:txBody>
          <a:bodyPr>
            <a:normAutofit fontScale="90000"/>
          </a:bodyPr>
          <a:lstStyle/>
          <a:p>
            <a:r>
              <a:rPr lang="en-US" dirty="0"/>
              <a:t>Example of a Program’s Theory of Change</a:t>
            </a:r>
          </a:p>
        </p:txBody>
      </p:sp>
      <p:sp>
        <p:nvSpPr>
          <p:cNvPr id="8" name="TextBox 7"/>
          <p:cNvSpPr txBox="1"/>
          <p:nvPr/>
        </p:nvSpPr>
        <p:spPr>
          <a:xfrm>
            <a:off x="1733581" y="2530385"/>
            <a:ext cx="2025934" cy="369332"/>
          </a:xfrm>
          <a:prstGeom prst="rect">
            <a:avLst/>
          </a:prstGeom>
          <a:noFill/>
        </p:spPr>
        <p:txBody>
          <a:bodyPr wrap="square" rtlCol="0">
            <a:spAutoFit/>
          </a:bodyPr>
          <a:lstStyle/>
          <a:p>
            <a:pPr algn="ctr"/>
            <a:r>
              <a:rPr lang="en-US" dirty="0">
                <a:latin typeface="Arial Rounded MT Bold" panose="020F0704030504030204" pitchFamily="34" charset="0"/>
                <a:cs typeface="Aharoni" panose="02010803020104030203" pitchFamily="2" charset="-79"/>
              </a:rPr>
              <a:t>Problem/Need</a:t>
            </a:r>
          </a:p>
        </p:txBody>
      </p:sp>
      <p:sp>
        <p:nvSpPr>
          <p:cNvPr id="9" name="TextBox 8"/>
          <p:cNvSpPr txBox="1"/>
          <p:nvPr/>
        </p:nvSpPr>
        <p:spPr>
          <a:xfrm>
            <a:off x="4647993" y="2513623"/>
            <a:ext cx="2279176" cy="369332"/>
          </a:xfrm>
          <a:prstGeom prst="rect">
            <a:avLst/>
          </a:prstGeom>
          <a:noFill/>
        </p:spPr>
        <p:txBody>
          <a:bodyPr wrap="square" rtlCol="0">
            <a:spAutoFit/>
          </a:bodyPr>
          <a:lstStyle/>
          <a:p>
            <a:pPr algn="ctr"/>
            <a:r>
              <a:rPr lang="en-US" dirty="0">
                <a:latin typeface="Arial Rounded MT Bold" panose="020F0704030504030204" pitchFamily="34" charset="0"/>
                <a:cs typeface="Aharoni" panose="02010803020104030203" pitchFamily="2" charset="-79"/>
              </a:rPr>
              <a:t>Intervention</a:t>
            </a:r>
          </a:p>
        </p:txBody>
      </p:sp>
      <p:sp>
        <p:nvSpPr>
          <p:cNvPr id="10" name="TextBox 9"/>
          <p:cNvSpPr txBox="1"/>
          <p:nvPr/>
        </p:nvSpPr>
        <p:spPr>
          <a:xfrm>
            <a:off x="7766721" y="2503197"/>
            <a:ext cx="2025934" cy="646331"/>
          </a:xfrm>
          <a:prstGeom prst="rect">
            <a:avLst/>
          </a:prstGeom>
          <a:noFill/>
        </p:spPr>
        <p:txBody>
          <a:bodyPr wrap="square" rtlCol="0">
            <a:spAutoFit/>
          </a:bodyPr>
          <a:lstStyle/>
          <a:p>
            <a:pPr algn="ctr"/>
            <a:r>
              <a:rPr lang="en-US" dirty="0">
                <a:latin typeface="Arial Rounded MT Bold" panose="020F0704030504030204" pitchFamily="34" charset="0"/>
                <a:cs typeface="Aharoni" panose="02010803020104030203" pitchFamily="2" charset="-79"/>
              </a:rPr>
              <a:t>Intended Outcome</a:t>
            </a:r>
          </a:p>
        </p:txBody>
      </p:sp>
      <p:sp>
        <p:nvSpPr>
          <p:cNvPr id="6" name="Rectangle 5">
            <a:extLst>
              <a:ext uri="{FF2B5EF4-FFF2-40B4-BE49-F238E27FC236}">
                <a16:creationId xmlns:a16="http://schemas.microsoft.com/office/drawing/2014/main" id="{300A166E-034C-1301-29FF-5BFDD96EDBF8}"/>
              </a:ext>
            </a:extLst>
          </p:cNvPr>
          <p:cNvSpPr/>
          <p:nvPr/>
        </p:nvSpPr>
        <p:spPr>
          <a:xfrm>
            <a:off x="1504177" y="3136092"/>
            <a:ext cx="2533036" cy="1661483"/>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94E45A-B2BA-AE60-C0DA-EABC71728AB2}"/>
              </a:ext>
            </a:extLst>
          </p:cNvPr>
          <p:cNvSpPr/>
          <p:nvPr/>
        </p:nvSpPr>
        <p:spPr>
          <a:xfrm>
            <a:off x="4782280" y="3136092"/>
            <a:ext cx="2144889" cy="1661483"/>
          </a:xfrm>
          <a:prstGeom prst="rect">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CC129E-E783-5CA7-9CDA-943569391277}"/>
              </a:ext>
            </a:extLst>
          </p:cNvPr>
          <p:cNvSpPr/>
          <p:nvPr/>
        </p:nvSpPr>
        <p:spPr>
          <a:xfrm>
            <a:off x="7690005" y="3136092"/>
            <a:ext cx="2144889" cy="1661483"/>
          </a:xfrm>
          <a:prstGeom prst="rect">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414C56-8A52-E51A-072F-488CAA5B27C8}"/>
              </a:ext>
            </a:extLst>
          </p:cNvPr>
          <p:cNvSpPr txBox="1"/>
          <p:nvPr/>
        </p:nvSpPr>
        <p:spPr>
          <a:xfrm>
            <a:off x="1604571" y="3371426"/>
            <a:ext cx="2283955" cy="1200329"/>
          </a:xfrm>
          <a:prstGeom prst="rect">
            <a:avLst/>
          </a:prstGeom>
          <a:noFill/>
        </p:spPr>
        <p:txBody>
          <a:bodyPr wrap="square" rtlCol="0">
            <a:spAutoFit/>
          </a:bodyPr>
          <a:lstStyle/>
          <a:p>
            <a:pPr algn="ctr"/>
            <a:r>
              <a:rPr lang="en-US" b="1" dirty="0"/>
              <a:t>Families suffer from poor nutrition-related health problems</a:t>
            </a:r>
          </a:p>
        </p:txBody>
      </p:sp>
      <p:sp>
        <p:nvSpPr>
          <p:cNvPr id="13" name="TextBox 12">
            <a:extLst>
              <a:ext uri="{FF2B5EF4-FFF2-40B4-BE49-F238E27FC236}">
                <a16:creationId xmlns:a16="http://schemas.microsoft.com/office/drawing/2014/main" id="{9DF9DC65-C2A1-49AC-FEDE-2BF0DD3FA125}"/>
              </a:ext>
            </a:extLst>
          </p:cNvPr>
          <p:cNvSpPr txBox="1"/>
          <p:nvPr/>
        </p:nvSpPr>
        <p:spPr>
          <a:xfrm>
            <a:off x="4782278" y="3482058"/>
            <a:ext cx="2144891" cy="923330"/>
          </a:xfrm>
          <a:prstGeom prst="rect">
            <a:avLst/>
          </a:prstGeom>
          <a:noFill/>
        </p:spPr>
        <p:txBody>
          <a:bodyPr wrap="square" rtlCol="0">
            <a:spAutoFit/>
          </a:bodyPr>
          <a:lstStyle/>
          <a:p>
            <a:pPr algn="ctr"/>
            <a:r>
              <a:rPr lang="en-US" b="1" dirty="0"/>
              <a:t>Nutrition education and referral services</a:t>
            </a:r>
          </a:p>
        </p:txBody>
      </p:sp>
      <p:sp>
        <p:nvSpPr>
          <p:cNvPr id="14" name="TextBox 13">
            <a:extLst>
              <a:ext uri="{FF2B5EF4-FFF2-40B4-BE49-F238E27FC236}">
                <a16:creationId xmlns:a16="http://schemas.microsoft.com/office/drawing/2014/main" id="{5F823D66-E9DB-1C6C-100F-A98133A194B2}"/>
              </a:ext>
            </a:extLst>
          </p:cNvPr>
          <p:cNvSpPr txBox="1"/>
          <p:nvPr/>
        </p:nvSpPr>
        <p:spPr>
          <a:xfrm>
            <a:off x="7707776" y="3779182"/>
            <a:ext cx="2127118" cy="369332"/>
          </a:xfrm>
          <a:prstGeom prst="rect">
            <a:avLst/>
          </a:prstGeom>
          <a:noFill/>
        </p:spPr>
        <p:txBody>
          <a:bodyPr wrap="square" rtlCol="0">
            <a:spAutoFit/>
          </a:bodyPr>
          <a:lstStyle/>
          <a:p>
            <a:pPr algn="ctr"/>
            <a:r>
              <a:rPr lang="en-US" b="1" dirty="0"/>
              <a:t>Healthier families</a:t>
            </a:r>
          </a:p>
        </p:txBody>
      </p:sp>
      <p:sp>
        <p:nvSpPr>
          <p:cNvPr id="15" name="Arrow: Right 14">
            <a:extLst>
              <a:ext uri="{FF2B5EF4-FFF2-40B4-BE49-F238E27FC236}">
                <a16:creationId xmlns:a16="http://schemas.microsoft.com/office/drawing/2014/main" id="{30A2E361-F601-FE43-FDB4-78790F2A3CF7}"/>
              </a:ext>
            </a:extLst>
          </p:cNvPr>
          <p:cNvSpPr/>
          <p:nvPr/>
        </p:nvSpPr>
        <p:spPr>
          <a:xfrm>
            <a:off x="4037213" y="3874786"/>
            <a:ext cx="745065" cy="258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114D31A-DA71-802A-644A-7C7175DF435E}"/>
              </a:ext>
            </a:extLst>
          </p:cNvPr>
          <p:cNvSpPr/>
          <p:nvPr/>
        </p:nvSpPr>
        <p:spPr>
          <a:xfrm>
            <a:off x="6944940" y="3837308"/>
            <a:ext cx="745065" cy="258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96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F1EBCE-EEF6-4162-B32D-D57B56C85B5C}"/>
              </a:ext>
            </a:extLst>
          </p:cNvPr>
          <p:cNvSpPr>
            <a:spLocks noGrp="1"/>
          </p:cNvSpPr>
          <p:nvPr>
            <p:ph type="body" sz="quarter" idx="18"/>
          </p:nvPr>
        </p:nvSpPr>
        <p:spPr>
          <a:xfrm>
            <a:off x="463648" y="1638986"/>
            <a:ext cx="9674352" cy="3200400"/>
          </a:xfrm>
        </p:spPr>
        <p:txBody>
          <a:bodyPr>
            <a:normAutofit lnSpcReduction="10000"/>
          </a:bodyPr>
          <a:lstStyle/>
          <a:p>
            <a:r>
              <a:rPr lang="en-US" sz="2400" dirty="0"/>
              <a:t>A detailed visual representation of a program and its</a:t>
            </a:r>
            <a:r>
              <a:rPr lang="en-US" sz="2400" b="1" dirty="0"/>
              <a:t> </a:t>
            </a:r>
            <a:r>
              <a:rPr lang="en-US" sz="2400" dirty="0"/>
              <a:t>theory of change.</a:t>
            </a:r>
          </a:p>
          <a:p>
            <a:r>
              <a:rPr lang="en-US" sz="2400" dirty="0"/>
              <a:t>Communicates how a program works by depicting the intended relationships among program components: </a:t>
            </a:r>
          </a:p>
          <a:p>
            <a:pPr lvl="1"/>
            <a:r>
              <a:rPr lang="en-US" sz="2000" dirty="0"/>
              <a:t>Inputs or resources</a:t>
            </a:r>
          </a:p>
          <a:p>
            <a:pPr lvl="1"/>
            <a:r>
              <a:rPr lang="en-US" sz="2000" dirty="0"/>
              <a:t>Activities</a:t>
            </a:r>
          </a:p>
          <a:p>
            <a:pPr lvl="1"/>
            <a:r>
              <a:rPr lang="en-US" sz="2000" dirty="0"/>
              <a:t>Outputs</a:t>
            </a:r>
          </a:p>
          <a:p>
            <a:pPr lvl="1"/>
            <a:r>
              <a:rPr lang="en-US" sz="2000" dirty="0"/>
              <a:t>Outcomes</a:t>
            </a:r>
          </a:p>
          <a:p>
            <a:pPr marL="288925" lvl="1" indent="0">
              <a:buNone/>
            </a:pPr>
            <a:endParaRPr lang="en-US" sz="2000" dirty="0"/>
          </a:p>
        </p:txBody>
      </p:sp>
      <p:sp>
        <p:nvSpPr>
          <p:cNvPr id="4" name="Title 3">
            <a:extLst>
              <a:ext uri="{FF2B5EF4-FFF2-40B4-BE49-F238E27FC236}">
                <a16:creationId xmlns:a16="http://schemas.microsoft.com/office/drawing/2014/main" id="{FB0EA106-FD50-45C7-85F8-736BD6FCC2A1}"/>
              </a:ext>
            </a:extLst>
          </p:cNvPr>
          <p:cNvSpPr>
            <a:spLocks noGrp="1"/>
          </p:cNvSpPr>
          <p:nvPr>
            <p:ph type="title"/>
          </p:nvPr>
        </p:nvSpPr>
        <p:spPr/>
        <p:txBody>
          <a:bodyPr>
            <a:normAutofit fontScale="90000"/>
          </a:bodyPr>
          <a:lstStyle/>
          <a:p>
            <a:r>
              <a:rPr lang="en-US" dirty="0"/>
              <a:t>What is a Logic Model?</a:t>
            </a:r>
          </a:p>
        </p:txBody>
      </p:sp>
      <p:sp>
        <p:nvSpPr>
          <p:cNvPr id="7" name="Text Placeholder 6">
            <a:extLst>
              <a:ext uri="{FF2B5EF4-FFF2-40B4-BE49-F238E27FC236}">
                <a16:creationId xmlns:a16="http://schemas.microsoft.com/office/drawing/2014/main" id="{DDCE6C37-553C-7914-219E-82BC21A41CE8}"/>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59CC7519-1BD9-4509-A126-1E719C9E693F}"/>
              </a:ext>
            </a:extLst>
          </p:cNvPr>
          <p:cNvSpPr>
            <a:spLocks noGrp="1"/>
          </p:cNvSpPr>
          <p:nvPr>
            <p:ph type="sldNum" sz="quarter" idx="21"/>
          </p:nvPr>
        </p:nvSpPr>
        <p:spPr/>
        <p:txBody>
          <a:bodyPr/>
          <a:lstStyle/>
          <a:p>
            <a:fld id="{DF250469-B62C-0F44-897B-7C51B683C7AB}" type="slidenum">
              <a:rPr lang="en-US" smtClean="0"/>
              <a:pPr/>
              <a:t>6</a:t>
            </a:fld>
            <a:endParaRPr lang="en-US" dirty="0"/>
          </a:p>
        </p:txBody>
      </p:sp>
      <p:graphicFrame>
        <p:nvGraphicFramePr>
          <p:cNvPr id="2" name="Diagram 1">
            <a:extLst>
              <a:ext uri="{FF2B5EF4-FFF2-40B4-BE49-F238E27FC236}">
                <a16:creationId xmlns:a16="http://schemas.microsoft.com/office/drawing/2014/main" id="{8AB3FC93-0C67-F8BE-F64D-884FC37F1823}"/>
              </a:ext>
            </a:extLst>
          </p:cNvPr>
          <p:cNvGraphicFramePr/>
          <p:nvPr/>
        </p:nvGraphicFramePr>
        <p:xfrm>
          <a:off x="463648" y="4261757"/>
          <a:ext cx="11423552" cy="259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4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35D989-31EE-4188-827B-9FA9244C1C14}"/>
              </a:ext>
            </a:extLst>
          </p:cNvPr>
          <p:cNvSpPr>
            <a:spLocks noGrp="1"/>
          </p:cNvSpPr>
          <p:nvPr>
            <p:ph type="body" sz="quarter" idx="18"/>
          </p:nvPr>
        </p:nvSpPr>
        <p:spPr>
          <a:xfrm>
            <a:off x="463648" y="1742646"/>
            <a:ext cx="9674352" cy="3200400"/>
          </a:xfrm>
        </p:spPr>
        <p:txBody>
          <a:bodyPr>
            <a:normAutofit/>
          </a:bodyPr>
          <a:lstStyle/>
          <a:p>
            <a:pPr>
              <a:spcAft>
                <a:spcPts val="1200"/>
              </a:spcAft>
            </a:pPr>
            <a:r>
              <a:rPr lang="en-US" sz="2800" dirty="0"/>
              <a:t>Generate a clear and shared understanding of how a program works</a:t>
            </a:r>
          </a:p>
          <a:p>
            <a:pPr>
              <a:spcAft>
                <a:spcPts val="1200"/>
              </a:spcAft>
            </a:pPr>
            <a:r>
              <a:rPr lang="en-US" sz="2800" dirty="0"/>
              <a:t>Support program planning and improvement</a:t>
            </a:r>
          </a:p>
          <a:p>
            <a:pPr>
              <a:spcAft>
                <a:spcPts val="1200"/>
              </a:spcAft>
            </a:pPr>
            <a:r>
              <a:rPr lang="en-US" sz="2800" b="1" dirty="0"/>
              <a:t>Serve as foundation for evaluation</a:t>
            </a:r>
          </a:p>
        </p:txBody>
      </p:sp>
      <p:sp>
        <p:nvSpPr>
          <p:cNvPr id="4" name="Title 3">
            <a:extLst>
              <a:ext uri="{FF2B5EF4-FFF2-40B4-BE49-F238E27FC236}">
                <a16:creationId xmlns:a16="http://schemas.microsoft.com/office/drawing/2014/main" id="{31C8AF4B-693B-46E3-823A-0E214D0C776B}"/>
              </a:ext>
            </a:extLst>
          </p:cNvPr>
          <p:cNvSpPr>
            <a:spLocks noGrp="1"/>
          </p:cNvSpPr>
          <p:nvPr>
            <p:ph type="title"/>
          </p:nvPr>
        </p:nvSpPr>
        <p:spPr/>
        <p:txBody>
          <a:bodyPr>
            <a:normAutofit fontScale="90000"/>
          </a:bodyPr>
          <a:lstStyle/>
          <a:p>
            <a:r>
              <a:rPr lang="en-US" dirty="0"/>
              <a:t>Why Develop a Logic Model?</a:t>
            </a:r>
          </a:p>
        </p:txBody>
      </p:sp>
      <p:sp>
        <p:nvSpPr>
          <p:cNvPr id="2" name="Text Placeholder 1">
            <a:extLst>
              <a:ext uri="{FF2B5EF4-FFF2-40B4-BE49-F238E27FC236}">
                <a16:creationId xmlns:a16="http://schemas.microsoft.com/office/drawing/2014/main" id="{16C53F84-65DE-E938-0288-EB3D32A03A7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564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E4110A-11A2-B6D4-3EE2-EAB568C4F823}"/>
              </a:ext>
            </a:extLst>
          </p:cNvPr>
          <p:cNvSpPr>
            <a:spLocks noGrp="1"/>
          </p:cNvSpPr>
          <p:nvPr>
            <p:ph type="body" sz="quarter" idx="18"/>
          </p:nvPr>
        </p:nvSpPr>
        <p:spPr>
          <a:xfrm>
            <a:off x="463648" y="1579189"/>
            <a:ext cx="9674352" cy="3200400"/>
          </a:xfrm>
        </p:spPr>
        <p:txBody>
          <a:bodyPr/>
          <a:lstStyle/>
          <a:p>
            <a:r>
              <a:rPr lang="en-US" sz="2400" dirty="0"/>
              <a:t>Inputs or resources</a:t>
            </a:r>
          </a:p>
          <a:p>
            <a:r>
              <a:rPr lang="en-US" sz="2400" dirty="0"/>
              <a:t>Activities </a:t>
            </a:r>
          </a:p>
          <a:p>
            <a:r>
              <a:rPr lang="en-US" sz="2400" dirty="0"/>
              <a:t>Outputs </a:t>
            </a:r>
          </a:p>
          <a:p>
            <a:r>
              <a:rPr lang="en-US" sz="2400" dirty="0"/>
              <a:t>Outcomes (short-, medium- and long-term)</a:t>
            </a:r>
          </a:p>
          <a:p>
            <a:endParaRPr lang="en-US" dirty="0"/>
          </a:p>
        </p:txBody>
      </p:sp>
      <p:sp>
        <p:nvSpPr>
          <p:cNvPr id="2" name="Title 1"/>
          <p:cNvSpPr>
            <a:spLocks noGrp="1"/>
          </p:cNvSpPr>
          <p:nvPr>
            <p:ph type="title"/>
          </p:nvPr>
        </p:nvSpPr>
        <p:spPr>
          <a:xfrm>
            <a:off x="463648" y="357491"/>
            <a:ext cx="8034176" cy="419100"/>
          </a:xfrm>
        </p:spPr>
        <p:txBody>
          <a:bodyPr>
            <a:normAutofit fontScale="90000"/>
          </a:bodyPr>
          <a:lstStyle/>
          <a:p>
            <a:r>
              <a:rPr lang="en-US" dirty="0"/>
              <a:t>Key Components of a Logic Model</a:t>
            </a:r>
          </a:p>
        </p:txBody>
      </p:sp>
      <p:sp>
        <p:nvSpPr>
          <p:cNvPr id="5" name="Text Placeholder 4">
            <a:extLst>
              <a:ext uri="{FF2B5EF4-FFF2-40B4-BE49-F238E27FC236}">
                <a16:creationId xmlns:a16="http://schemas.microsoft.com/office/drawing/2014/main" id="{0FEAC32F-35AD-1138-00E3-DFB824171CA6}"/>
              </a:ext>
            </a:extLst>
          </p:cNvPr>
          <p:cNvSpPr>
            <a:spLocks noGrp="1"/>
          </p:cNvSpPr>
          <p:nvPr>
            <p:ph type="body" sz="quarter" idx="13"/>
          </p:nvPr>
        </p:nvSpPr>
        <p:spPr/>
        <p:txBody>
          <a:bodyPr/>
          <a:lstStyle/>
          <a:p>
            <a:endParaRPr lang="en-US"/>
          </a:p>
        </p:txBody>
      </p:sp>
      <p:sp>
        <p:nvSpPr>
          <p:cNvPr id="7" name="TextBox 6"/>
          <p:cNvSpPr txBox="1"/>
          <p:nvPr/>
        </p:nvSpPr>
        <p:spPr>
          <a:xfrm>
            <a:off x="7311720" y="3678611"/>
            <a:ext cx="3478201" cy="400110"/>
          </a:xfrm>
          <a:prstGeom prst="rect">
            <a:avLst/>
          </a:prstGeom>
          <a:noFill/>
        </p:spPr>
        <p:txBody>
          <a:bodyPr wrap="square" rtlCol="0">
            <a:spAutoFit/>
          </a:bodyPr>
          <a:lstStyle/>
          <a:p>
            <a:pPr algn="ctr"/>
            <a:r>
              <a:rPr lang="en-US" sz="2000" dirty="0">
                <a:solidFill>
                  <a:schemeClr val="bg1"/>
                </a:solidFill>
                <a:latin typeface="Arial Rounded MT Bold" panose="020F0704030504030204" pitchFamily="34" charset="0"/>
                <a:cs typeface="Aharoni" panose="02010803020104030203" pitchFamily="2" charset="-79"/>
              </a:rPr>
              <a:t>Outcomes</a:t>
            </a:r>
          </a:p>
        </p:txBody>
      </p:sp>
      <p:graphicFrame>
        <p:nvGraphicFramePr>
          <p:cNvPr id="8" name="Diagram 7">
            <a:extLst>
              <a:ext uri="{FF2B5EF4-FFF2-40B4-BE49-F238E27FC236}">
                <a16:creationId xmlns:a16="http://schemas.microsoft.com/office/drawing/2014/main" id="{8037D36C-6A07-2E03-E075-ED7CBC14807C}"/>
              </a:ext>
            </a:extLst>
          </p:cNvPr>
          <p:cNvGraphicFramePr/>
          <p:nvPr/>
        </p:nvGraphicFramePr>
        <p:xfrm>
          <a:off x="388004" y="4172995"/>
          <a:ext cx="11423552" cy="165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21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BB2E79-9375-9AD2-2F78-3F4492A090B2}"/>
              </a:ext>
            </a:extLst>
          </p:cNvPr>
          <p:cNvSpPr>
            <a:spLocks noGrp="1"/>
          </p:cNvSpPr>
          <p:nvPr>
            <p:ph type="body" sz="quarter" idx="18"/>
          </p:nvPr>
        </p:nvSpPr>
        <p:spPr>
          <a:xfrm>
            <a:off x="463647" y="2265531"/>
            <a:ext cx="11188421" cy="3961097"/>
          </a:xfrm>
        </p:spPr>
        <p:txBody>
          <a:bodyPr>
            <a:normAutofit fontScale="92500" lnSpcReduction="20000"/>
          </a:bodyPr>
          <a:lstStyle/>
          <a:p>
            <a:pPr>
              <a:lnSpc>
                <a:spcPct val="110000"/>
              </a:lnSpc>
              <a:spcAft>
                <a:spcPts val="1200"/>
              </a:spcAft>
            </a:pPr>
            <a:r>
              <a:rPr lang="en-US" sz="2600" b="1" dirty="0"/>
              <a:t>Inputs or resources </a:t>
            </a:r>
            <a:r>
              <a:rPr lang="en-US" sz="2600" dirty="0"/>
              <a:t>include the human, financial, organizational, and community resources available for carrying out a program’s activities. </a:t>
            </a:r>
          </a:p>
          <a:p>
            <a:pPr>
              <a:lnSpc>
                <a:spcPct val="110000"/>
              </a:lnSpc>
              <a:spcAft>
                <a:spcPts val="1200"/>
              </a:spcAft>
            </a:pPr>
            <a:r>
              <a:rPr lang="en-US" sz="2600" dirty="0"/>
              <a:t>Examples:</a:t>
            </a:r>
          </a:p>
          <a:p>
            <a:pPr lvl="1">
              <a:lnSpc>
                <a:spcPct val="110000"/>
              </a:lnSpc>
              <a:spcAft>
                <a:spcPts val="1200"/>
              </a:spcAft>
            </a:pPr>
            <a:r>
              <a:rPr lang="en-US" sz="2000" dirty="0"/>
              <a:t>Funding</a:t>
            </a:r>
          </a:p>
          <a:p>
            <a:pPr lvl="1">
              <a:lnSpc>
                <a:spcPct val="110000"/>
              </a:lnSpc>
              <a:spcAft>
                <a:spcPts val="1200"/>
              </a:spcAft>
            </a:pPr>
            <a:r>
              <a:rPr lang="en-US" sz="2000" dirty="0"/>
              <a:t>Program staff </a:t>
            </a:r>
          </a:p>
          <a:p>
            <a:pPr lvl="1">
              <a:lnSpc>
                <a:spcPct val="110000"/>
              </a:lnSpc>
              <a:spcAft>
                <a:spcPts val="1200"/>
              </a:spcAft>
            </a:pPr>
            <a:r>
              <a:rPr lang="en-US" sz="2000" dirty="0"/>
              <a:t>AmeriCorps Seniors</a:t>
            </a:r>
          </a:p>
          <a:p>
            <a:pPr lvl="1">
              <a:lnSpc>
                <a:spcPct val="110000"/>
              </a:lnSpc>
              <a:spcAft>
                <a:spcPts val="1200"/>
              </a:spcAft>
            </a:pPr>
            <a:r>
              <a:rPr lang="en-US" sz="2000" dirty="0"/>
              <a:t>Volunteers</a:t>
            </a:r>
          </a:p>
          <a:p>
            <a:pPr lvl="1">
              <a:lnSpc>
                <a:spcPct val="110000"/>
              </a:lnSpc>
              <a:spcAft>
                <a:spcPts val="1200"/>
              </a:spcAft>
            </a:pPr>
            <a:r>
              <a:rPr lang="en-US" sz="2000" dirty="0"/>
              <a:t>Training</a:t>
            </a:r>
          </a:p>
          <a:p>
            <a:pPr lvl="1">
              <a:lnSpc>
                <a:spcPct val="110000"/>
              </a:lnSpc>
              <a:spcAft>
                <a:spcPts val="1200"/>
              </a:spcAft>
            </a:pPr>
            <a:r>
              <a:rPr lang="en-US" sz="2000" dirty="0"/>
              <a:t>Research</a:t>
            </a:r>
            <a:endParaRPr lang="en-US" sz="800" dirty="0"/>
          </a:p>
        </p:txBody>
      </p:sp>
      <p:sp>
        <p:nvSpPr>
          <p:cNvPr id="4" name="Title 3">
            <a:extLst>
              <a:ext uri="{FF2B5EF4-FFF2-40B4-BE49-F238E27FC236}">
                <a16:creationId xmlns:a16="http://schemas.microsoft.com/office/drawing/2014/main" id="{3760925B-335D-4097-8227-C592EB115806}"/>
              </a:ext>
            </a:extLst>
          </p:cNvPr>
          <p:cNvSpPr>
            <a:spLocks noGrp="1"/>
          </p:cNvSpPr>
          <p:nvPr>
            <p:ph type="title"/>
          </p:nvPr>
        </p:nvSpPr>
        <p:spPr>
          <a:xfrm>
            <a:off x="463648" y="421822"/>
            <a:ext cx="7644032" cy="419100"/>
          </a:xfrm>
        </p:spPr>
        <p:txBody>
          <a:bodyPr>
            <a:normAutofit fontScale="90000"/>
          </a:bodyPr>
          <a:lstStyle/>
          <a:p>
            <a:r>
              <a:rPr lang="en-US" dirty="0"/>
              <a:t>Key Components of a Logic Model</a:t>
            </a:r>
          </a:p>
        </p:txBody>
      </p:sp>
      <p:sp>
        <p:nvSpPr>
          <p:cNvPr id="6" name="Text Placeholder 5">
            <a:extLst>
              <a:ext uri="{FF2B5EF4-FFF2-40B4-BE49-F238E27FC236}">
                <a16:creationId xmlns:a16="http://schemas.microsoft.com/office/drawing/2014/main" id="{92268B02-0877-4432-A561-B7A1A6DEF660}"/>
              </a:ext>
            </a:extLst>
          </p:cNvPr>
          <p:cNvSpPr>
            <a:spLocks noGrp="1"/>
          </p:cNvSpPr>
          <p:nvPr>
            <p:ph type="body" sz="quarter" idx="13"/>
          </p:nvPr>
        </p:nvSpPr>
        <p:spPr/>
        <p:txBody>
          <a:bodyPr>
            <a:normAutofit fontScale="47500" lnSpcReduction="20000"/>
          </a:bodyPr>
          <a:lstStyle/>
          <a:p>
            <a:pPr>
              <a:lnSpc>
                <a:spcPct val="110000"/>
              </a:lnSpc>
              <a:spcAft>
                <a:spcPts val="1200"/>
              </a:spcAft>
            </a:pPr>
            <a:endParaRPr lang="en-US" sz="4200" dirty="0"/>
          </a:p>
        </p:txBody>
      </p:sp>
      <p:graphicFrame>
        <p:nvGraphicFramePr>
          <p:cNvPr id="2" name="Diagram 1">
            <a:extLst>
              <a:ext uri="{FF2B5EF4-FFF2-40B4-BE49-F238E27FC236}">
                <a16:creationId xmlns:a16="http://schemas.microsoft.com/office/drawing/2014/main" id="{661AC617-1C03-6880-4420-078CDBAD40B0}"/>
              </a:ext>
            </a:extLst>
          </p:cNvPr>
          <p:cNvGraphicFramePr/>
          <p:nvPr>
            <p:extLst>
              <p:ext uri="{D42A27DB-BD31-4B8C-83A1-F6EECF244321}">
                <p14:modId xmlns:p14="http://schemas.microsoft.com/office/powerpoint/2010/main" val="194050193"/>
              </p:ext>
            </p:extLst>
          </p:nvPr>
        </p:nvGraphicFramePr>
        <p:xfrm>
          <a:off x="1385531" y="906314"/>
          <a:ext cx="9171632" cy="132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544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f0e955b-4959-4947-ae61-37b4ef4861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FEF3D6E0C7A54A95F8012C750E764F" ma:contentTypeVersion="14" ma:contentTypeDescription="Create a new document." ma:contentTypeScope="" ma:versionID="f8a3d6fbaf38e5e24919e9385603d51d">
  <xsd:schema xmlns:xsd="http://www.w3.org/2001/XMLSchema" xmlns:xs="http://www.w3.org/2001/XMLSchema" xmlns:p="http://schemas.microsoft.com/office/2006/metadata/properties" xmlns:ns3="cf0e955b-4959-4947-ae61-37b4ef48618a" targetNamespace="http://schemas.microsoft.com/office/2006/metadata/properties" ma:root="true" ma:fieldsID="e12b8f7b5266bee24e0d063ef66d5f97" ns3:_="">
    <xsd:import namespace="cf0e955b-4959-4947-ae61-37b4ef4861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955b-4959-4947-ae61-37b4ef486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9CF3D-C1D8-46D8-AE69-48DAE5AB17ED}">
  <ds:schemaRefs>
    <ds:schemaRef ds:uri="cf0e955b-4959-4947-ae61-37b4ef48618a"/>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3.xml><?xml version="1.0" encoding="utf-8"?>
<ds:datastoreItem xmlns:ds="http://schemas.openxmlformats.org/officeDocument/2006/customXml" ds:itemID="{AEF61235-C41C-44FF-AD45-EAD18E272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955b-4959-4947-ae61-37b4ef486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1478</TotalTime>
  <Words>8270</Words>
  <Application>Microsoft Office PowerPoint</Application>
  <PresentationFormat>Widescreen</PresentationFormat>
  <Paragraphs>673</Paragraphs>
  <Slides>33</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Arial Rounded MT Bold</vt:lpstr>
      <vt:lpstr>Calibri</vt:lpstr>
      <vt:lpstr>Century Gothic</vt:lpstr>
      <vt:lpstr>Wingdings</vt:lpstr>
      <vt:lpstr>COVER ALT </vt:lpstr>
      <vt:lpstr>ALT Interior Slide</vt:lpstr>
      <vt:lpstr>1_Interior Slide</vt:lpstr>
      <vt:lpstr>How to Develop a Logic Model</vt:lpstr>
      <vt:lpstr>Learning Objectives</vt:lpstr>
      <vt:lpstr>Overview of the Presentation</vt:lpstr>
      <vt:lpstr>Theory of Change</vt:lpstr>
      <vt:lpstr>Example of a Program’s Theory of Change</vt:lpstr>
      <vt:lpstr>What is a Logic Model?</vt:lpstr>
      <vt:lpstr>Why Develop a Logic Model?</vt:lpstr>
      <vt:lpstr>Key Components of a Logic Model</vt:lpstr>
      <vt:lpstr>Key Components of a Logic Model</vt:lpstr>
      <vt:lpstr>Key Components of a Logic Model</vt:lpstr>
      <vt:lpstr>Key Components of a Logic Model</vt:lpstr>
      <vt:lpstr>Key Components of a Logic Model</vt:lpstr>
      <vt:lpstr>Difference Between Outputs and Outcomes</vt:lpstr>
      <vt:lpstr>Two Major Sides to a Logic Model</vt:lpstr>
      <vt:lpstr>How to Develop a Logic Model</vt:lpstr>
      <vt:lpstr>How to Create a Logic Model Using Reverse Logic – Sample Nutrition Program</vt:lpstr>
      <vt:lpstr>How to Create a Logic Model Using Forward Logic  – Sample Nutrition Program</vt:lpstr>
      <vt:lpstr>Questions to Consider as You Create a Logic Model</vt:lpstr>
      <vt:lpstr>Exercise: Develop a Logic Model for a Wildlife Conservation Program</vt:lpstr>
      <vt:lpstr>Example Logic Model for a Wildlife Conservation Program </vt:lpstr>
      <vt:lpstr>Developing a Logic Model</vt:lpstr>
      <vt:lpstr>Verify Your Logic Model</vt:lpstr>
      <vt:lpstr>Performance Measurement and Program Evaluation</vt:lpstr>
      <vt:lpstr>Logic Models as a Performance Measurement Tool</vt:lpstr>
      <vt:lpstr>Logic Models as an Evaluation Tool</vt:lpstr>
      <vt:lpstr>Determining What to Evaluate</vt:lpstr>
      <vt:lpstr>Determining What to Evaluate – Sample Nutrition Program</vt:lpstr>
      <vt:lpstr>PowerPoint Presentation</vt:lpstr>
      <vt:lpstr>PowerPoint Presentation</vt:lpstr>
      <vt:lpstr>Examples of Outcome Measures and Data Sources</vt:lpstr>
      <vt:lpstr>Final Thoughts on Logic Models</vt:lpstr>
      <vt:lpstr>Resources for Logic Model Development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Kelsey Bagwill</cp:lastModifiedBy>
  <cp:revision>50</cp:revision>
  <dcterms:created xsi:type="dcterms:W3CDTF">2022-03-22T14:49:49Z</dcterms:created>
  <dcterms:modified xsi:type="dcterms:W3CDTF">2024-01-03T22:49:53Z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0x01010000FEF3D6E0C7A54A95F8012C750E764F</vt:lpwstr>
  </property>
  <property fmtid="{D5CDD505-2E9C-101B-9397-08002B2CF9AE}" pid="3" name="_dlc_DocIdItemGuid">
    <vt:lpwstr>1892e586-afd6-499c-bdc9-79eb861a75c0</vt:lpwstr>
  </property>
  <property fmtid="{D5CDD505-2E9C-101B-9397-08002B2CF9AE}" pid="4" name="MediaServiceImageTags">
    <vt:lpwstr/>
  </property>
</Properties>
</file>