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9.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44.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6.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5.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6.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Lst>
  <p:notesMasterIdLst>
    <p:notesMasterId r:id="rId35"/>
  </p:notesMasterIdLst>
  <p:handoutMasterIdLst>
    <p:handoutMasterId r:id="rId36"/>
  </p:handoutMasterIdLst>
  <p:sldIdLst>
    <p:sldId id="267" r:id="rId6"/>
    <p:sldId id="334" r:id="rId7"/>
    <p:sldId id="287" r:id="rId8"/>
    <p:sldId id="376" r:id="rId9"/>
    <p:sldId id="377" r:id="rId10"/>
    <p:sldId id="378" r:id="rId11"/>
    <p:sldId id="379" r:id="rId12"/>
    <p:sldId id="380" r:id="rId13"/>
    <p:sldId id="409" r:id="rId14"/>
    <p:sldId id="410" r:id="rId15"/>
    <p:sldId id="416" r:id="rId16"/>
    <p:sldId id="381" r:id="rId17"/>
    <p:sldId id="382" r:id="rId18"/>
    <p:sldId id="383" r:id="rId19"/>
    <p:sldId id="418" r:id="rId20"/>
    <p:sldId id="385" r:id="rId21"/>
    <p:sldId id="384" r:id="rId22"/>
    <p:sldId id="386" r:id="rId23"/>
    <p:sldId id="388" r:id="rId24"/>
    <p:sldId id="398" r:id="rId25"/>
    <p:sldId id="411" r:id="rId26"/>
    <p:sldId id="400" r:id="rId27"/>
    <p:sldId id="413" r:id="rId28"/>
    <p:sldId id="401" r:id="rId29"/>
    <p:sldId id="415" r:id="rId30"/>
    <p:sldId id="419" r:id="rId31"/>
    <p:sldId id="395" r:id="rId32"/>
    <p:sldId id="351" r:id="rId33"/>
    <p:sldId id="352" r:id="rId3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49">
          <p15:clr>
            <a:srgbClr val="A4A3A4"/>
          </p15:clr>
        </p15:guide>
        <p15:guide id="2" pos="3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C" initials="N" lastIdx="19" clrIdx="0"/>
  <p:cmAuthor id="1" name="Epstein, Diana" initials="DE" lastIdx="37" clrIdx="1"/>
  <p:cmAuthor id="2" name="Ganiel, Carla" initials="GC" lastIdx="28" clrIdx="2"/>
  <p:cmAuthor id="3" name="DiTommaso, Adrienne (Guest)" initials="DA(" lastIdx="25" clrIdx="3"/>
  <p:cmAuthor id="4" name="Epstein, Diana" initials="ED" lastIdx="26" clrIdx="4">
    <p:extLst/>
  </p:cmAuthor>
  <p:cmAuthor id="5" name="Robles, Andrea" initials="RA" lastIdx="1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4" autoAdjust="0"/>
    <p:restoredTop sz="72989" autoAdjust="0"/>
  </p:normalViewPr>
  <p:slideViewPr>
    <p:cSldViewPr snapToGrid="0">
      <p:cViewPr>
        <p:scale>
          <a:sx n="65" d="100"/>
          <a:sy n="65" d="100"/>
        </p:scale>
        <p:origin x="-2448" y="-456"/>
      </p:cViewPr>
      <p:guideLst>
        <p:guide orient="horz" pos="4249"/>
        <p:guide pos="344"/>
      </p:guideLst>
    </p:cSldViewPr>
  </p:slideViewPr>
  <p:outlineViewPr>
    <p:cViewPr>
      <p:scale>
        <a:sx n="33" d="100"/>
        <a:sy n="33" d="100"/>
      </p:scale>
      <p:origin x="0" y="9582"/>
    </p:cViewPr>
  </p:outlineViewPr>
  <p:notesTextViewPr>
    <p:cViewPr>
      <p:scale>
        <a:sx n="100" d="100"/>
        <a:sy n="100" d="100"/>
      </p:scale>
      <p:origin x="0" y="2616"/>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5" y="0"/>
            <a:ext cx="2982119" cy="464820"/>
          </a:xfrm>
          <a:prstGeom prst="rect">
            <a:avLst/>
          </a:prstGeom>
        </p:spPr>
        <p:txBody>
          <a:bodyPr vert="horz" lIns="93177" tIns="46589" rIns="93177" bIns="46589" rtlCol="0"/>
          <a:lstStyle>
            <a:lvl1pPr algn="r">
              <a:defRPr sz="1200"/>
            </a:lvl1pPr>
          </a:lstStyle>
          <a:p>
            <a:fld id="{95051657-A195-C741-98D3-F193726ADD88}" type="datetime1">
              <a:rPr lang="en-US" smtClean="0"/>
              <a:t>12/30/2014</a:t>
            </a:fld>
            <a:endParaRPr lang="en-US"/>
          </a:p>
        </p:txBody>
      </p:sp>
      <p:sp>
        <p:nvSpPr>
          <p:cNvPr id="4" name="Footer Placeholder 3"/>
          <p:cNvSpPr>
            <a:spLocks noGrp="1"/>
          </p:cNvSpPr>
          <p:nvPr>
            <p:ph type="ftr" sz="quarter" idx="2"/>
          </p:nvPr>
        </p:nvSpPr>
        <p:spPr>
          <a:xfrm>
            <a:off x="3" y="8829967"/>
            <a:ext cx="2982119" cy="464820"/>
          </a:xfrm>
          <a:prstGeom prst="rect">
            <a:avLst/>
          </a:prstGeom>
        </p:spPr>
        <p:txBody>
          <a:bodyPr vert="horz" lIns="93177" tIns="46589" rIns="93177" bIns="46589"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898105" y="8829967"/>
            <a:ext cx="2982119" cy="464820"/>
          </a:xfrm>
          <a:prstGeom prst="rect">
            <a:avLst/>
          </a:prstGeom>
        </p:spPr>
        <p:txBody>
          <a:bodyPr vert="horz" lIns="93177" tIns="46589" rIns="93177" bIns="46589"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5" y="0"/>
            <a:ext cx="2982119" cy="464820"/>
          </a:xfrm>
          <a:prstGeom prst="rect">
            <a:avLst/>
          </a:prstGeom>
        </p:spPr>
        <p:txBody>
          <a:bodyPr vert="horz" lIns="93177" tIns="46589" rIns="93177" bIns="46589" rtlCol="0"/>
          <a:lstStyle>
            <a:lvl1pPr algn="r">
              <a:defRPr sz="1200"/>
            </a:lvl1pPr>
          </a:lstStyle>
          <a:p>
            <a:fld id="{9DFB3D17-1147-6647-8C78-7959D1AD69A9}" type="datetime1">
              <a:rPr lang="en-US" smtClean="0"/>
              <a:t>12/30/2014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2982119" cy="464820"/>
          </a:xfrm>
          <a:prstGeom prst="rect">
            <a:avLst/>
          </a:prstGeom>
        </p:spPr>
        <p:txBody>
          <a:bodyPr vert="horz" lIns="93177" tIns="46589" rIns="93177" bIns="46589"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898105" y="8829967"/>
            <a:ext cx="2982119" cy="464820"/>
          </a:xfrm>
          <a:prstGeom prst="rect">
            <a:avLst/>
          </a:prstGeom>
        </p:spPr>
        <p:txBody>
          <a:bodyPr vert="horz" lIns="93177" tIns="46589" rIns="93177" bIns="46589"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465887">
              <a:defRPr/>
            </a:pPr>
            <a:r>
              <a:rPr lang="en-US" u="sng" dirty="0"/>
              <a:t>Facilitator notes</a:t>
            </a:r>
            <a:r>
              <a:rPr lang="en-US" dirty="0"/>
              <a:t>: </a:t>
            </a:r>
            <a:r>
              <a:rPr lang="en-US" sz="1200" kern="1200" dirty="0" smtClean="0">
                <a:solidFill>
                  <a:schemeClr val="tx1"/>
                </a:solidFill>
                <a:effectLst/>
                <a:latin typeface="+mn-lt"/>
                <a:ea typeface="+mn-ea"/>
                <a:cs typeface="+mn-cs"/>
              </a:rPr>
              <a:t>This presentation </a:t>
            </a:r>
            <a:r>
              <a:rPr lang="en-US" sz="1200" b="0" strike="noStrike" kern="1200" dirty="0" smtClean="0">
                <a:solidFill>
                  <a:schemeClr val="tx1"/>
                </a:solidFill>
                <a:effectLst/>
                <a:latin typeface="+mn-lt"/>
                <a:ea typeface="+mn-ea"/>
                <a:cs typeface="+mn-cs"/>
              </a:rPr>
              <a:t>describes </a:t>
            </a:r>
            <a:r>
              <a:rPr lang="en-US" sz="1200" strike="noStrike"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to manage an external evaluation and is intended for grantees that are considering or know that they will be undertaking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external evaluation of their program.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423579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en-US" altLang="en-US" u="sng" dirty="0" smtClean="0"/>
              <a:t>Facilitator notes</a:t>
            </a:r>
            <a:r>
              <a:rPr lang="en-US" altLang="en-US" dirty="0" smtClean="0"/>
              <a:t>: Keeping</a:t>
            </a:r>
            <a:r>
              <a:rPr lang="en-US" altLang="en-US" baseline="0" dirty="0" smtClean="0"/>
              <a:t> in mind that</a:t>
            </a:r>
            <a:r>
              <a:rPr lang="en-US" u="none" baseline="0" dirty="0" smtClean="0">
                <a:solidFill>
                  <a:schemeClr val="tx1"/>
                </a:solidFill>
              </a:rPr>
              <a:t> there are two “sides” to a logic model, a process and an outcomes side, first let’s consider CNCS’s evaluation requirements for large grantees (e.g., </a:t>
            </a:r>
            <a:r>
              <a:rPr lang="en-US" sz="1200" dirty="0" smtClean="0"/>
              <a:t>grantees receiving $500K or more annually</a:t>
            </a:r>
            <a:r>
              <a:rPr lang="en-US" u="none" baseline="0" dirty="0" smtClean="0">
                <a:solidFill>
                  <a:schemeClr val="tx1"/>
                </a:solidFill>
              </a:rPr>
              <a:t>). As mentioned earlier, large grantees are required to conduct an impact evaluation, that is, an evaluation </a:t>
            </a:r>
            <a:r>
              <a:rPr lang="en-US" sz="1200" b="0" i="0" u="none" strike="noStrike" kern="1200" baseline="0" dirty="0" smtClean="0">
                <a:solidFill>
                  <a:schemeClr val="tx1"/>
                </a:solidFill>
                <a:latin typeface="+mn-lt"/>
                <a:ea typeface="+mn-ea"/>
                <a:cs typeface="+mn-cs"/>
              </a:rPr>
              <a:t>designed to assess changes occurring in the program’s beneficiaries that can be attributed to the AmeriCorps program. Specifically, </a:t>
            </a:r>
            <a:r>
              <a:rPr lang="en-US" sz="1200" b="0" i="0" u="none" strike="noStrike" kern="1200" baseline="0" dirty="0"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mpact evaluations concern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outcomes that are depicted on the right side of a logic model as they </a:t>
            </a:r>
            <a:r>
              <a:rPr lang="en-US" sz="1200" b="0" i="0" kern="1200" dirty="0" smtClean="0">
                <a:solidFill>
                  <a:schemeClr val="tx1"/>
                </a:solidFill>
                <a:effectLst/>
                <a:latin typeface="+mn-lt"/>
                <a:ea typeface="+mn-ea"/>
                <a:cs typeface="+mn-cs"/>
              </a:rPr>
              <a:t>seek to </a:t>
            </a:r>
            <a:r>
              <a:rPr lang="en-US" sz="1200" b="0" i="0" kern="1200" baseline="0" dirty="0" smtClean="0">
                <a:solidFill>
                  <a:schemeClr val="tx1"/>
                </a:solidFill>
                <a:effectLst/>
                <a:latin typeface="+mn-lt"/>
                <a:ea typeface="+mn-ea"/>
                <a:cs typeface="+mn-cs"/>
              </a:rPr>
              <a:t>measure </a:t>
            </a:r>
            <a:r>
              <a:rPr lang="en-US" sz="1200" b="0" i="0" kern="1200" dirty="0" smtClean="0">
                <a:solidFill>
                  <a:schemeClr val="tx1"/>
                </a:solidFill>
                <a:effectLst/>
                <a:latin typeface="+mn-lt"/>
                <a:ea typeface="+mn-ea"/>
                <a:cs typeface="+mn-cs"/>
              </a:rPr>
              <a:t>changes in outcomes that are directly attributable to a program.</a:t>
            </a:r>
            <a:r>
              <a:rPr lang="en-US" sz="1200" b="0" i="0" kern="1200" baseline="0" dirty="0" smtClean="0">
                <a:solidFill>
                  <a:schemeClr val="tx1"/>
                </a:solidFill>
                <a:effectLst/>
                <a:latin typeface="+mn-lt"/>
                <a:ea typeface="+mn-ea"/>
                <a:cs typeface="+mn-cs"/>
              </a:rPr>
              <a:t> An example of an impact evaluation question is:</a:t>
            </a:r>
            <a:r>
              <a:rPr lang="en-US" sz="1200" b="0" i="0" kern="1200" dirty="0" smtClean="0">
                <a:solidFill>
                  <a:schemeClr val="tx1"/>
                </a:solidFill>
                <a:effectLst/>
                <a:latin typeface="+mn-lt"/>
                <a:ea typeface="+mn-ea"/>
                <a:cs typeface="+mn-cs"/>
              </a:rPr>
              <a:t> What impact</a:t>
            </a:r>
            <a:r>
              <a:rPr lang="en-US" sz="1200" b="0" i="0" kern="1200" baseline="0" dirty="0" smtClean="0">
                <a:solidFill>
                  <a:schemeClr val="tx1"/>
                </a:solidFill>
                <a:effectLst/>
                <a:latin typeface="+mn-lt"/>
                <a:ea typeface="+mn-ea"/>
                <a:cs typeface="+mn-cs"/>
              </a:rPr>
              <a:t> did the AmeriCorps program have on </a:t>
            </a:r>
            <a:r>
              <a:rPr lang="en-US" sz="1200" b="0" i="0" kern="1200" dirty="0" smtClean="0">
                <a:solidFill>
                  <a:schemeClr val="tx1"/>
                </a:solidFill>
                <a:effectLst/>
                <a:latin typeface="+mn-lt"/>
                <a:ea typeface="+mn-ea"/>
                <a:cs typeface="+mn-cs"/>
              </a:rPr>
              <a:t>beneficiaries’ knowledge? A</a:t>
            </a:r>
            <a:r>
              <a:rPr lang="en-US" sz="1200" b="0" i="0" kern="1200" baseline="0" dirty="0" smtClean="0">
                <a:solidFill>
                  <a:schemeClr val="tx1"/>
                </a:solidFill>
                <a:effectLst/>
                <a:latin typeface="+mn-lt"/>
                <a:ea typeface="+mn-ea"/>
                <a:cs typeface="+mn-cs"/>
              </a:rPr>
              <a:t>nswering questions of this type, </a:t>
            </a:r>
            <a:r>
              <a:rPr lang="en-US" sz="1200" b="0" i="0" kern="1200" dirty="0" smtClean="0">
                <a:solidFill>
                  <a:schemeClr val="tx1"/>
                </a:solidFill>
                <a:effectLst/>
                <a:latin typeface="+mn-lt"/>
                <a:ea typeface="+mn-ea"/>
                <a:cs typeface="+mn-cs"/>
              </a:rPr>
              <a:t>involves including</a:t>
            </a:r>
            <a:r>
              <a:rPr lang="en-US" sz="1200" b="0" i="0" kern="1200" baseline="0" dirty="0" smtClean="0">
                <a:solidFill>
                  <a:schemeClr val="tx1"/>
                </a:solidFill>
                <a:effectLst/>
                <a:latin typeface="+mn-lt"/>
                <a:ea typeface="+mn-ea"/>
                <a:cs typeface="+mn-cs"/>
              </a:rPr>
              <a:t> a comparison or control group (</a:t>
            </a:r>
            <a:r>
              <a:rPr lang="en-US" dirty="0" smtClean="0"/>
              <a:t>which is needed to produce estimates of what would have happened in the absence of the program</a:t>
            </a:r>
            <a:r>
              <a:rPr lang="en-US" sz="1200" b="0" i="0" kern="1200" baseline="0" dirty="0" smtClean="0">
                <a:solidFill>
                  <a:schemeClr val="tx1"/>
                </a:solidFill>
                <a:effectLst/>
                <a:latin typeface="+mn-lt"/>
                <a:ea typeface="+mn-ea"/>
                <a:cs typeface="+mn-cs"/>
              </a:rPr>
              <a:t>). This allows for a comparison to be made </a:t>
            </a:r>
            <a:r>
              <a:rPr lang="en-US" sz="1200" b="0" i="0" kern="1200" dirty="0" smtClean="0">
                <a:solidFill>
                  <a:schemeClr val="tx1"/>
                </a:solidFill>
                <a:effectLst/>
                <a:latin typeface="+mn-lt"/>
                <a:ea typeface="+mn-ea"/>
                <a:cs typeface="+mn-cs"/>
              </a:rPr>
              <a:t>between what actually happened and what would have happened in the absence of the intervention.</a:t>
            </a:r>
            <a:endParaRPr lang="en-US" sz="1200" b="0" i="0" kern="1200" baseline="0" dirty="0" smtClean="0">
              <a:solidFill>
                <a:schemeClr val="tx1"/>
              </a:solidFill>
              <a:effectLst/>
              <a:latin typeface="+mn-lt"/>
              <a:ea typeface="+mn-ea"/>
              <a:cs typeface="+mn-cs"/>
            </a:endParaRPr>
          </a:p>
          <a:p>
            <a:pPr eaLnBrk="1" hangingPunct="1">
              <a:spcBef>
                <a:spcPct val="0"/>
              </a:spcBef>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b="0" i="0" kern="1200" baseline="0" dirty="0" smtClean="0">
                <a:solidFill>
                  <a:schemeClr val="tx1"/>
                </a:solidFill>
                <a:effectLst/>
                <a:latin typeface="+mn-lt"/>
                <a:ea typeface="+mn-ea"/>
                <a:cs typeface="+mn-cs"/>
              </a:rPr>
              <a:t>On the other hand, a process evaluation focuses on the program components that are depicted on the left side of a logic model, answering questions about the program’s </a:t>
            </a:r>
            <a:r>
              <a:rPr lang="en-US" dirty="0" smtClean="0"/>
              <a:t>inputs, activities, and outputs. This type of evaluation examines how well the program’s implementation matches the theory behind its creation and confirms what the program actually does on the ground.</a:t>
            </a:r>
            <a:r>
              <a:rPr lang="en-US" baseline="0" dirty="0" smtClean="0"/>
              <a:t> Whereas conducting an impact evaluation fulfills requirements for all grantees, a process evaluation only fulfills the evaluation requirements for small grantees (i.e., grantees receiving funding of less than $500,000 annually). </a:t>
            </a:r>
            <a:r>
              <a:rPr lang="en-US" sz="1200" b="1" i="0" dirty="0" smtClean="0">
                <a:solidFill>
                  <a:schemeClr val="tx1"/>
                </a:solidFill>
                <a:latin typeface="+mn-lt"/>
              </a:rPr>
              <a:t>For more information on process and impact evaluations,</a:t>
            </a:r>
            <a:r>
              <a:rPr lang="en-US" sz="1200" b="1" i="0" baseline="0" dirty="0" smtClean="0">
                <a:solidFill>
                  <a:schemeClr val="tx1"/>
                </a:solidFill>
                <a:latin typeface="+mn-lt"/>
              </a:rPr>
              <a:t> please s</a:t>
            </a:r>
            <a:r>
              <a:rPr lang="en-US" sz="1200" b="1" i="0" dirty="0" smtClean="0">
                <a:latin typeface="+mn-lt"/>
              </a:rPr>
              <a:t>ee the webinar </a:t>
            </a:r>
            <a:r>
              <a:rPr lang="en-US" sz="1200" b="1" i="1" dirty="0" smtClean="0">
                <a:latin typeface="+mn-lt"/>
              </a:rPr>
              <a:t>Evaluation</a:t>
            </a:r>
            <a:r>
              <a:rPr lang="en-US" sz="1200" b="1" i="1" baseline="0" dirty="0" smtClean="0">
                <a:latin typeface="+mn-lt"/>
              </a:rPr>
              <a:t> Design </a:t>
            </a:r>
            <a:r>
              <a:rPr lang="en-US" sz="1200" b="1" i="0" dirty="0" smtClean="0">
                <a:latin typeface="+mn-lt"/>
              </a:rPr>
              <a:t>located on the</a:t>
            </a:r>
            <a:r>
              <a:rPr lang="en-US" sz="1200" b="1" i="0" baseline="0" dirty="0" smtClean="0">
                <a:latin typeface="+mn-lt"/>
              </a:rPr>
              <a:t> CNCS’s </a:t>
            </a:r>
            <a:r>
              <a:rPr lang="en-US" sz="1200" b="1" i="0" dirty="0" smtClean="0">
                <a:latin typeface="+mn-lt"/>
              </a:rPr>
              <a:t>Resource Page on Nationalservice.gov/resources.</a:t>
            </a:r>
            <a:r>
              <a:rPr lang="en-US" dirty="0" smtClean="0"/>
              <a:t> </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r>
              <a:rPr lang="en-US" dirty="0" smtClean="0"/>
              <a:t>For large grantees in particular,</a:t>
            </a:r>
            <a:r>
              <a:rPr lang="en-US" baseline="0" dirty="0" smtClean="0"/>
              <a:t> CNCS’s evaluation requirements provide a framework for defining the purpose and scope of the evaluation as the requirements clearly specify the type of evaluation (i.e., impact evaluation) to be conducted and also the timeframe (one-year) to be covered. This means that large grantees should narrow in on the outcomes side of their logic model as they work to define the questions (in general) that they want or need answered about their program and which outcome(s) they intend for the evaluation to focus on. Having a clear sense of your evaluation’s purpose and scope will help you screen for an evaluator who is well-matched to your program and the evaluation you are planning to complete. </a:t>
            </a:r>
            <a:r>
              <a:rPr lang="en-US" sz="1200" b="0" i="0" kern="1200" dirty="0" smtClean="0">
                <a:solidFill>
                  <a:schemeClr val="tx1"/>
                </a:solidFill>
                <a:effectLst/>
                <a:latin typeface="+mn-lt"/>
                <a:ea typeface="+mn-ea"/>
                <a:cs typeface="+mn-cs"/>
              </a:rPr>
              <a:t>As </a:t>
            </a:r>
            <a:r>
              <a:rPr lang="en-US" sz="1200" b="0" i="0" kern="1200" baseline="0" dirty="0" smtClean="0">
                <a:solidFill>
                  <a:schemeClr val="tx1"/>
                </a:solidFill>
                <a:effectLst/>
                <a:latin typeface="+mn-lt"/>
                <a:ea typeface="+mn-ea"/>
                <a:cs typeface="+mn-cs"/>
              </a:rPr>
              <a:t>most programs have limited resources to put towards an evaluation, </a:t>
            </a:r>
            <a:r>
              <a:rPr lang="en-US" baseline="0" dirty="0" smtClean="0">
                <a:solidFill>
                  <a:schemeClr val="tx1"/>
                </a:solidFill>
              </a:rPr>
              <a:t>it is important to note that it is not necessary to evaluate every aspect of your program as depicted in your logic model. </a:t>
            </a:r>
            <a:r>
              <a:rPr lang="en-US" dirty="0" smtClean="0"/>
              <a:t>Your evaluation may have a narrow focus (e.g., address questions about one or a few of your program’s expected outcomes) or it can have a broader focus (e.g., address questions about your program’s processes</a:t>
            </a:r>
            <a:r>
              <a:rPr lang="en-US" baseline="0" dirty="0" smtClean="0"/>
              <a:t> and e</a:t>
            </a:r>
            <a:r>
              <a:rPr lang="en-US" dirty="0" smtClean="0"/>
              <a:t>xpected</a:t>
            </a:r>
            <a:r>
              <a:rPr lang="en-US" baseline="0" dirty="0" smtClean="0"/>
              <a:t> </a:t>
            </a:r>
            <a:r>
              <a:rPr lang="en-US" dirty="0" smtClean="0"/>
              <a:t>outcomes), </a:t>
            </a:r>
            <a:r>
              <a:rPr lang="en-US" baseline="0" dirty="0" smtClean="0">
                <a:solidFill>
                  <a:schemeClr val="tx1"/>
                </a:solidFill>
              </a:rPr>
              <a:t>depending on the information you hope to and the resources you have available. In general, it</a:t>
            </a:r>
            <a:r>
              <a:rPr lang="en-US" sz="1200" kern="1200" dirty="0" smtClean="0">
                <a:solidFill>
                  <a:schemeClr val="tx1"/>
                </a:solidFill>
                <a:effectLst/>
                <a:latin typeface="+mn-lt"/>
                <a:ea typeface="+mn-ea"/>
                <a:cs typeface="+mn-cs"/>
              </a:rPr>
              <a:t> is better to conduct an effective evaluation of a single program component than to attempt an evaluation of several components or an entire program without sufficient resources.</a:t>
            </a:r>
          </a:p>
        </p:txBody>
      </p:sp>
      <p:sp>
        <p:nvSpPr>
          <p:cNvPr id="5" name="Slide Number Placeholder 4"/>
          <p:cNvSpPr>
            <a:spLocks noGrp="1"/>
          </p:cNvSpPr>
          <p:nvPr>
            <p:ph type="sldNum" sz="quarter" idx="5"/>
          </p:nvPr>
        </p:nvSpPr>
        <p:spPr/>
        <p:txBody>
          <a:bodyPr/>
          <a:lstStyle/>
          <a:p>
            <a:pPr>
              <a:defRPr/>
            </a:pPr>
            <a:fld id="{1A04683E-754E-47D6-885C-8BC917E2B2F1}" type="slidenum">
              <a:rPr lang="en-US" smtClean="0"/>
              <a:pPr>
                <a:defRPr/>
              </a:pPr>
              <a:t>10</a:t>
            </a:fld>
            <a:endParaRPr lang="en-US"/>
          </a:p>
        </p:txBody>
      </p:sp>
    </p:spTree>
    <p:extLst>
      <p:ext uri="{BB962C8B-B14F-4D97-AF65-F5344CB8AC3E}">
        <p14:creationId xmlns:p14="http://schemas.microsoft.com/office/powerpoint/2010/main" val="354698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Another</a:t>
            </a:r>
            <a:r>
              <a:rPr lang="en-US" sz="1200" kern="1200" baseline="0" dirty="0" smtClean="0">
                <a:solidFill>
                  <a:schemeClr val="tx1"/>
                </a:solidFill>
                <a:effectLst/>
                <a:latin typeface="+mn-lt"/>
                <a:ea typeface="+mn-ea"/>
                <a:cs typeface="+mn-cs"/>
              </a:rPr>
              <a:t> step in defining the scope of your external evaluation is to determine the timeframe of the evaluation activities. Again, it is important to consider CNCS’s evaluation requirements. Specifically for large grantees, C</a:t>
            </a:r>
            <a:r>
              <a:rPr lang="en-US" sz="1200" u="none" kern="1200" baseline="0" dirty="0" smtClean="0">
                <a:solidFill>
                  <a:schemeClr val="tx1"/>
                </a:solidFill>
                <a:effectLst/>
                <a:latin typeface="+mn-lt"/>
                <a:ea typeface="+mn-ea"/>
                <a:cs typeface="+mn-cs"/>
              </a:rPr>
              <a:t>NCS requires an external evaluation to be conducted during the three-year </a:t>
            </a:r>
            <a:r>
              <a:rPr lang="en-US" sz="1200" b="0" i="0" u="none" strike="noStrike" kern="1200" baseline="0" dirty="0" smtClean="0">
                <a:solidFill>
                  <a:schemeClr val="tx1"/>
                </a:solidFill>
                <a:latin typeface="+mn-lt"/>
                <a:ea typeface="+mn-ea"/>
                <a:cs typeface="+mn-cs"/>
              </a:rPr>
              <a:t>period of their second grant award and submit a report of the findings from the evaluation when they re-compete for a third grant award. Additionally, the evaluation must cover at least one year of CNCS-funded service activity.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Given those requirements, this slide breaks down the three-year grant cycle (with each year starting in Sept and ending in the following August). It provides recommendations for the timing of key evaluation activities to ensure that an evaluation report is completed in time for submission with your AmeriCorps State and National re-compete application during year 3.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Year 1: The first year of your grant cycle is viewed as a planning year. It is recommended that program staff decide on the external evaluation’s purpose and scope by November (or earlier), hire an external evaluator by January (or earlier), and have the external evaluator complete a written detailed evaluation design plan, including the development of any data collection instruments to be used (by June or earlier).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Year 2: This second year of your grant cycle is when your external evaluator would ideally conduct the evaluation (i.e., collect and analyze data). Since CNCS requires that your evaluation covers one year of CNCS-funded service activity, the timing of your data collection should reflect this requirement. For an impact evaluation, this often requires collecting baseline data in the fall of year 2 and follow-up data in the spring/summer of year 2. It is recommended that the evaluator analyzes the data during the final months of year 2.</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Year 3: This third year of your grant cycle is critical in that an evaluation report will need to be completed (and reviewed by your program staff) in time to be submitted with your AmeriCorps State and National re-compete application. With applications typically due during year 3, it is recommended that the initial months of year 3 are when the evaluator writes and finalizes the evaluation report, relying on input and feedback from the grantee.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Again, these are recommended milestones for the three-year grant cycle and should be tailored to fit your specific evaluation. Note that hiring </a:t>
            </a:r>
            <a:r>
              <a:rPr lang="en-US" sz="1200" kern="1200" baseline="0" dirty="0" smtClean="0">
                <a:solidFill>
                  <a:schemeClr val="tx1"/>
                </a:solidFill>
                <a:effectLst/>
                <a:latin typeface="+mn-lt"/>
                <a:ea typeface="+mn-ea"/>
                <a:cs typeface="+mn-cs"/>
              </a:rPr>
              <a:t>an external evaluator early in your three-year grant cycle is important to keeping on schedule because it usually takes three to six months of planning and preparation before data collection can begin. By delaying the hiring process, your evaluator may not have enough planning time to begin collecting data for the evaluation in the beginning of year 2 (e.g., baseline or pre-intervention data). </a:t>
            </a:r>
            <a:r>
              <a:rPr lang="en-US" sz="1200" b="0" i="0" u="none" strike="noStrike"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discuss budgeting and securing resources for an evaluation on the</a:t>
            </a:r>
            <a:r>
              <a:rPr lang="en-US" sz="1200" kern="1200" baseline="0" dirty="0" smtClean="0">
                <a:solidFill>
                  <a:schemeClr val="tx1"/>
                </a:solidFill>
                <a:effectLst/>
                <a:latin typeface="+mn-lt"/>
                <a:ea typeface="+mn-ea"/>
                <a:cs typeface="+mn-cs"/>
              </a:rPr>
              <a:t> next slide.</a:t>
            </a:r>
            <a:r>
              <a:rPr lang="en-US" sz="1200" kern="1200" dirty="0" smtClean="0">
                <a:solidFill>
                  <a:schemeClr val="tx1"/>
                </a:solidFill>
                <a:effectLst/>
                <a:latin typeface="+mn-lt"/>
                <a:ea typeface="+mn-ea"/>
                <a:cs typeface="+mn-cs"/>
              </a:rPr>
              <a:t> </a:t>
            </a:r>
            <a:endParaRPr lang="en-US"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This next task involves establishing a realistic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budget for your evaluation and securing resources. Once</a:t>
            </a:r>
            <a:r>
              <a:rPr lang="en-US" sz="1200" kern="1200" baseline="0" dirty="0" smtClean="0">
                <a:solidFill>
                  <a:schemeClr val="tx1"/>
                </a:solidFill>
                <a:effectLst/>
                <a:latin typeface="+mn-lt"/>
                <a:ea typeface="+mn-ea"/>
                <a:cs typeface="+mn-cs"/>
              </a:rPr>
              <a:t> you have a sense of your </a:t>
            </a:r>
            <a:r>
              <a:rPr lang="en-US" sz="1200" kern="1200" dirty="0" smtClean="0">
                <a:solidFill>
                  <a:schemeClr val="tx1"/>
                </a:solidFill>
                <a:effectLst/>
                <a:latin typeface="+mn-lt"/>
                <a:ea typeface="+mn-ea"/>
                <a:cs typeface="+mn-cs"/>
              </a:rPr>
              <a:t>evaluation’s purpose and scope, it is important to estimate the cost of hiring</a:t>
            </a:r>
            <a:r>
              <a:rPr lang="en-US" sz="1200" kern="1200" baseline="0" dirty="0" smtClean="0">
                <a:solidFill>
                  <a:schemeClr val="tx1"/>
                </a:solidFill>
                <a:effectLst/>
                <a:latin typeface="+mn-lt"/>
                <a:ea typeface="+mn-ea"/>
                <a:cs typeface="+mn-cs"/>
              </a:rPr>
              <a:t> an external </a:t>
            </a:r>
            <a:r>
              <a:rPr lang="en-US" sz="1200" kern="1200" dirty="0" smtClean="0">
                <a:solidFill>
                  <a:schemeClr val="tx1"/>
                </a:solidFill>
                <a:effectLst/>
                <a:latin typeface="+mn-lt"/>
                <a:ea typeface="+mn-ea"/>
                <a:cs typeface="+mn-cs"/>
              </a:rPr>
              <a:t>evaluator and whether your</a:t>
            </a:r>
            <a:r>
              <a:rPr lang="en-US" sz="1200" kern="1200" baseline="0" dirty="0" smtClean="0">
                <a:solidFill>
                  <a:schemeClr val="tx1"/>
                </a:solidFill>
                <a:effectLst/>
                <a:latin typeface="+mn-lt"/>
                <a:ea typeface="+mn-ea"/>
                <a:cs typeface="+mn-cs"/>
              </a:rPr>
              <a:t> program has the funds </a:t>
            </a:r>
            <a:r>
              <a:rPr lang="en-US" sz="1200" kern="1200" dirty="0" smtClean="0">
                <a:solidFill>
                  <a:schemeClr val="tx1"/>
                </a:solidFill>
                <a:effectLst/>
                <a:latin typeface="+mn-lt"/>
                <a:ea typeface="+mn-ea"/>
                <a:cs typeface="+mn-cs"/>
              </a:rPr>
              <a:t>available to cover that cost. It may be that</a:t>
            </a:r>
            <a:r>
              <a:rPr lang="en-US" sz="1200" kern="1200" baseline="0" dirty="0" smtClean="0">
                <a:solidFill>
                  <a:schemeClr val="tx1"/>
                </a:solidFill>
                <a:effectLst/>
                <a:latin typeface="+mn-lt"/>
                <a:ea typeface="+mn-ea"/>
                <a:cs typeface="+mn-cs"/>
              </a:rPr>
              <a:t> your program has already designated a certain amount of your overall program funds for evaluation purposes. In this case, you want to be sure that the purpose and scope of your evaluation is in line with what you have budgeted, otherwise, you will need to make adjustments to your program’s budget or raise additional money to cover the expected cost of the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this presentation does not provide details on how to develop an evaluation budget or estimate</a:t>
            </a:r>
            <a:r>
              <a:rPr lang="en-US" sz="1200" kern="1200" baseline="0" dirty="0" smtClean="0">
                <a:solidFill>
                  <a:schemeClr val="tx1"/>
                </a:solidFill>
                <a:effectLst/>
                <a:latin typeface="+mn-lt"/>
                <a:ea typeface="+mn-ea"/>
                <a:cs typeface="+mn-cs"/>
              </a:rPr>
              <a:t> the amount of money your program </a:t>
            </a:r>
            <a:r>
              <a:rPr lang="en-US" sz="1200" kern="1200" dirty="0" smtClean="0">
                <a:solidFill>
                  <a:schemeClr val="tx1"/>
                </a:solidFill>
                <a:effectLst/>
                <a:latin typeface="+mn-lt"/>
                <a:ea typeface="+mn-ea"/>
                <a:cs typeface="+mn-cs"/>
              </a:rPr>
              <a:t>needs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conduct one, there are resources on CNCS’s </a:t>
            </a:r>
            <a:r>
              <a:rPr lang="en-US" sz="1200" kern="1200" dirty="0" smtClean="0">
                <a:solidFill>
                  <a:schemeClr val="tx1"/>
                </a:solidFill>
                <a:effectLst/>
                <a:latin typeface="+mn-lt"/>
                <a:ea typeface="+mn-ea"/>
                <a:cs typeface="+mn-cs"/>
              </a:rPr>
              <a:t>Resource Page on Nationalservice.gov/resources </a:t>
            </a:r>
            <a:r>
              <a:rPr lang="en-US" sz="1200" kern="1200" dirty="0" smtClean="0">
                <a:solidFill>
                  <a:schemeClr val="tx1"/>
                </a:solidFill>
                <a:effectLst/>
                <a:latin typeface="+mn-lt"/>
                <a:ea typeface="+mn-ea"/>
                <a:cs typeface="+mn-cs"/>
              </a:rPr>
              <a:t>that cover this topic in more depth</a:t>
            </a:r>
            <a:r>
              <a:rPr lang="en-US" sz="1200" i="0" dirty="0" smtClean="0">
                <a:latin typeface="+mn-lt"/>
              </a:rPr>
              <a:t>.</a:t>
            </a:r>
            <a:r>
              <a:rPr lang="en-US" dirty="0" smtClean="0"/>
              <a:t> </a:t>
            </a:r>
            <a:r>
              <a:rPr lang="en-US" sz="1200" kern="1200" dirty="0" smtClean="0">
                <a:solidFill>
                  <a:schemeClr val="tx1"/>
                </a:solidFill>
                <a:effectLst/>
                <a:latin typeface="+mn-lt"/>
                <a:ea typeface="+mn-ea"/>
                <a:cs typeface="+mn-cs"/>
              </a:rPr>
              <a:t>Also, it may be helpful to talk with staff from similar programs or organizations in your community who have conducted evaluations. They may be able to tell you how much their evaluations cost and whether they were satisfied with the services that were provided. </a:t>
            </a:r>
            <a:r>
              <a:rPr lang="en-US" sz="1200" kern="1200" baseline="0" dirty="0" smtClean="0">
                <a:solidFill>
                  <a:schemeClr val="tx1"/>
                </a:solidFill>
                <a:effectLst/>
                <a:latin typeface="+mn-lt"/>
                <a:ea typeface="+mn-ea"/>
                <a:cs typeface="+mn-cs"/>
              </a:rPr>
              <a:t>I</a:t>
            </a:r>
            <a:r>
              <a:rPr lang="en-US" baseline="0" dirty="0" smtClean="0">
                <a:solidFill>
                  <a:schemeClr val="tx1"/>
                </a:solidFill>
              </a:rPr>
              <a:t>f you do not have experience developing budgets, </a:t>
            </a:r>
            <a:r>
              <a:rPr lang="en-US" b="1" baseline="0" dirty="0" smtClean="0">
                <a:solidFill>
                  <a:schemeClr val="tx1"/>
                </a:solidFill>
              </a:rPr>
              <a:t>it may be helpful to consult CNCS’s core curriculum module, “How to Budget for an Evaluation” located </a:t>
            </a:r>
            <a:r>
              <a:rPr lang="en-US" b="1" dirty="0" smtClean="0">
                <a:cs typeface="Arial" panose="020B0604020202020204" pitchFamily="34" charset="0"/>
              </a:rPr>
              <a:t>on the </a:t>
            </a:r>
            <a:r>
              <a:rPr lang="en-US" b="1" dirty="0" smtClean="0">
                <a:cs typeface="Arial" panose="020B0604020202020204" pitchFamily="34" charset="0"/>
              </a:rPr>
              <a:t>Resource Page on Nationalservice.gov/resources</a:t>
            </a:r>
            <a:r>
              <a:rPr lang="en-US" dirty="0" smtClean="0">
                <a:cs typeface="Arial" panose="020B0604020202020204" pitchFamily="34" charset="0"/>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general, there are</a:t>
            </a:r>
            <a:r>
              <a:rPr lang="en-US" sz="1200" kern="1200" baseline="0" dirty="0" smtClean="0">
                <a:solidFill>
                  <a:schemeClr val="tx1"/>
                </a:solidFill>
                <a:effectLst/>
                <a:latin typeface="+mn-lt"/>
                <a:ea typeface="+mn-ea"/>
                <a:cs typeface="+mn-cs"/>
              </a:rPr>
              <a:t> </a:t>
            </a:r>
            <a:r>
              <a:rPr lang="en-US" dirty="0" smtClean="0">
                <a:effectLst/>
              </a:rPr>
              <a:t>5 main components of an evaluation budget:</a:t>
            </a:r>
          </a:p>
          <a:p>
            <a:pPr marL="171450" lvl="0" indent="-171450">
              <a:buFontTx/>
              <a:buChar char="-"/>
            </a:pPr>
            <a:r>
              <a:rPr lang="en-US" sz="1200" b="1" kern="1200" dirty="0" smtClean="0">
                <a:solidFill>
                  <a:schemeClr val="tx1"/>
                </a:solidFill>
                <a:effectLst/>
                <a:latin typeface="+mn-lt"/>
                <a:ea typeface="+mn-ea"/>
                <a:cs typeface="+mn-cs"/>
              </a:rPr>
              <a:t>Evaluator/consultant time (or labor): </a:t>
            </a:r>
            <a:r>
              <a:rPr lang="en-US" sz="1200" kern="1200" dirty="0" smtClean="0">
                <a:solidFill>
                  <a:schemeClr val="tx1"/>
                </a:solidFill>
                <a:effectLst/>
                <a:latin typeface="+mn-lt"/>
                <a:ea typeface="+mn-ea"/>
                <a:cs typeface="+mn-cs"/>
              </a:rPr>
              <a:t>In deciding</a:t>
            </a:r>
            <a:r>
              <a:rPr lang="en-US" sz="1200" kern="1200" baseline="0" dirty="0" smtClean="0">
                <a:solidFill>
                  <a:schemeClr val="tx1"/>
                </a:solidFill>
                <a:effectLst/>
                <a:latin typeface="+mn-lt"/>
                <a:ea typeface="+mn-ea"/>
                <a:cs typeface="+mn-cs"/>
              </a:rPr>
              <a:t> to use an </a:t>
            </a:r>
            <a:r>
              <a:rPr lang="en-US" dirty="0" smtClean="0">
                <a:solidFill>
                  <a:schemeClr val="tx1"/>
                </a:solidFill>
              </a:rPr>
              <a:t>external evaluator,</a:t>
            </a:r>
            <a:r>
              <a:rPr lang="en-US" baseline="0" dirty="0" smtClean="0">
                <a:solidFill>
                  <a:schemeClr val="tx1"/>
                </a:solidFill>
              </a:rPr>
              <a:t> a</a:t>
            </a:r>
            <a:r>
              <a:rPr lang="en-US" dirty="0" smtClean="0">
                <a:solidFill>
                  <a:schemeClr val="tx1"/>
                </a:solidFill>
              </a:rPr>
              <a:t> major component of your evaluation budget will</a:t>
            </a:r>
            <a:r>
              <a:rPr lang="en-US" baseline="0" dirty="0" smtClean="0">
                <a:solidFill>
                  <a:schemeClr val="tx1"/>
                </a:solidFill>
              </a:rPr>
              <a:t> be</a:t>
            </a:r>
            <a:r>
              <a:rPr lang="en-US" dirty="0" smtClean="0">
                <a:solidFill>
                  <a:schemeClr val="tx1"/>
                </a:solidFill>
              </a:rPr>
              <a:t> labor, or the</a:t>
            </a:r>
            <a:r>
              <a:rPr lang="en-US" baseline="0" dirty="0" smtClean="0">
                <a:solidFill>
                  <a:schemeClr val="tx1"/>
                </a:solidFill>
              </a:rPr>
              <a:t> cost of paying the evaluator’s fees to conduct the evaluation. When estimating the cost of external evaluator time, consider the evaluation’s purpose, scope, and methods and estimate the time (# of hours) the evaluator(s) will need to spend performing each of the tasks for which they will be responsible. To calculate an estimated cost, you’ll need to multiply the total number of hours needed by the evaluator’s labor rate. </a:t>
            </a:r>
            <a:endParaRPr lang="en-US"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Travel</a:t>
            </a:r>
            <a:r>
              <a:rPr lang="en-US" sz="1200" b="1"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dirty="0" smtClean="0"/>
              <a:t>Consider whether your</a:t>
            </a:r>
            <a:r>
              <a:rPr lang="en-US" baseline="0" dirty="0" smtClean="0"/>
              <a:t> evaluation will require travel for the evaluator to visit program sites for data collection or to your organization’s office for meetings. These costs should be factored into your budget.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Other direct costs </a:t>
            </a:r>
            <a:r>
              <a:rPr lang="en-US" sz="1200" kern="1200" dirty="0" smtClean="0">
                <a:solidFill>
                  <a:schemeClr val="tx1"/>
                </a:solidFill>
                <a:effectLst/>
                <a:latin typeface="+mn-lt"/>
                <a:ea typeface="+mn-ea"/>
                <a:cs typeface="+mn-cs"/>
              </a:rPr>
              <a:t>(sometimes referred to by the acronym ODCs)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are </a:t>
            </a:r>
            <a:r>
              <a:rPr lang="en-US" baseline="0" dirty="0" smtClean="0"/>
              <a:t>a cost category that covers expenses for supplies and equipment, communication, printing, and materials directly related to your evaluation project that are not labor or travel. Note that this category includes potentially high cost items such as purchasing survey instruments or data collection platforms, and purchasing datasets. </a:t>
            </a:r>
            <a:endParaRPr lang="en-US"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Overhead costs and fees:</a:t>
            </a:r>
            <a:r>
              <a:rPr lang="en-US" sz="1200" kern="1200" dirty="0" smtClean="0">
                <a:solidFill>
                  <a:schemeClr val="tx1"/>
                </a:solidFill>
                <a:effectLst/>
                <a:latin typeface="+mn-lt"/>
                <a:ea typeface="+mn-ea"/>
                <a:cs typeface="+mn-cs"/>
              </a:rPr>
              <a:t> These include operating expenses such as the cost of office space, utilities, etc. </a:t>
            </a:r>
            <a:r>
              <a:rPr lang="en-US" dirty="0" smtClean="0"/>
              <a:t>Overhead costs for large evaluation firms</a:t>
            </a:r>
            <a:r>
              <a:rPr lang="en-US" baseline="0" dirty="0" smtClean="0"/>
              <a:t> are often built into their “loaded” labor rates, but be aware that university staff or independent consultants may account for overhead differently. Also, fees charged for evaluation will depend on the type of contract you issue when hiring the evaluator. For example, federal agencies like CNCS typically issue contracts that are either cost plus fixed fee, firm fixed price, or time and materials. While we will not describe the details of each type of contract here, it is important to understand that contract types for evaluation services do vary.</a:t>
            </a:r>
            <a:endParaRPr lang="en-US" dirty="0" smtClean="0"/>
          </a:p>
          <a:p>
            <a:pPr marL="171450" lvl="0" indent="-171450">
              <a:buFontTx/>
              <a:buChar char="-"/>
            </a:pPr>
            <a:r>
              <a:rPr lang="en-US" sz="1200" b="1" kern="1200" dirty="0" smtClean="0">
                <a:solidFill>
                  <a:schemeClr val="tx1"/>
                </a:solidFill>
                <a:effectLst/>
                <a:latin typeface="+mn-lt"/>
                <a:ea typeface="+mn-ea"/>
                <a:cs typeface="+mn-cs"/>
              </a:rPr>
              <a:t>Program costs necessary to support the evaluation</a:t>
            </a:r>
            <a:r>
              <a:rPr lang="en-US" sz="1200" kern="1200" baseline="0" dirty="0" smtClean="0">
                <a:solidFill>
                  <a:schemeClr val="tx1"/>
                </a:solidFill>
                <a:effectLst/>
                <a:latin typeface="+mn-lt"/>
                <a:ea typeface="+mn-ea"/>
                <a:cs typeface="+mn-cs"/>
              </a:rPr>
              <a:t> – </a:t>
            </a:r>
            <a:r>
              <a:rPr lang="en-US" dirty="0" smtClean="0"/>
              <a:t>Importantly, you should account for the fact that there may be significant investments of program staff and volunteer time (spent on activities like quality control and monitoring) that raise the overall cost of the evaluation. Program</a:t>
            </a:r>
            <a:r>
              <a:rPr lang="en-US" baseline="0" dirty="0" smtClean="0"/>
              <a:t> s</a:t>
            </a:r>
            <a:r>
              <a:rPr lang="en-US" dirty="0" smtClean="0"/>
              <a:t>taff and/or</a:t>
            </a:r>
            <a:r>
              <a:rPr lang="en-US" baseline="0" dirty="0" smtClean="0"/>
              <a:t> volunteers </a:t>
            </a:r>
            <a:r>
              <a:rPr lang="en-US" sz="1200" kern="1200" dirty="0" smtClean="0">
                <a:solidFill>
                  <a:schemeClr val="tx1"/>
                </a:solidFill>
                <a:effectLst/>
                <a:latin typeface="+mn-lt"/>
                <a:ea typeface="+mn-ea"/>
                <a:cs typeface="+mn-cs"/>
              </a:rPr>
              <a:t>can support</a:t>
            </a:r>
            <a:r>
              <a:rPr lang="en-US" sz="1200" kern="1200" baseline="0" dirty="0" smtClean="0">
                <a:solidFill>
                  <a:schemeClr val="tx1"/>
                </a:solidFill>
                <a:effectLst/>
                <a:latin typeface="+mn-lt"/>
                <a:ea typeface="+mn-ea"/>
                <a:cs typeface="+mn-cs"/>
              </a:rPr>
              <a:t> the external</a:t>
            </a:r>
            <a:r>
              <a:rPr lang="en-US" sz="1200" kern="1200" dirty="0" smtClean="0">
                <a:solidFill>
                  <a:schemeClr val="tx1"/>
                </a:solidFill>
                <a:effectLst/>
                <a:latin typeface="+mn-lt"/>
                <a:ea typeface="+mn-ea"/>
                <a:cs typeface="+mn-cs"/>
              </a:rPr>
              <a:t> evaluation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long as there is a lead external evaluator that is clearly independent from the program and as long as these</a:t>
            </a:r>
            <a:r>
              <a:rPr lang="en-US" sz="1200" kern="1200" baseline="0" dirty="0" smtClean="0">
                <a:solidFill>
                  <a:schemeClr val="tx1"/>
                </a:solidFill>
                <a:effectLst/>
                <a:latin typeface="+mn-lt"/>
                <a:ea typeface="+mn-ea"/>
                <a:cs typeface="+mn-cs"/>
              </a:rPr>
              <a:t> individuals </a:t>
            </a:r>
            <a:r>
              <a:rPr lang="en-US" sz="1200" kern="1200" dirty="0" smtClean="0">
                <a:solidFill>
                  <a:schemeClr val="tx1"/>
                </a:solidFill>
                <a:effectLst/>
                <a:latin typeface="+mn-lt"/>
                <a:ea typeface="+mn-ea"/>
                <a:cs typeface="+mn-cs"/>
              </a:rPr>
              <a:t>are not responsible for managing data or conducting analysis.</a:t>
            </a:r>
            <a:r>
              <a:rPr lang="en-US" sz="1200" kern="1200" baseline="0" dirty="0" smtClean="0">
                <a:solidFill>
                  <a:schemeClr val="tx1"/>
                </a:solidFill>
                <a:effectLst/>
                <a:latin typeface="+mn-lt"/>
                <a:ea typeface="+mn-ea"/>
                <a:cs typeface="+mn-cs"/>
              </a:rPr>
              <a:t> </a:t>
            </a:r>
            <a:r>
              <a:rPr lang="en-US" dirty="0" smtClean="0"/>
              <a:t>The</a:t>
            </a:r>
            <a:r>
              <a:rPr lang="en-US" baseline="0" dirty="0" smtClean="0"/>
              <a:t> contributions of staff and/or volunteers’ time</a:t>
            </a:r>
            <a:r>
              <a:rPr lang="en-US" dirty="0" smtClean="0"/>
              <a:t> to the evaluation may not appear on a spreadsheet of direct costs, but the investment needs to be considered, especially if you seek lower cost options. </a:t>
            </a:r>
            <a:endParaRPr lang="en-US" sz="12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Again, it is important to note that if</a:t>
            </a:r>
            <a:r>
              <a:rPr lang="en-US" sz="1200" kern="1200" dirty="0" smtClean="0">
                <a:solidFill>
                  <a:schemeClr val="tx1"/>
                </a:solidFill>
                <a:effectLst/>
                <a:latin typeface="+mn-lt"/>
                <a:ea typeface="+mn-ea"/>
                <a:cs typeface="+mn-cs"/>
              </a:rPr>
              <a:t> you estimate that your evaluation will cost more than the funds your program has available, you should try to reallocate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program budget, and/or work on securing additional funds and resources to avoid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cost overrun associated with the work. It is critical that you are certain you have the financial resources</a:t>
            </a:r>
            <a:r>
              <a:rPr lang="en-US" sz="1200" kern="1200" baseline="0" dirty="0" smtClean="0">
                <a:solidFill>
                  <a:schemeClr val="tx1"/>
                </a:solidFill>
                <a:effectLst/>
                <a:latin typeface="+mn-lt"/>
                <a:ea typeface="+mn-ea"/>
                <a:cs typeface="+mn-cs"/>
              </a:rPr>
              <a:t> to cover the required costs before taking any steps towards implementation.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[Pause for questions; time check: ~30 min.]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At this point, after having completed a thoughtful assessment of the evaluation you are seeking for your program, the next task is to identify and hire an external evaluator. Whether you opt to use a competitive selection process or a less formal process for selecting an evaluator (e.g., sole source), the right evaluator for your AmeriCorps program should be able to demonstrate that their experience,</a:t>
            </a:r>
            <a:r>
              <a:rPr lang="en-US" sz="1200" kern="1200" baseline="0" dirty="0" smtClean="0">
                <a:solidFill>
                  <a:schemeClr val="tx1"/>
                </a:solidFill>
                <a:effectLst/>
                <a:latin typeface="+mn-lt"/>
                <a:ea typeface="+mn-ea"/>
                <a:cs typeface="+mn-cs"/>
              </a:rPr>
              <a:t> training, and work style is a good match for your program</a:t>
            </a:r>
            <a:r>
              <a:rPr lang="en-US" sz="1200" kern="1200" dirty="0" smtClean="0">
                <a:solidFill>
                  <a:schemeClr val="tx1"/>
                </a:solidFill>
                <a:effectLst/>
                <a:latin typeface="+mn-lt"/>
                <a:ea typeface="+mn-ea"/>
                <a:cs typeface="+mn-cs"/>
              </a:rPr>
              <a:t> and the type of evaluation</a:t>
            </a:r>
            <a:r>
              <a:rPr lang="en-US" sz="1200" kern="1200" baseline="0" dirty="0" smtClean="0">
                <a:solidFill>
                  <a:schemeClr val="tx1"/>
                </a:solidFill>
                <a:effectLst/>
                <a:latin typeface="+mn-lt"/>
                <a:ea typeface="+mn-ea"/>
                <a:cs typeface="+mn-cs"/>
              </a:rPr>
              <a:t> you want completed</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there are four basic steps for soliciting and choosing an evaluator. </a:t>
            </a:r>
          </a:p>
          <a:p>
            <a:pPr lvl="0"/>
            <a:r>
              <a:rPr lang="en-US" sz="1200" kern="1200" dirty="0" smtClean="0">
                <a:solidFill>
                  <a:schemeClr val="tx1"/>
                </a:solidFill>
                <a:effectLst/>
                <a:latin typeface="+mn-lt"/>
                <a:ea typeface="+mn-ea"/>
                <a:cs typeface="+mn-cs"/>
              </a:rPr>
              <a:t>Task 4.1: Develop a solicitation to which potential evaluators can respond (sometimes called a request for proposals (RFP))</a:t>
            </a:r>
          </a:p>
          <a:p>
            <a:pPr lvl="0"/>
            <a:r>
              <a:rPr lang="en-US" sz="1200" kern="1200" dirty="0" smtClean="0">
                <a:solidFill>
                  <a:schemeClr val="tx1"/>
                </a:solidFill>
                <a:effectLst/>
                <a:latin typeface="+mn-lt"/>
                <a:ea typeface="+mn-ea"/>
                <a:cs typeface="+mn-cs"/>
              </a:rPr>
              <a:t>Task 4.2: Solicit responses to your request</a:t>
            </a:r>
            <a:r>
              <a:rPr lang="en-US" sz="1200" kern="1200" baseline="0" dirty="0" smtClean="0">
                <a:solidFill>
                  <a:schemeClr val="tx1"/>
                </a:solidFill>
                <a:effectLst/>
                <a:latin typeface="+mn-lt"/>
                <a:ea typeface="+mn-ea"/>
                <a:cs typeface="+mn-cs"/>
              </a:rPr>
              <a:t> for bids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Task 4.3: Create criteria</a:t>
            </a:r>
            <a:r>
              <a:rPr lang="en-US" sz="1200" kern="1200" baseline="0" dirty="0" smtClean="0">
                <a:solidFill>
                  <a:schemeClr val="tx1"/>
                </a:solidFill>
                <a:effectLst/>
                <a:latin typeface="+mn-lt"/>
                <a:ea typeface="+mn-ea"/>
                <a:cs typeface="+mn-cs"/>
              </a:rPr>
              <a:t> to assess and choose the most qualified evaluator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Task</a:t>
            </a:r>
            <a:r>
              <a:rPr lang="en-US" sz="1200" kern="1200" baseline="0" dirty="0" smtClean="0">
                <a:solidFill>
                  <a:schemeClr val="tx1"/>
                </a:solidFill>
                <a:effectLst/>
                <a:latin typeface="+mn-lt"/>
                <a:ea typeface="+mn-ea"/>
                <a:cs typeface="+mn-cs"/>
              </a:rPr>
              <a:t> 4.4: Evaluate the proposals and select an evaluator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important to note that t</a:t>
            </a:r>
            <a:r>
              <a:rPr lang="en-US" sz="1200" kern="1200" baseline="0" dirty="0" smtClean="0">
                <a:solidFill>
                  <a:schemeClr val="tx1"/>
                </a:solidFill>
                <a:effectLst/>
                <a:latin typeface="+mn-lt"/>
                <a:ea typeface="+mn-ea"/>
                <a:cs typeface="+mn-cs"/>
              </a:rPr>
              <a:t>here may be specific processes and restrictions related to procurement that your program must follow, especially if</a:t>
            </a:r>
            <a:r>
              <a:rPr lang="en-US" sz="1200" kern="1200" dirty="0" smtClean="0">
                <a:solidFill>
                  <a:schemeClr val="tx1"/>
                </a:solidFill>
                <a:effectLst/>
                <a:latin typeface="+mn-lt"/>
                <a:ea typeface="+mn-ea"/>
                <a:cs typeface="+mn-cs"/>
              </a:rPr>
              <a:t> your</a:t>
            </a:r>
            <a:r>
              <a:rPr lang="en-US" sz="1200" kern="1200" baseline="0" dirty="0" smtClean="0">
                <a:solidFill>
                  <a:schemeClr val="tx1"/>
                </a:solidFill>
                <a:effectLst/>
                <a:latin typeface="+mn-lt"/>
                <a:ea typeface="+mn-ea"/>
                <a:cs typeface="+mn-cs"/>
              </a:rPr>
              <a:t> organization is a public agency. These steps outlined here are intended to serve as a guide and should be considered alongside any procurement protocols established by your organization.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talk about each of these steps in more detail on the next slides.</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If you are plan to</a:t>
            </a:r>
            <a:r>
              <a:rPr lang="en-US" sz="1200" kern="1200" baseline="0" dirty="0" smtClean="0">
                <a:solidFill>
                  <a:schemeClr val="tx1"/>
                </a:solidFill>
                <a:effectLst/>
                <a:latin typeface="+mn-lt"/>
                <a:ea typeface="+mn-ea"/>
                <a:cs typeface="+mn-cs"/>
              </a:rPr>
              <a:t> use an external evaluator, more than likely you will need to develop a solicitation or a Request for Proposals (RFP) to solicit proposals for the evaluation project. Your evaluation RFP should be detailed and specific regarding the activities and products you will pay for, schedules, responsibilities, and other specific needs. This is why it is important to have established a clear understanding </a:t>
            </a:r>
            <a:r>
              <a:rPr lang="en-US" sz="1200" kern="1200" dirty="0" smtClean="0">
                <a:solidFill>
                  <a:schemeClr val="tx1"/>
                </a:solidFill>
                <a:effectLst/>
                <a:latin typeface="+mn-lt"/>
                <a:ea typeface="+mn-ea"/>
                <a:cs typeface="+mn-cs"/>
              </a:rPr>
              <a:t>and consensus about the evaluation scope, timeline, and budget</a:t>
            </a:r>
            <a:r>
              <a:rPr lang="en-US" sz="1200" kern="1200" baseline="0" dirty="0" smtClean="0">
                <a:solidFill>
                  <a:schemeClr val="tx1"/>
                </a:solidFill>
                <a:effectLst/>
                <a:latin typeface="+mn-lt"/>
                <a:ea typeface="+mn-ea"/>
                <a:cs typeface="+mn-cs"/>
              </a:rPr>
              <a:t> because that information </a:t>
            </a:r>
            <a:r>
              <a:rPr lang="en-US" sz="1200" kern="1200" dirty="0" smtClean="0">
                <a:solidFill>
                  <a:schemeClr val="tx1"/>
                </a:solidFill>
                <a:effectLst/>
                <a:latin typeface="+mn-lt"/>
                <a:ea typeface="+mn-ea"/>
                <a:cs typeface="+mn-cs"/>
              </a:rPr>
              <a:t>will form</a:t>
            </a:r>
            <a:r>
              <a:rPr lang="en-US" sz="1200" kern="1200" baseline="0" dirty="0" smtClean="0">
                <a:solidFill>
                  <a:schemeClr val="tx1"/>
                </a:solidFill>
                <a:effectLst/>
                <a:latin typeface="+mn-lt"/>
                <a:ea typeface="+mn-ea"/>
                <a:cs typeface="+mn-cs"/>
              </a:rPr>
              <a:t> the basis of the </a:t>
            </a:r>
            <a:r>
              <a:rPr lang="en-US" sz="1200" kern="1200" dirty="0" smtClean="0">
                <a:solidFill>
                  <a:schemeClr val="tx1"/>
                </a:solidFill>
                <a:effectLst/>
                <a:latin typeface="+mn-lt"/>
                <a:ea typeface="+mn-ea"/>
                <a:cs typeface="+mn-cs"/>
              </a:rPr>
              <a:t>solicitation</a:t>
            </a:r>
            <a:r>
              <a:rPr lang="en-US" sz="1200" kern="1200" baseline="0" dirty="0" smtClean="0">
                <a:solidFill>
                  <a:schemeClr val="tx1"/>
                </a:solidFill>
                <a:effectLst/>
                <a:latin typeface="+mn-lt"/>
                <a:ea typeface="+mn-ea"/>
                <a:cs typeface="+mn-cs"/>
              </a:rPr>
              <a:t>/RFP </a:t>
            </a:r>
            <a:r>
              <a:rPr lang="en-US" sz="1200" kern="1200" dirty="0" smtClean="0">
                <a:solidFill>
                  <a:schemeClr val="tx1"/>
                </a:solidFill>
                <a:effectLst/>
                <a:latin typeface="+mn-lt"/>
                <a:ea typeface="+mn-ea"/>
                <a:cs typeface="+mn-cs"/>
              </a:rPr>
              <a:t>for your evaluation</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provide some guidelines for preparing an evaluation solicitation/RFP below.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comprehensive solicitation/RFP contains the following elements: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mn-lt"/>
                <a:ea typeface="+mn-ea"/>
                <a:cs typeface="+mn-cs"/>
              </a:rPr>
              <a:t>A description of the purpose and scope of the evaluation. </a:t>
            </a:r>
            <a:r>
              <a:rPr lang="en-US" sz="1200" b="0" kern="1200" baseline="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provides an overview of the evaluation, what questions are to be answered, which aspects of your program the evaluation is to focus on, and over what time period. Unless you are suggesting that the applicant develop the entire evaluation plan, you should explain the type and level of evaluation that you desire, for example, process or outcome evaluation. If you have already selected a particular evaluation design and methodology, then it is important to include this information in the solicitation. Reference to similar evaluations might be wise.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mn-lt"/>
                <a:ea typeface="+mn-ea"/>
                <a:cs typeface="+mn-cs"/>
              </a:rPr>
              <a:t>Background information on the program. </a:t>
            </a:r>
            <a:r>
              <a:rPr lang="en-US" sz="1200" kern="1200" baseline="0" dirty="0" smtClean="0">
                <a:solidFill>
                  <a:schemeClr val="tx1"/>
                </a:solidFill>
                <a:effectLst/>
                <a:latin typeface="+mn-lt"/>
                <a:ea typeface="+mn-ea"/>
                <a:cs typeface="+mn-cs"/>
              </a:rPr>
              <a:t>It is important to provide a brief description of the context, history, and current status of the program. Include a description of the program’s theory of change, that is, the theory that underlies how the program is designed to work, and supporting research evidence.</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dirty="0" smtClean="0">
                <a:solidFill>
                  <a:schemeClr val="tx1"/>
                </a:solidFill>
              </a:rPr>
              <a:t>Description</a:t>
            </a:r>
            <a:r>
              <a:rPr lang="en-US" sz="1200" b="1" baseline="0" dirty="0" smtClean="0">
                <a:solidFill>
                  <a:schemeClr val="tx1"/>
                </a:solidFill>
              </a:rPr>
              <a:t> of the work plan. </a:t>
            </a:r>
            <a:r>
              <a:rPr lang="en-US" sz="1200" b="0" baseline="0" dirty="0" smtClean="0">
                <a:solidFill>
                  <a:schemeClr val="tx1"/>
                </a:solidFill>
              </a:rPr>
              <a:t>This </a:t>
            </a:r>
            <a:r>
              <a:rPr lang="en-US" sz="1200" baseline="0" dirty="0" smtClean="0">
                <a:solidFill>
                  <a:schemeClr val="tx1"/>
                </a:solidFill>
              </a:rPr>
              <a:t>element is really the core component of your solicitation and is often written as a list of tasks with a description of each task that the evaluator is to complete. </a:t>
            </a:r>
            <a:r>
              <a:rPr lang="en-US" sz="1200" kern="1200" dirty="0" smtClean="0">
                <a:solidFill>
                  <a:schemeClr val="tx1"/>
                </a:solidFill>
                <a:effectLst/>
                <a:latin typeface="+mn-lt"/>
                <a:ea typeface="+mn-ea"/>
                <a:cs typeface="+mn-cs"/>
              </a:rPr>
              <a:t>These tasks might entail developing an evaluation plan, developing data collection instruments, selecting the sampling procedures and drawing of the evaluation sample, recruiting study participants, collecting and analyzing data, writing a final report, and presenting evaluation results. </a:t>
            </a:r>
            <a:r>
              <a:rPr lang="en-US" sz="1200" baseline="0" dirty="0" smtClean="0">
                <a:solidFill>
                  <a:schemeClr val="tx1"/>
                </a:solidFill>
              </a:rPr>
              <a:t>It is important to include any requirements (e.g., meetings the evaluator is to participate in, data sharing requirements), and a list of deliverables or products to be developed (e.g., evaluation plan, final report). I</a:t>
            </a:r>
            <a:r>
              <a:rPr lang="en-US" sz="1200" b="0" i="0" kern="1200" dirty="0" smtClean="0">
                <a:solidFill>
                  <a:schemeClr val="tx1"/>
                </a:solidFill>
                <a:effectLst/>
                <a:latin typeface="+mn-lt"/>
                <a:ea typeface="+mn-ea"/>
                <a:cs typeface="+mn-cs"/>
              </a:rPr>
              <a:t>f there</a:t>
            </a:r>
            <a:r>
              <a:rPr lang="en-US" sz="1200" b="0" i="0" kern="1200" baseline="0" dirty="0" smtClean="0">
                <a:solidFill>
                  <a:schemeClr val="tx1"/>
                </a:solidFill>
                <a:effectLst/>
                <a:latin typeface="+mn-lt"/>
                <a:ea typeface="+mn-ea"/>
                <a:cs typeface="+mn-cs"/>
              </a:rPr>
              <a:t> are specific details about your evaluation that you already know you want the evaluator to execute, be sure to include these details in the solicitation itself. For example, if you know in advance that you want the evaluator to conduct two rounds of data collection (one at the beginning and another at the end of the year) or design a quasi-experimental evaluation using a matched comparison group, this information should be provided to applicants. Again, this is one of the most important sections of your solicitation/RFP. The quality of the proposals you receive will depend on the quality of the information in this section. </a:t>
            </a:r>
            <a:r>
              <a:rPr lang="en-US" sz="1200" b="0" i="1" kern="1200" baseline="0" dirty="0" smtClean="0">
                <a:solidFill>
                  <a:schemeClr val="tx1"/>
                </a:solidFill>
                <a:effectLst/>
                <a:latin typeface="+mn-lt"/>
                <a:ea typeface="+mn-ea"/>
                <a:cs typeface="+mn-cs"/>
              </a:rPr>
              <a:t>Please see the handout titled “”Sample Work Plan” </a:t>
            </a:r>
            <a:r>
              <a:rPr lang="en-US" sz="1200" i="1" kern="1200" baseline="0" dirty="0" smtClean="0">
                <a:solidFill>
                  <a:schemeClr val="tx1"/>
                </a:solidFill>
                <a:effectLst/>
                <a:latin typeface="+mn-lt"/>
                <a:ea typeface="+mn-ea"/>
                <a:cs typeface="+mn-cs"/>
              </a:rPr>
              <a:t>for a sample work plan section of a solicitation for hiring an evaluator to conduct an impact evaluation of a hypothetical AmeriCorps program. </a:t>
            </a:r>
            <a:endParaRPr lang="en-US" sz="1200" i="1"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smtClean="0">
                <a:solidFill>
                  <a:schemeClr val="tx1"/>
                </a:solidFill>
              </a:rPr>
              <a:t>Timelines.</a:t>
            </a:r>
            <a:r>
              <a:rPr lang="en-US" sz="1200" baseline="0" dirty="0" smtClean="0">
                <a:solidFill>
                  <a:schemeClr val="tx1"/>
                </a:solidFill>
              </a:rPr>
              <a:t> This section should detail the project’s period of performance, indicating key milestones and due dates for deliverables. </a:t>
            </a:r>
            <a:r>
              <a:rPr lang="en-US" sz="1200" b="0" i="0" kern="1200" dirty="0" smtClean="0">
                <a:solidFill>
                  <a:schemeClr val="tx1"/>
                </a:solidFill>
                <a:effectLst/>
                <a:latin typeface="+mn-lt"/>
                <a:ea typeface="+mn-ea"/>
                <a:cs typeface="+mn-cs"/>
              </a:rPr>
              <a:t>The requirements of your evaluation most often determine its duration. </a:t>
            </a:r>
            <a:r>
              <a:rPr lang="en-US" sz="1200" b="0" i="0" kern="1200" baseline="0" dirty="0" smtClean="0">
                <a:solidFill>
                  <a:schemeClr val="tx1"/>
                </a:solidFill>
                <a:effectLst/>
                <a:latin typeface="+mn-lt"/>
                <a:ea typeface="+mn-ea"/>
                <a:cs typeface="+mn-cs"/>
              </a:rPr>
              <a:t>As noted earlier, this holds true for </a:t>
            </a:r>
            <a:r>
              <a:rPr lang="en-US" sz="1200" b="0" i="0" u="none" strike="noStrike" kern="1200" baseline="0" dirty="0" smtClean="0">
                <a:solidFill>
                  <a:schemeClr val="tx1"/>
                </a:solidFill>
                <a:latin typeface="+mn-lt"/>
                <a:ea typeface="+mn-ea"/>
                <a:cs typeface="+mn-cs"/>
              </a:rPr>
              <a:t>AmeriCorps State and National </a:t>
            </a:r>
            <a:r>
              <a:rPr lang="en-US" sz="1200" b="0" i="0" kern="1200" baseline="0" dirty="0" smtClean="0">
                <a:solidFill>
                  <a:schemeClr val="tx1"/>
                </a:solidFill>
                <a:effectLst/>
                <a:latin typeface="+mn-lt"/>
                <a:ea typeface="+mn-ea"/>
                <a:cs typeface="+mn-cs"/>
              </a:rPr>
              <a:t>grantees as </a:t>
            </a:r>
            <a:r>
              <a:rPr lang="en-US" sz="1200" baseline="0" dirty="0" smtClean="0">
                <a:solidFill>
                  <a:schemeClr val="tx1"/>
                </a:solidFill>
              </a:rPr>
              <a:t>CNCS’s evaluation requirements largely determine the timeline of evaluation activities. (NOTE FOR FACILITATOR: May refer back to slide 11).</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smtClean="0">
                <a:solidFill>
                  <a:schemeClr val="tx1"/>
                </a:solidFill>
              </a:rPr>
              <a:t>Minimum eligibility requirements. </a:t>
            </a:r>
            <a:r>
              <a:rPr lang="en-US" sz="1200" baseline="0" dirty="0" smtClean="0">
                <a:solidFill>
                  <a:schemeClr val="tx1"/>
                </a:solidFill>
              </a:rPr>
              <a:t>To identify an evaluator who is the “right fit” for your project, it is important to specify the key qualifications you are looking for. This is essentially the skills, knowledge, and experience required of the evaluator and any other criteria that </a:t>
            </a:r>
            <a:r>
              <a:rPr lang="en-US" sz="1200" kern="1200" baseline="0" dirty="0" smtClean="0">
                <a:solidFill>
                  <a:schemeClr val="tx1"/>
                </a:solidFill>
                <a:effectLst/>
                <a:latin typeface="+mn-lt"/>
                <a:ea typeface="+mn-ea"/>
                <a:cs typeface="+mn-cs"/>
              </a:rPr>
              <a:t>applicants must meet in order to qualify for the work. For example, </a:t>
            </a:r>
            <a:r>
              <a:rPr lang="en-US" sz="1200" kern="1200" dirty="0" smtClean="0">
                <a:solidFill>
                  <a:schemeClr val="tx1"/>
                </a:solidFill>
                <a:effectLst/>
                <a:latin typeface="+mn-lt"/>
                <a:ea typeface="+mn-ea"/>
                <a:cs typeface="+mn-cs"/>
              </a:rPr>
              <a:t>are there any geographic limitations (e.g., must be local)</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tax or business requirements (for-profit/non-profit, private firm, individual, university institute or department, etc.)? Do you want the evaluator to have a certain number of years of experience and in a specific type of evaluation design (e.g., outcomes evaluation, process evaluation, etc.)? Should the evaluator have</a:t>
            </a:r>
            <a:r>
              <a:rPr lang="en-US" sz="1200" kern="1200" baseline="0" dirty="0" smtClean="0">
                <a:solidFill>
                  <a:schemeClr val="tx1"/>
                </a:solidFill>
                <a:effectLst/>
                <a:latin typeface="+mn-lt"/>
                <a:ea typeface="+mn-ea"/>
                <a:cs typeface="+mn-cs"/>
              </a:rPr>
              <a:t> a certain level of familiarity with programs similar to yours? Does the </a:t>
            </a:r>
            <a:r>
              <a:rPr lang="en-US" sz="1200" kern="1200" baseline="0" dirty="0" smtClean="0">
                <a:solidFill>
                  <a:schemeClr val="tx1"/>
                </a:solidFill>
                <a:effectLst/>
                <a:latin typeface="+mn-lt"/>
                <a:ea typeface="+mn-ea"/>
                <a:cs typeface="+mn-cs"/>
              </a:rPr>
              <a:t>evaluation </a:t>
            </a:r>
            <a:r>
              <a:rPr lang="en-US" sz="1200" kern="1200" baseline="0" dirty="0" smtClean="0">
                <a:solidFill>
                  <a:schemeClr val="tx1"/>
                </a:solidFill>
                <a:effectLst/>
                <a:latin typeface="+mn-lt"/>
                <a:ea typeface="+mn-ea"/>
                <a:cs typeface="+mn-cs"/>
              </a:rPr>
              <a:t>require experience in collecting data, conducting certain types of analyses of data, or writing reports? </a:t>
            </a:r>
            <a:r>
              <a:rPr lang="en-US" sz="1200" kern="1200" baseline="0" dirty="0" smtClean="0">
                <a:solidFill>
                  <a:schemeClr val="tx1"/>
                </a:solidFill>
                <a:effectLst/>
                <a:latin typeface="+mn-lt"/>
                <a:ea typeface="+mn-ea"/>
                <a:cs typeface="+mn-cs"/>
              </a:rPr>
              <a:t>Add criteria that will help you identify evaluators with past experience doing the specific evaluation design type (QED, or RCT) you require, plus have experience gathering and analyzing the relevant kind of data (qualitative, quantitative, both) the evaluation will generate, and have subject matter experience in your program’s focus area. [Give an AC </a:t>
            </a:r>
            <a:r>
              <a:rPr lang="en-US" sz="1200" kern="1200" baseline="0" smtClean="0">
                <a:solidFill>
                  <a:schemeClr val="tx1"/>
                </a:solidFill>
                <a:effectLst/>
                <a:latin typeface="+mn-lt"/>
                <a:ea typeface="+mn-ea"/>
                <a:cs typeface="+mn-cs"/>
              </a:rPr>
              <a:t>related example]</a:t>
            </a: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smtClean="0">
                <a:solidFill>
                  <a:schemeClr val="tx1"/>
                </a:solidFill>
              </a:rPr>
              <a:t>Resources and/or data. </a:t>
            </a:r>
            <a:r>
              <a:rPr lang="en-US" sz="1200" baseline="0" dirty="0" smtClean="0">
                <a:solidFill>
                  <a:schemeClr val="tx1"/>
                </a:solidFill>
              </a:rPr>
              <a:t>Note any resources or data that will be made available to the evaluator in order for potential evaluators to factor this into their proposal. </a:t>
            </a:r>
            <a:endParaRPr lang="en-US" sz="1200" dirty="0" smtClean="0">
              <a:solidFill>
                <a:schemeClr val="tx1"/>
              </a:solidFill>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dirty="0" smtClean="0">
                <a:solidFill>
                  <a:schemeClr val="tx1"/>
                </a:solidFill>
              </a:rPr>
              <a:t>Estimate of the funds available for the work. </a:t>
            </a:r>
            <a:r>
              <a:rPr lang="en-US" sz="1200" dirty="0" smtClean="0">
                <a:solidFill>
                  <a:schemeClr val="tx1"/>
                </a:solidFill>
              </a:rPr>
              <a:t>While</a:t>
            </a:r>
            <a:r>
              <a:rPr lang="en-US" sz="1200" baseline="0" dirty="0" smtClean="0">
                <a:solidFill>
                  <a:schemeClr val="tx1"/>
                </a:solidFill>
              </a:rPr>
              <a:t> not required, it is helpful to provide prospective evaluators </a:t>
            </a:r>
            <a:r>
              <a:rPr lang="en-US" sz="1200" kern="1200" dirty="0" smtClean="0">
                <a:solidFill>
                  <a:schemeClr val="tx1"/>
                </a:solidFill>
                <a:effectLst/>
                <a:latin typeface="+mn-lt"/>
                <a:ea typeface="+mn-ea"/>
                <a:cs typeface="+mn-cs"/>
              </a:rPr>
              <a:t>with information on the scale of funding you can support. Otherwise, applicants</a:t>
            </a:r>
            <a:r>
              <a:rPr lang="en-US" sz="1200" kern="1200" baseline="0" dirty="0" smtClean="0">
                <a:solidFill>
                  <a:schemeClr val="tx1"/>
                </a:solidFill>
                <a:effectLst/>
                <a:latin typeface="+mn-lt"/>
                <a:ea typeface="+mn-ea"/>
                <a:cs typeface="+mn-cs"/>
              </a:rPr>
              <a:t> may propose evaluation projects that vary widely in scope and methods. If you wish to spur competitiveness in the solicitation/ RFP process without revealing how much money you plan to spend on evaluation, you may suggest a ceiling on the evaluation project costs and indicate the project cost will be a significant factor in the proposal evaluation. </a:t>
            </a: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Contract</a:t>
            </a:r>
            <a:r>
              <a:rPr lang="en-US" sz="1200" b="1" kern="1200" baseline="0" dirty="0" smtClean="0">
                <a:solidFill>
                  <a:schemeClr val="tx1"/>
                </a:solidFill>
                <a:effectLst/>
                <a:latin typeface="+mn-lt"/>
                <a:ea typeface="+mn-ea"/>
                <a:cs typeface="+mn-cs"/>
              </a:rPr>
              <a:t> vehicle. </a:t>
            </a:r>
            <a:r>
              <a:rPr lang="en-US" sz="1200" kern="1200" baseline="0" dirty="0" smtClean="0">
                <a:solidFill>
                  <a:schemeClr val="tx1"/>
                </a:solidFill>
                <a:effectLst/>
                <a:latin typeface="+mn-lt"/>
                <a:ea typeface="+mn-ea"/>
                <a:cs typeface="+mn-cs"/>
              </a:rPr>
              <a:t>Specify what type of contract will be used to commission the work (e.g., time and materials, fixed price, or cost reimbursement).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Most states and other jurisdictions have additional sections and subsections (e.g., financial disclosure statements, affidavits of various kinds, etc.) that are required for an RFP, so it is important to check with the appropriate procurement office in your state or local government to make sure your RFP contains all of the necessary information. You may also find it helpful to obtain a copy of a successful RFP that has passed the procurement office standards, if possible.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[Time check: ~40 min.]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 </a:t>
            </a:r>
            <a:r>
              <a:rPr lang="en-US" sz="1200" kern="1200" dirty="0" smtClean="0">
                <a:solidFill>
                  <a:schemeClr val="tx1"/>
                </a:solidFill>
                <a:effectLst/>
                <a:latin typeface="+mn-lt"/>
                <a:ea typeface="+mn-ea"/>
                <a:cs typeface="+mn-cs"/>
              </a:rPr>
              <a:t>Lastly, the solicitation should include detailed instructions on how evaluators are to apply for the position, identifying all information and documentation they must provide to those heading the selection process. CNCS recommends that grantees solicit a formal written proposal in</a:t>
            </a:r>
            <a:r>
              <a:rPr lang="en-US" sz="1200" kern="1200" baseline="0" dirty="0" smtClean="0">
                <a:solidFill>
                  <a:schemeClr val="tx1"/>
                </a:solidFill>
                <a:effectLst/>
                <a:latin typeface="+mn-lt"/>
                <a:ea typeface="+mn-ea"/>
                <a:cs typeface="+mn-cs"/>
              </a:rPr>
              <a:t> response to the solicitation</a:t>
            </a:r>
            <a:r>
              <a:rPr lang="en-US" sz="1200" kern="1200" dirty="0" smtClean="0">
                <a:solidFill>
                  <a:schemeClr val="tx1"/>
                </a:solidFill>
                <a:effectLst/>
                <a:latin typeface="+mn-lt"/>
                <a:ea typeface="+mn-ea"/>
                <a:cs typeface="+mn-cs"/>
              </a:rPr>
              <a:t>. The proposal provides an opportunity to review the evaluator’s approach and writing style and will ultimately serve as the basis for the contract,</a:t>
            </a:r>
            <a:r>
              <a:rPr lang="en-US" sz="1200" kern="1200" baseline="0" dirty="0" smtClean="0">
                <a:solidFill>
                  <a:schemeClr val="tx1"/>
                </a:solidFill>
                <a:effectLst/>
                <a:latin typeface="+mn-lt"/>
                <a:ea typeface="+mn-ea"/>
                <a:cs typeface="+mn-cs"/>
              </a:rPr>
              <a:t> if you choose to hire them</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Format of proposal</a:t>
            </a:r>
            <a:r>
              <a:rPr lang="en-US" sz="1200" b="1" kern="1200" baseline="0" dirty="0" smtClean="0">
                <a:solidFill>
                  <a:schemeClr val="tx1"/>
                </a:solidFill>
                <a:effectLst/>
                <a:latin typeface="+mn-lt"/>
                <a:ea typeface="+mn-ea"/>
                <a:cs typeface="+mn-cs"/>
              </a:rPr>
              <a:t> response: </a:t>
            </a:r>
            <a:r>
              <a:rPr lang="en-US" sz="1200" dirty="0" smtClean="0">
                <a:latin typeface="+mn-lt"/>
              </a:rPr>
              <a:t>Do you want to provide a template or a structure that needs to be followed? Do you want to set a page limit? Do you prefer any font or spacing requirements?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latin typeface="+mn-lt"/>
              </a:rPr>
              <a:t>Categories of information requested: </a:t>
            </a:r>
            <a:r>
              <a:rPr lang="en-US" sz="1200" b="0" dirty="0" smtClean="0">
                <a:latin typeface="+mn-lt"/>
              </a:rPr>
              <a:t>You may request the types of information</a:t>
            </a:r>
            <a:r>
              <a:rPr lang="en-US" sz="1200" b="0" baseline="0" dirty="0" smtClean="0">
                <a:latin typeface="+mn-lt"/>
              </a:rPr>
              <a:t> </a:t>
            </a:r>
            <a:r>
              <a:rPr lang="en-US" sz="1200" b="0" dirty="0" smtClean="0">
                <a:latin typeface="+mn-lt"/>
              </a:rPr>
              <a:t>the proposal should include, such as</a:t>
            </a:r>
            <a:r>
              <a:rPr lang="en-US" sz="1200" dirty="0" smtClean="0">
                <a:latin typeface="+mn-lt"/>
              </a:rPr>
              <a:t> a technical approach to the work, qualifications of key staff, a detailed budget, management plan, deliverable schedule, past work samples, etc. List the </a:t>
            </a:r>
            <a:r>
              <a:rPr lang="en-US" sz="1200" baseline="0" dirty="0" smtClean="0">
                <a:latin typeface="+mn-lt"/>
              </a:rPr>
              <a:t>information from the applicant that will help you determine if they are a good match for the work. </a:t>
            </a:r>
            <a:endParaRPr lang="en-US" sz="1200" dirty="0" smtClean="0">
              <a:latin typeface="+mn-lt"/>
              <a:cs typeface="Arial"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latin typeface="+mn-lt"/>
              </a:rPr>
              <a:t>Proposal submission deadline: </a:t>
            </a:r>
            <a:r>
              <a:rPr lang="en-US" sz="1200" b="0" dirty="0" smtClean="0">
                <a:latin typeface="+mn-lt"/>
              </a:rPr>
              <a:t>Include</a:t>
            </a:r>
            <a:r>
              <a:rPr lang="en-US" sz="1200" b="0" baseline="0" dirty="0" smtClean="0">
                <a:latin typeface="+mn-lt"/>
              </a:rPr>
              <a:t> the d</a:t>
            </a:r>
            <a:r>
              <a:rPr lang="en-US" sz="1200" dirty="0" smtClean="0">
                <a:latin typeface="+mn-lt"/>
              </a:rPr>
              <a:t>ate and time the proposal is due.</a:t>
            </a:r>
            <a:endParaRPr lang="en-US" sz="1200" b="1" dirty="0" smtClean="0">
              <a:latin typeface="+mn-l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latin typeface="+mn-lt"/>
              </a:rPr>
              <a:t>Point of contact for the proposal: </a:t>
            </a:r>
            <a:r>
              <a:rPr lang="en-US" sz="1200" dirty="0" smtClean="0">
                <a:latin typeface="+mn-lt"/>
              </a:rPr>
              <a:t>Provide a point of contact to whom candidates may direct inquiries and submit their proposal.</a:t>
            </a:r>
            <a:endParaRPr lang="en-US" sz="1200" b="1" dirty="0" smtClean="0">
              <a:latin typeface="+mn-l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latin typeface="+mn-lt"/>
              </a:rPr>
              <a:t>Evaluation and selection: </a:t>
            </a:r>
            <a:r>
              <a:rPr lang="en-US" sz="1200" b="0" dirty="0" smtClean="0">
                <a:latin typeface="+mn-lt"/>
              </a:rPr>
              <a:t>Provide applicants with information</a:t>
            </a:r>
            <a:r>
              <a:rPr lang="en-US" sz="1200" b="0" baseline="0" dirty="0" smtClean="0">
                <a:latin typeface="+mn-lt"/>
              </a:rPr>
              <a:t> on how their applications will be evaluated. This section should outline the proposal evaluation process, the persons who will evaluate them, the evaluation criteria, and weights or mathematical calculations that will be applied (if any), and how and when the final selection will be announced. </a:t>
            </a:r>
            <a:endParaRPr lang="en-US" sz="1200" b="0" dirty="0" smtClean="0">
              <a:latin typeface="+mn-lt"/>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00000"/>
              </a:lnSpc>
              <a:spcBef>
                <a:spcPts val="0"/>
              </a:spcBef>
              <a:spcAft>
                <a:spcPts val="0"/>
              </a:spcAft>
            </a:pPr>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After you have developed a solicitation or job description, the next step is to request responses</a:t>
            </a:r>
            <a:r>
              <a:rPr lang="en-US" sz="1200" kern="1200" baseline="0" dirty="0" smtClean="0">
                <a:solidFill>
                  <a:schemeClr val="tx1"/>
                </a:solidFill>
                <a:effectLst/>
                <a:latin typeface="+mn-lt"/>
                <a:ea typeface="+mn-ea"/>
                <a:cs typeface="+mn-cs"/>
              </a:rPr>
              <a:t>. This involves determining the method(s) you will use to attract bidders. You may choose to: </a:t>
            </a:r>
          </a:p>
          <a:p>
            <a:pPr marL="171450" indent="-171450">
              <a:lnSpc>
                <a:spcPct val="100000"/>
              </a:lnSpc>
              <a:spcBef>
                <a:spcPts val="0"/>
              </a:spcBef>
              <a:spcAft>
                <a:spcPts val="0"/>
              </a:spcAft>
              <a:buFontTx/>
              <a:buChar char="-"/>
            </a:pPr>
            <a:r>
              <a:rPr lang="en-US" sz="1200" kern="1200" baseline="0" dirty="0" smtClean="0">
                <a:solidFill>
                  <a:schemeClr val="tx1"/>
                </a:solidFill>
                <a:effectLst/>
                <a:latin typeface="+mn-lt"/>
                <a:ea typeface="+mn-ea"/>
                <a:cs typeface="+mn-cs"/>
              </a:rPr>
              <a:t>Post the solicitation on your program or organization’s website</a:t>
            </a:r>
          </a:p>
          <a:p>
            <a:pPr marL="171450" indent="-171450">
              <a:lnSpc>
                <a:spcPct val="100000"/>
              </a:lnSpc>
              <a:spcBef>
                <a:spcPts val="0"/>
              </a:spcBef>
              <a:spcAft>
                <a:spcPts val="0"/>
              </a:spcAft>
              <a:buFontTx/>
              <a:buChar char="-"/>
            </a:pPr>
            <a:r>
              <a:rPr lang="en-US" sz="1200" kern="1200" baseline="0" dirty="0" smtClean="0">
                <a:solidFill>
                  <a:schemeClr val="tx1"/>
                </a:solidFill>
                <a:effectLst/>
                <a:latin typeface="+mn-lt"/>
                <a:ea typeface="+mn-ea"/>
                <a:cs typeface="+mn-cs"/>
              </a:rPr>
              <a:t>Share the solicitation with other outlets where you might reach prospective evaluators. For example, </a:t>
            </a:r>
            <a:r>
              <a:rPr lang="en-US" sz="1200" kern="1200" dirty="0" smtClean="0">
                <a:solidFill>
                  <a:schemeClr val="tx1"/>
                </a:solidFill>
                <a:effectLst/>
                <a:latin typeface="+mn-lt"/>
                <a:ea typeface="+mn-ea"/>
                <a:cs typeface="+mn-cs"/>
              </a:rPr>
              <a:t>advertising in your local paper, posting the position at a local college or university, or working with your local government's human resource department (if you are a public agency) are potential ways of soliciting applications. Agency newsletters, local and national meetings, and professional journals are additional sources for posting your solicitation. It is wise to advertise as widely as possible, particularly if you are in a small community or are undertaking an evaluation for the first time. Several advertising sources will ensure that you receive multiple proposals. </a:t>
            </a:r>
            <a:endParaRPr lang="en-US" sz="1200" kern="1200" baseline="0" dirty="0" smtClean="0">
              <a:solidFill>
                <a:schemeClr val="tx1"/>
              </a:solidFill>
              <a:effectLst/>
              <a:latin typeface="+mn-lt"/>
              <a:ea typeface="+mn-ea"/>
              <a:cs typeface="+mn-cs"/>
            </a:endParaRPr>
          </a:p>
          <a:p>
            <a:pPr marL="171450" indent="-171450">
              <a:lnSpc>
                <a:spcPct val="100000"/>
              </a:lnSpc>
              <a:spcBef>
                <a:spcPts val="0"/>
              </a:spcBef>
              <a:spcAft>
                <a:spcPts val="0"/>
              </a:spcAft>
              <a:buFontTx/>
              <a:buChar char="-"/>
            </a:pPr>
            <a:r>
              <a:rPr lang="en-US" sz="1200" kern="1200" baseline="0" dirty="0" smtClean="0">
                <a:solidFill>
                  <a:schemeClr val="tx1"/>
                </a:solidFill>
                <a:effectLst/>
                <a:latin typeface="+mn-lt"/>
                <a:ea typeface="+mn-ea"/>
                <a:cs typeface="+mn-cs"/>
              </a:rPr>
              <a:t>Directly contact prospective evaluator(s) who you have identified to inform them of the opportunity and/or send them a copy of the solicitation.</a:t>
            </a:r>
          </a:p>
          <a:p>
            <a:pPr>
              <a:lnSpc>
                <a:spcPct val="100000"/>
              </a:lnSpc>
              <a:spcBef>
                <a:spcPts val="0"/>
              </a:spcBef>
              <a:spcAft>
                <a:spcPts val="0"/>
              </a:spcAft>
            </a:pPr>
            <a:endParaRPr lang="en-US" sz="1200" kern="1200" baseline="0" dirty="0" smtClean="0">
              <a:solidFill>
                <a:schemeClr val="tx1"/>
              </a:solidFill>
              <a:effectLst/>
              <a:latin typeface="+mn-lt"/>
              <a:ea typeface="+mn-ea"/>
              <a:cs typeface="+mn-cs"/>
            </a:endParaRPr>
          </a:p>
          <a:p>
            <a:pPr marL="0" indent="0">
              <a:lnSpc>
                <a:spcPct val="100000"/>
              </a:lnSpc>
              <a:spcBef>
                <a:spcPts val="0"/>
              </a:spcBef>
              <a:spcAft>
                <a:spcPts val="0"/>
              </a:spcAft>
              <a:buFontTx/>
              <a:buNone/>
            </a:pPr>
            <a:r>
              <a:rPr lang="en-US" sz="1200" kern="1200" dirty="0" smtClean="0">
                <a:solidFill>
                  <a:schemeClr val="tx1"/>
                </a:solidFill>
                <a:effectLst/>
                <a:latin typeface="+mn-lt"/>
                <a:ea typeface="+mn-ea"/>
                <a:cs typeface="+mn-cs"/>
              </a:rPr>
              <a:t>Potential sources for identifying evaluators include the following:</a:t>
            </a:r>
          </a:p>
          <a:p>
            <a:pPr marL="171450" lvl="0" indent="-171450">
              <a:lnSpc>
                <a:spcPct val="100000"/>
              </a:lnSpc>
              <a:spcBef>
                <a:spcPts val="0"/>
              </a:spcBef>
              <a:spcAft>
                <a:spcPts val="0"/>
              </a:spcAft>
              <a:buFontTx/>
              <a:buChar char="-"/>
            </a:pPr>
            <a:r>
              <a:rPr lang="en-US" sz="1200" kern="1200" dirty="0" smtClean="0">
                <a:solidFill>
                  <a:schemeClr val="tx1"/>
                </a:solidFill>
                <a:effectLst/>
                <a:latin typeface="+mn-lt"/>
                <a:ea typeface="+mn-ea"/>
                <a:cs typeface="+mn-cs"/>
              </a:rPr>
              <a:t>Organizations that have a network of experienced evaluators</a:t>
            </a:r>
            <a:r>
              <a:rPr lang="en-US" sz="1200" kern="1200" baseline="0" dirty="0" smtClean="0">
                <a:solidFill>
                  <a:schemeClr val="tx1"/>
                </a:solidFill>
                <a:effectLst/>
                <a:latin typeface="+mn-lt"/>
                <a:ea typeface="+mn-ea"/>
                <a:cs typeface="+mn-cs"/>
              </a:rPr>
              <a:t> such as </a:t>
            </a:r>
            <a:r>
              <a:rPr lang="en-US" sz="1200" kern="1200" dirty="0" smtClean="0">
                <a:solidFill>
                  <a:schemeClr val="tx1"/>
                </a:solidFill>
                <a:effectLst/>
                <a:latin typeface="+mn-lt"/>
                <a:ea typeface="+mn-ea"/>
                <a:cs typeface="+mn-cs"/>
              </a:rPr>
              <a:t>the American Evaluation Association (AEA). The AEA website (www.eval.org) contains a searchable database of AEA members who are available for evaluation consulting or to serve on evaluation teams due to specific expertise in particular methodologies. You can search for a listing of individuals in your geographic area and/or your desired area of expertise.</a:t>
            </a:r>
          </a:p>
          <a:p>
            <a:pPr marL="171450" lvl="0" indent="-171450">
              <a:lnSpc>
                <a:spcPct val="100000"/>
              </a:lnSpc>
              <a:spcBef>
                <a:spcPts val="0"/>
              </a:spcBef>
              <a:spcAft>
                <a:spcPts val="0"/>
              </a:spcAft>
              <a:buFontTx/>
              <a:buChar char="-"/>
            </a:pPr>
            <a:r>
              <a:rPr lang="en-US" sz="1200" kern="1200" dirty="0" smtClean="0">
                <a:solidFill>
                  <a:schemeClr val="tx1"/>
                </a:solidFill>
                <a:effectLst/>
                <a:latin typeface="+mn-lt"/>
                <a:ea typeface="+mn-ea"/>
                <a:cs typeface="+mn-cs"/>
              </a:rPr>
              <a:t>Local colleges and universities. When looking for an evaluator in an academic setting, you may start by contacting the department that best aligns with your program’s service area (e.g., social work, sociology, education, or public administration), or see if there’s a research or evaluation center within the college or university.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Evaluation divisions of State or local agencies. State or local government agencies may have planning and evaluation departments and individuals from these agencies may be willing to work with you on your evaluation. Additionally, staff members from these divisions may be able to direct you toward other organizations or individuals that are interested in conducting</a:t>
            </a:r>
            <a:r>
              <a:rPr lang="en-US" sz="1200" kern="1200" baseline="0" dirty="0" smtClean="0">
                <a:solidFill>
                  <a:schemeClr val="tx1"/>
                </a:solidFill>
                <a:effectLst/>
                <a:latin typeface="+mn-lt"/>
                <a:ea typeface="+mn-ea"/>
                <a:cs typeface="+mn-cs"/>
              </a:rPr>
              <a:t> external</a:t>
            </a:r>
            <a:r>
              <a:rPr lang="en-US" sz="1200" kern="1200" dirty="0" smtClean="0">
                <a:solidFill>
                  <a:schemeClr val="tx1"/>
                </a:solidFill>
                <a:effectLst/>
                <a:latin typeface="+mn-lt"/>
                <a:ea typeface="+mn-ea"/>
                <a:cs typeface="+mn-cs"/>
              </a:rPr>
              <a:t> evaluations. </a:t>
            </a:r>
          </a:p>
          <a:p>
            <a:pPr marL="171450" lvl="0" indent="-171450">
              <a:lnSpc>
                <a:spcPct val="100000"/>
              </a:lnSpc>
              <a:spcBef>
                <a:spcPts val="0"/>
              </a:spcBef>
              <a:spcAft>
                <a:spcPts val="0"/>
              </a:spcAft>
              <a:buFontTx/>
              <a:buChar char="-"/>
            </a:pPr>
            <a:r>
              <a:rPr lang="en-US" sz="1200" kern="1200" dirty="0" smtClean="0">
                <a:solidFill>
                  <a:schemeClr val="tx1"/>
                </a:solidFill>
                <a:effectLst/>
                <a:latin typeface="+mn-lt"/>
                <a:ea typeface="+mn-ea"/>
                <a:cs typeface="+mn-cs"/>
              </a:rPr>
              <a:t>Personal networks, including other agencies in your community that have used external evaluators. These agencies may be able to recommend a good evaluator, suggest methods for advertising, and provide other useful information.  </a:t>
            </a:r>
          </a:p>
          <a:p>
            <a:pPr>
              <a:lnSpc>
                <a:spcPct val="100000"/>
              </a:lnSpc>
              <a:spcBef>
                <a:spcPts val="0"/>
              </a:spcBef>
              <a:spcAft>
                <a:spcPts val="0"/>
              </a:spcAft>
            </a:pPr>
            <a:endParaRPr lang="en-US" sz="1200" kern="1200" dirty="0" smtClean="0">
              <a:solidFill>
                <a:schemeClr val="tx1"/>
              </a:solidFill>
              <a:effectLst/>
              <a:latin typeface="+mn-lt"/>
              <a:ea typeface="+mn-ea"/>
              <a:cs typeface="+mn-cs"/>
            </a:endParaRPr>
          </a:p>
          <a:p>
            <a:pPr>
              <a:lnSpc>
                <a:spcPct val="100000"/>
              </a:lnSpc>
              <a:spcBef>
                <a:spcPts val="0"/>
              </a:spcBef>
              <a:spcAft>
                <a:spcPts val="0"/>
              </a:spcAft>
            </a:pPr>
            <a:r>
              <a:rPr lang="en-US" sz="1200" kern="1200" dirty="0" smtClean="0">
                <a:solidFill>
                  <a:schemeClr val="tx1"/>
                </a:solidFill>
                <a:effectLst/>
                <a:latin typeface="+mn-lt"/>
                <a:ea typeface="+mn-ea"/>
                <a:cs typeface="+mn-cs"/>
              </a:rPr>
              <a:t>GROUP</a:t>
            </a:r>
            <a:r>
              <a:rPr lang="en-US" sz="1200" kern="1200" baseline="0" dirty="0" smtClean="0">
                <a:solidFill>
                  <a:schemeClr val="tx1"/>
                </a:solidFill>
                <a:effectLst/>
                <a:latin typeface="+mn-lt"/>
                <a:ea typeface="+mn-ea"/>
                <a:cs typeface="+mn-cs"/>
              </a:rPr>
              <a:t> QUESTION: </a:t>
            </a:r>
          </a:p>
          <a:p>
            <a:pPr marL="171450" indent="-171450">
              <a:lnSpc>
                <a:spcPct val="100000"/>
              </a:lnSpc>
              <a:spcBef>
                <a:spcPts val="0"/>
              </a:spcBef>
              <a:spcAft>
                <a:spcPts val="0"/>
              </a:spcAft>
              <a:buFontTx/>
              <a:buChar char="-"/>
            </a:pPr>
            <a:r>
              <a:rPr lang="en-US" sz="1200" kern="1200" baseline="0" dirty="0" smtClean="0">
                <a:solidFill>
                  <a:schemeClr val="tx1"/>
                </a:solidFill>
                <a:effectLst/>
                <a:latin typeface="+mn-lt"/>
                <a:ea typeface="+mn-ea"/>
                <a:cs typeface="+mn-cs"/>
              </a:rPr>
              <a:t>What other methods has your program used to attract applicants?</a:t>
            </a:r>
          </a:p>
          <a:p>
            <a:pPr marL="171450" indent="-171450">
              <a:lnSpc>
                <a:spcPct val="100000"/>
              </a:lnSpc>
              <a:spcBef>
                <a:spcPts val="0"/>
              </a:spcBef>
              <a:spcAft>
                <a:spcPts val="0"/>
              </a:spcAft>
              <a:buFontTx/>
              <a:buChar char="-"/>
            </a:pPr>
            <a:r>
              <a:rPr lang="en-US" sz="1200" kern="1200" baseline="0" dirty="0" smtClean="0">
                <a:solidFill>
                  <a:schemeClr val="tx1"/>
                </a:solidFill>
                <a:effectLst/>
                <a:latin typeface="+mn-lt"/>
                <a:ea typeface="+mn-ea"/>
                <a:cs typeface="+mn-cs"/>
              </a:rPr>
              <a:t>What are other potential sources for identifying evaluators?</a:t>
            </a: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As noted previously, the solicitation establishes the evaluation criteria upon which each applicant will be assessed. This informs applicants of not only the criteria that will be used, but also the relative importance of each criteria. Some criteria that are commonly used to assess proposals include: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Evaluation plan/approach</a:t>
            </a:r>
            <a:r>
              <a:rPr lang="en-US" sz="1200" u="none"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Does the applicant’s evaluation approach address the purpose</a:t>
            </a:r>
            <a:r>
              <a:rPr lang="en-US" sz="1200" b="0" kern="1200" baseline="0" dirty="0" smtClean="0">
                <a:solidFill>
                  <a:schemeClr val="tx1"/>
                </a:solidFill>
                <a:effectLst/>
                <a:latin typeface="+mn-lt"/>
                <a:ea typeface="+mn-ea"/>
                <a:cs typeface="+mn-cs"/>
              </a:rPr>
              <a:t>, scope, and goals of the evaluation? </a:t>
            </a:r>
            <a:r>
              <a:rPr lang="en-US" sz="1200" kern="1200" dirty="0" smtClean="0">
                <a:solidFill>
                  <a:schemeClr val="tx1"/>
                </a:solidFill>
                <a:effectLst/>
                <a:latin typeface="+mn-lt"/>
                <a:ea typeface="+mn-ea"/>
                <a:cs typeface="+mn-cs"/>
              </a:rPr>
              <a:t>Be mindful of the questions and issues the applicant believes should be the focus of the evaluation, the type of data to be collected to address those questions and issues, the method of data collection, and the presentation of the evaluation’s results</a:t>
            </a:r>
            <a:r>
              <a:rPr lang="en-US" sz="1200" kern="1200" baseline="0" dirty="0" smtClean="0">
                <a:solidFill>
                  <a:schemeClr val="tx1"/>
                </a:solidFill>
                <a:effectLst/>
                <a:latin typeface="+mn-lt"/>
                <a:ea typeface="+mn-ea"/>
                <a:cs typeface="+mn-cs"/>
              </a:rPr>
              <a:t> to determine if they are a good fit for the type of evaluation you want done.  </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Evaluator qualifications</a:t>
            </a:r>
            <a:r>
              <a:rPr lang="en-US" sz="1200" u="none"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Does the applicant demonstrate that he/she</a:t>
            </a:r>
            <a:r>
              <a:rPr lang="en-US" sz="1200" b="0" kern="1200" baseline="0" dirty="0" smtClean="0">
                <a:solidFill>
                  <a:schemeClr val="tx1"/>
                </a:solidFill>
                <a:effectLst/>
                <a:latin typeface="+mn-lt"/>
                <a:ea typeface="+mn-ea"/>
                <a:cs typeface="+mn-cs"/>
              </a:rPr>
              <a:t> has the knowledge, experience, and skills that align with the type of evaluation you wish to conduct? Is the applicant familiar with AmeriCorps or similar programs?  </a:t>
            </a:r>
            <a:r>
              <a:rPr lang="en-US" sz="1200" b="0" u="none" kern="1200" baseline="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Communication style</a:t>
            </a:r>
            <a:r>
              <a:rPr lang="en-US" sz="1200" u="none"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Is the applicant’s writing style and language clear and</a:t>
            </a:r>
            <a:r>
              <a:rPr lang="en-US" sz="1200" b="0" kern="1200" baseline="0" dirty="0" smtClean="0">
                <a:solidFill>
                  <a:schemeClr val="tx1"/>
                </a:solidFill>
                <a:effectLst/>
                <a:latin typeface="+mn-lt"/>
                <a:ea typeface="+mn-ea"/>
                <a:cs typeface="+mn-cs"/>
              </a:rPr>
              <a:t> accessible</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roposals that are indecipherable or written in highly technical language may be an</a:t>
            </a:r>
            <a:r>
              <a:rPr lang="en-US" sz="1200" kern="1200" baseline="0" dirty="0" smtClean="0">
                <a:solidFill>
                  <a:schemeClr val="tx1"/>
                </a:solidFill>
                <a:effectLst/>
                <a:latin typeface="+mn-lt"/>
                <a:ea typeface="+mn-ea"/>
                <a:cs typeface="+mn-cs"/>
              </a:rPr>
              <a:t> indication </a:t>
            </a:r>
            <a:r>
              <a:rPr lang="en-US" sz="1200" kern="1200" dirty="0" smtClean="0">
                <a:solidFill>
                  <a:schemeClr val="tx1"/>
                </a:solidFill>
                <a:effectLst/>
                <a:latin typeface="+mn-lt"/>
                <a:ea typeface="+mn-ea"/>
                <a:cs typeface="+mn-cs"/>
              </a:rPr>
              <a:t>of the evaluator’s work products. The proposal should be written in a language that you can understand and present a coherent plan.</a:t>
            </a:r>
            <a:r>
              <a:rPr lang="en-US" sz="1200" kern="1200" baseline="0" dirty="0" smtClean="0">
                <a:solidFill>
                  <a:schemeClr val="tx1"/>
                </a:solidFill>
                <a:effectLst/>
                <a:latin typeface="+mn-lt"/>
                <a:ea typeface="+mn-ea"/>
                <a:cs typeface="+mn-cs"/>
              </a:rPr>
              <a:t> If requested, </a:t>
            </a:r>
            <a:r>
              <a:rPr lang="en-US" sz="1200" kern="1200" dirty="0" smtClean="0">
                <a:solidFill>
                  <a:schemeClr val="tx1"/>
                </a:solidFill>
                <a:effectLst/>
                <a:latin typeface="+mn-lt"/>
                <a:ea typeface="+mn-ea"/>
                <a:cs typeface="+mn-cs"/>
              </a:rPr>
              <a:t>check the applicant’s past work samples for clarity, organization, readability, and potential usefulness for decision makers. Applicants providing highly technical, poorly written, and/or disorganized products will likely develop similar products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your evaluation. </a:t>
            </a:r>
          </a:p>
          <a:p>
            <a:pPr marL="171450" indent="-171450">
              <a:buFontTx/>
              <a:buChar char="-"/>
            </a:pPr>
            <a:r>
              <a:rPr lang="en-US" sz="1200" b="1" u="none" kern="1200" baseline="0" dirty="0" smtClean="0">
                <a:solidFill>
                  <a:schemeClr val="tx1"/>
                </a:solidFill>
                <a:effectLst/>
                <a:latin typeface="+mn-lt"/>
                <a:ea typeface="+mn-ea"/>
                <a:cs typeface="+mn-cs"/>
              </a:rPr>
              <a:t>Project management</a:t>
            </a:r>
            <a:r>
              <a:rPr lang="en-US" sz="1200" u="none" kern="1200" baseline="0" dirty="0" smtClean="0">
                <a:solidFill>
                  <a:schemeClr val="tx1"/>
                </a:solidFill>
                <a:effectLst/>
                <a:latin typeface="+mn-lt"/>
                <a:ea typeface="+mn-ea"/>
                <a:cs typeface="+mn-cs"/>
              </a:rPr>
              <a:t>: Does the applicant demonstrate an ability to effectively lead and manage the evaluation project? Does the applicant propose a reasonable timeline and schedule of deliverables that aligns with the timeline specifications in your solicitation?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Cost</a:t>
            </a:r>
            <a:r>
              <a:rPr lang="en-US" sz="1200" b="0" u="none"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Does</a:t>
            </a:r>
            <a:r>
              <a:rPr lang="en-US" sz="1200" b="0" kern="1200" baseline="0" dirty="0" smtClean="0">
                <a:solidFill>
                  <a:schemeClr val="tx1"/>
                </a:solidFill>
                <a:effectLst/>
                <a:latin typeface="+mn-lt"/>
                <a:ea typeface="+mn-ea"/>
                <a:cs typeface="+mn-cs"/>
              </a:rPr>
              <a:t> the applicant’s proposed costs seem </a:t>
            </a:r>
            <a:r>
              <a:rPr lang="en-US" sz="1200" b="0" kern="1200" dirty="0" smtClean="0">
                <a:solidFill>
                  <a:schemeClr val="tx1"/>
                </a:solidFill>
                <a:effectLst/>
                <a:latin typeface="+mn-lt"/>
                <a:ea typeface="+mn-ea"/>
                <a:cs typeface="+mn-cs"/>
              </a:rPr>
              <a:t>reasonable and within your stated budget? </a:t>
            </a:r>
            <a:r>
              <a:rPr lang="en-US" sz="1200" kern="1200" dirty="0" smtClean="0">
                <a:solidFill>
                  <a:schemeClr val="tx1"/>
                </a:solidFill>
                <a:effectLst/>
                <a:latin typeface="+mn-lt"/>
                <a:ea typeface="+mn-ea"/>
                <a:cs typeface="+mn-cs"/>
              </a:rPr>
              <a:t>Applicants must indicate that their proposed evaluation approach can be carried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 for the available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funds specified in </a:t>
            </a:r>
            <a:r>
              <a:rPr lang="en-US" sz="1200" kern="1200" baseline="0" dirty="0" smtClean="0">
                <a:solidFill>
                  <a:schemeClr val="tx1"/>
                </a:solidFill>
                <a:effectLst/>
                <a:latin typeface="+mn-lt"/>
                <a:ea typeface="+mn-ea"/>
                <a:cs typeface="+mn-cs"/>
              </a:rPr>
              <a:t>the solicitation</a:t>
            </a:r>
            <a:r>
              <a:rPr lang="en-US" sz="1200" kern="1200" dirty="0" smtClean="0">
                <a:solidFill>
                  <a:schemeClr val="tx1"/>
                </a:solidFill>
                <a:effectLst/>
                <a:latin typeface="+mn-lt"/>
                <a:ea typeface="+mn-ea"/>
                <a:cs typeface="+mn-cs"/>
              </a:rPr>
              <a:t>. You may find a proposal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be of high quality, but</a:t>
            </a:r>
            <a:r>
              <a:rPr lang="en-US" sz="1200" kern="1200" baseline="0" dirty="0" smtClean="0">
                <a:solidFill>
                  <a:schemeClr val="tx1"/>
                </a:solidFill>
                <a:effectLst/>
                <a:latin typeface="+mn-lt"/>
                <a:ea typeface="+mn-ea"/>
                <a:cs typeface="+mn-cs"/>
              </a:rPr>
              <a:t> costs much more than </a:t>
            </a:r>
            <a:r>
              <a:rPr lang="en-US" sz="1200" kern="1200" dirty="0" smtClean="0">
                <a:solidFill>
                  <a:schemeClr val="tx1"/>
                </a:solidFill>
                <a:effectLst/>
                <a:latin typeface="+mn-lt"/>
                <a:ea typeface="+mn-ea"/>
                <a:cs typeface="+mn-cs"/>
              </a:rPr>
              <a:t>your anticipated budget. In this case, you may want to</a:t>
            </a:r>
            <a:r>
              <a:rPr lang="en-US" sz="1200" kern="1200" baseline="0" dirty="0" smtClean="0">
                <a:solidFill>
                  <a:schemeClr val="tx1"/>
                </a:solidFill>
                <a:effectLst/>
                <a:latin typeface="+mn-lt"/>
                <a:ea typeface="+mn-ea"/>
                <a:cs typeface="+mn-cs"/>
              </a:rPr>
              <a:t> ask the applicant to provide further explanation of their budget. It may be the case that your program receives multiple proposals with varying ranges in cost. It is important to take a close look at each of the applicant’s budgets to decide which one is most reasonably priced for the work that you want done. It may seem like an easy decision to choose the lowest cost proposal, however, after a closer look at the budget may show that the applicant has not factored in key activities that are in your solicitation. It may be the case that the cost associated with each of the proposals you receive </a:t>
            </a:r>
            <a:r>
              <a:rPr lang="en-US" sz="1200" kern="1200" dirty="0" smtClean="0">
                <a:solidFill>
                  <a:schemeClr val="tx1"/>
                </a:solidFill>
                <a:effectLst/>
                <a:latin typeface="+mn-lt"/>
                <a:ea typeface="+mn-ea"/>
                <a:cs typeface="+mn-cs"/>
              </a:rPr>
              <a:t>is higher than your budgeted amount.</a:t>
            </a:r>
            <a:r>
              <a:rPr lang="en-US" sz="1200" kern="1200" baseline="0" dirty="0" smtClean="0">
                <a:solidFill>
                  <a:schemeClr val="tx1"/>
                </a:solidFill>
                <a:effectLst/>
                <a:latin typeface="+mn-lt"/>
                <a:ea typeface="+mn-ea"/>
                <a:cs typeface="+mn-cs"/>
              </a:rPr>
              <a:t> In this case, you may </a:t>
            </a:r>
            <a:r>
              <a:rPr lang="en-US" sz="1200" kern="1200" dirty="0" smtClean="0">
                <a:solidFill>
                  <a:schemeClr val="tx1"/>
                </a:solidFill>
                <a:effectLst/>
                <a:latin typeface="+mn-lt"/>
                <a:ea typeface="+mn-ea"/>
                <a:cs typeface="+mn-cs"/>
              </a:rPr>
              <a:t>need to rethink the scope of your evaluation to determine if there are any activities or approaches that could be scaled down. You may also consider whether additional funds for the evaluation could be generated. Additionally, some</a:t>
            </a:r>
            <a:r>
              <a:rPr lang="en-US" sz="1200" kern="1200" baseline="0" dirty="0" smtClean="0">
                <a:solidFill>
                  <a:schemeClr val="tx1"/>
                </a:solidFill>
                <a:effectLst/>
                <a:latin typeface="+mn-lt"/>
                <a:ea typeface="+mn-ea"/>
                <a:cs typeface="+mn-cs"/>
              </a:rPr>
              <a:t> applicants may be willing to donate </a:t>
            </a:r>
            <a:r>
              <a:rPr lang="en-US" sz="1200" kern="1200" dirty="0" smtClean="0">
                <a:solidFill>
                  <a:schemeClr val="tx1"/>
                </a:solidFill>
                <a:effectLst/>
                <a:latin typeface="+mn-lt"/>
                <a:ea typeface="+mn-ea"/>
                <a:cs typeface="+mn-cs"/>
              </a:rPr>
              <a:t>some of their services (e.g., offer in-kind services)</a:t>
            </a:r>
            <a:r>
              <a:rPr lang="en-US" sz="1200" kern="1200" baseline="0" dirty="0" smtClean="0">
                <a:solidFill>
                  <a:schemeClr val="tx1"/>
                </a:solidFill>
                <a:effectLst/>
                <a:latin typeface="+mn-lt"/>
                <a:ea typeface="+mn-ea"/>
                <a:cs typeface="+mn-cs"/>
              </a:rPr>
              <a:t> upon request.</a:t>
            </a:r>
          </a:p>
          <a:p>
            <a:pPr marL="0" indent="0">
              <a:buFontTx/>
              <a:buNone/>
            </a:pPr>
            <a:endParaRPr lang="en-US" sz="1200" u="none" kern="1200" baseline="0" dirty="0" smtClean="0">
              <a:solidFill>
                <a:schemeClr val="tx1"/>
              </a:solidFill>
              <a:effectLst/>
              <a:latin typeface="+mn-lt"/>
              <a:ea typeface="+mn-ea"/>
              <a:cs typeface="+mn-cs"/>
            </a:endParaRPr>
          </a:p>
          <a:p>
            <a:pPr marL="0" indent="0">
              <a:buFontTx/>
              <a:buNone/>
            </a:pPr>
            <a:r>
              <a:rPr lang="en-US" sz="1200" u="none" kern="1200" baseline="0" dirty="0" smtClean="0">
                <a:solidFill>
                  <a:schemeClr val="tx1"/>
                </a:solidFill>
                <a:effectLst/>
                <a:latin typeface="+mn-lt"/>
                <a:ea typeface="+mn-ea"/>
                <a:cs typeface="+mn-cs"/>
              </a:rPr>
              <a:t>Once you have established the criteria on which to assess each applicant, it is important to specify the relative importance of each criteria in the solicitation. Depending on program needs and resources, each criteria may have equal value (20% each in this case) or some criteria may have greater weight (such as the evaluation plan and evaluator qualifications) than others (communication, project management, and cost). </a:t>
            </a:r>
          </a:p>
          <a:p>
            <a:pPr marL="0" indent="0">
              <a:buFontTx/>
              <a:buNone/>
            </a:pPr>
            <a:endParaRPr lang="en-US" sz="1200" u="none" kern="1200" baseline="0" dirty="0" smtClean="0">
              <a:solidFill>
                <a:schemeClr val="tx1"/>
              </a:solidFill>
              <a:effectLst/>
              <a:latin typeface="+mn-lt"/>
              <a:ea typeface="+mn-ea"/>
              <a:cs typeface="+mn-cs"/>
            </a:endParaRPr>
          </a:p>
          <a:p>
            <a:pPr marL="0" indent="0">
              <a:buFontTx/>
              <a:buNone/>
            </a:pPr>
            <a:r>
              <a:rPr lang="en-US" sz="1200" u="none" kern="1200" baseline="0" dirty="0" smtClean="0">
                <a:solidFill>
                  <a:schemeClr val="tx1"/>
                </a:solidFill>
                <a:effectLst/>
                <a:latin typeface="+mn-lt"/>
                <a:ea typeface="+mn-ea"/>
                <a:cs typeface="+mn-cs"/>
              </a:rPr>
              <a:t>For internal purposes (not to be shared in the solicitation), you will need to develop a method or tool to apply your criteria. The review form should parallel the specification and criteria you lay out in your solicitation and may be a scoring or rating scale or checklist. The issue of whether a weight should be assigned to each criteria also comes into play here. For example, one option is to assign a numerical value to each criterion, which reflect its relative importance in comparison with other criteria. Agreeing on standards for rating the applicants provides a consistent measurement strategy and promotes an objective evaluation of proposals. Once the scoring method is established, the task of reviewing the proposals can begin. </a:t>
            </a:r>
          </a:p>
          <a:p>
            <a:endParaRPr lang="en-US" sz="1200" u="none" kern="1200" baseline="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In the handouts you will find a Sample Evaluator Assessment Form to help serve as a guide for developing and rating evaluation criteria. The assessment form is organized around the five criteria discussed here, along with more detailed criteria under each heading. For this example, we use a typical five-level Likert item to measure the extent to which the reviewer strongly agrees (“5”) or strongly disagrees (“1”) that the applicant meets the specified criteria. Scores for individual criteria can then be summed to create a total score upon which to evaluate and compare your applicants. </a:t>
            </a:r>
          </a:p>
          <a:p>
            <a:pPr marL="0" indent="0">
              <a:buFontTx/>
              <a:buNone/>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As you receive proposals in response to your solicitation, the next step is to conduct a critical review of this information and then make a decision about who your program wants to ultimately hire as your evaluator. It is recommended that multiple individuals (not just the evaluation manager) review the proposals using the criteria established. Multiple scores should either be averaged or compared and discussed during the selection process. Including an outside consultant with strong methodological expertise on the review team may help provide an outside point of view on the quality of the evaluation proposals. </a:t>
            </a:r>
          </a:p>
          <a:p>
            <a:endParaRPr lang="en-US" sz="1200" u="none" kern="1200" baseline="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After all proposals have been reviewed and critiqued, it is time to choose the proposal that best meets your criteria. There may be a few proposals that are close in quality, so you may consider gathering additional information on your top applicants that will help the review team reach a final choice. In this case, the following activities may be helpful; however, these are all optional: </a:t>
            </a:r>
          </a:p>
          <a:p>
            <a:pPr marL="171450" indent="-171450">
              <a:buFontTx/>
              <a:buChar char="-"/>
            </a:pPr>
            <a:r>
              <a:rPr lang="en-US" sz="1200" u="none" kern="1200" baseline="0" dirty="0" smtClean="0">
                <a:solidFill>
                  <a:schemeClr val="tx1"/>
                </a:solidFill>
                <a:effectLst/>
                <a:latin typeface="+mn-lt"/>
                <a:ea typeface="+mn-ea"/>
                <a:cs typeface="+mn-cs"/>
              </a:rPr>
              <a:t>Ask your top applicants to respond to questions or participate in a “best and final” meeting to ensure that all bidders are given the same opportunity and to ensure an objective selection process.</a:t>
            </a:r>
          </a:p>
          <a:p>
            <a:pPr marL="171450" indent="-171450">
              <a:buFontTx/>
              <a:buChar char="-"/>
            </a:pPr>
            <a:r>
              <a:rPr lang="en-US" sz="1200" b="0" kern="1200" dirty="0" smtClean="0">
                <a:solidFill>
                  <a:schemeClr val="tx1"/>
                </a:solidFill>
                <a:effectLst/>
                <a:latin typeface="+mn-lt"/>
                <a:ea typeface="+mn-ea"/>
                <a:cs typeface="+mn-cs"/>
              </a:rPr>
              <a:t>Conduct</a:t>
            </a:r>
            <a:r>
              <a:rPr lang="en-US" sz="1200" b="0" kern="1200" baseline="0" dirty="0" smtClean="0">
                <a:solidFill>
                  <a:schemeClr val="tx1"/>
                </a:solidFill>
                <a:effectLst/>
                <a:latin typeface="+mn-lt"/>
                <a:ea typeface="+mn-ea"/>
                <a:cs typeface="+mn-cs"/>
              </a:rPr>
              <a:t> interviews </a:t>
            </a:r>
            <a:r>
              <a:rPr lang="en-US" sz="1200" b="0" kern="1200" dirty="0" smtClean="0">
                <a:solidFill>
                  <a:schemeClr val="tx1"/>
                </a:solidFill>
                <a:effectLst/>
                <a:latin typeface="+mn-lt"/>
                <a:ea typeface="+mn-ea"/>
                <a:cs typeface="+mn-cs"/>
              </a:rPr>
              <a:t>to get a better </a:t>
            </a:r>
            <a:r>
              <a:rPr lang="en-US" sz="1200" kern="1200" dirty="0" smtClean="0">
                <a:solidFill>
                  <a:schemeClr val="tx1"/>
                </a:solidFill>
                <a:effectLst/>
                <a:latin typeface="+mn-lt"/>
                <a:ea typeface="+mn-ea"/>
                <a:cs typeface="+mn-cs"/>
              </a:rPr>
              <a:t>a sense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evaluator’s approach, style, and personality which</a:t>
            </a:r>
            <a:r>
              <a:rPr lang="en-US" sz="1200" kern="1200" baseline="0" dirty="0" smtClean="0">
                <a:solidFill>
                  <a:schemeClr val="tx1"/>
                </a:solidFill>
                <a:effectLst/>
                <a:latin typeface="+mn-lt"/>
                <a:ea typeface="+mn-ea"/>
                <a:cs typeface="+mn-cs"/>
              </a:rPr>
              <a:t> should </a:t>
            </a:r>
            <a:r>
              <a:rPr lang="en-US" sz="1200" kern="1200" dirty="0" smtClean="0">
                <a:solidFill>
                  <a:schemeClr val="tx1"/>
                </a:solidFill>
                <a:effectLst/>
                <a:latin typeface="+mn-lt"/>
                <a:ea typeface="+mn-ea"/>
                <a:cs typeface="+mn-cs"/>
              </a:rPr>
              <a:t>help you determine whether you and the evaluator are compatible. The “right” evaluator on paper may turn out to be difficult to communicate with or may have a work style that differs from your own. Use the proposal as the beginning of a conversation about the nature and scope of the evaluation project. Ask about anything in the proposal that you did not understand or need clarification on. An interview is also a good opportunity to ask about the applicant’s capacity to do the work within your timeline. </a:t>
            </a:r>
          </a:p>
          <a:p>
            <a:pPr marL="171450" indent="-171450">
              <a:buFontTx/>
              <a:buChar char="-"/>
            </a:pPr>
            <a:r>
              <a:rPr lang="en-US" sz="1200" b="0" kern="1200" dirty="0" smtClean="0">
                <a:solidFill>
                  <a:schemeClr val="tx1"/>
                </a:solidFill>
                <a:effectLst/>
                <a:latin typeface="+mn-lt"/>
                <a:ea typeface="+mn-ea"/>
                <a:cs typeface="+mn-cs"/>
              </a:rPr>
              <a:t>Contact the applicant’s references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find out more about the evaluator’s working style, approach to evaluation, and any issues they might have encountered in working with the evaluator. These references should be contacted for objective views of the candidates. Some questions you might ask their references</a:t>
            </a:r>
            <a:r>
              <a:rPr lang="en-US" sz="1200" kern="1200" baseline="0" dirty="0" smtClean="0">
                <a:solidFill>
                  <a:schemeClr val="tx1"/>
                </a:solidFill>
                <a:effectLst/>
                <a:latin typeface="+mn-lt"/>
                <a:ea typeface="+mn-ea"/>
                <a:cs typeface="+mn-cs"/>
              </a:rPr>
              <a:t> include: </a:t>
            </a:r>
          </a:p>
          <a:p>
            <a:pPr marL="628650" lvl="1" indent="-171450">
              <a:buFontTx/>
              <a:buChar char="-"/>
            </a:pPr>
            <a:r>
              <a:rPr lang="en-US" sz="1200" kern="1200" dirty="0" smtClean="0">
                <a:solidFill>
                  <a:schemeClr val="tx1"/>
                </a:solidFill>
                <a:effectLst/>
                <a:latin typeface="+mn-lt"/>
                <a:ea typeface="+mn-ea"/>
                <a:cs typeface="+mn-cs"/>
              </a:rPr>
              <a:t>Did the evaluation approach used by the evaluator address the needs and desires of your organization? </a:t>
            </a:r>
          </a:p>
          <a:p>
            <a:pPr marL="628650" lvl="1" indent="-171450">
              <a:buFontTx/>
              <a:buChar char="-"/>
            </a:pPr>
            <a:r>
              <a:rPr lang="en-US" sz="1200" kern="1200" dirty="0" smtClean="0">
                <a:solidFill>
                  <a:schemeClr val="tx1"/>
                </a:solidFill>
                <a:effectLst/>
                <a:latin typeface="+mn-lt"/>
                <a:ea typeface="+mn-ea"/>
                <a:cs typeface="+mn-cs"/>
              </a:rPr>
              <a:t>Was the evaluation conducted in a timely fashion? </a:t>
            </a:r>
          </a:p>
          <a:p>
            <a:pPr marL="628650" lvl="1" indent="-171450">
              <a:buFontTx/>
              <a:buChar char="-"/>
            </a:pPr>
            <a:r>
              <a:rPr lang="en-US" sz="1200" kern="1200" dirty="0" smtClean="0">
                <a:solidFill>
                  <a:schemeClr val="tx1"/>
                </a:solidFill>
                <a:effectLst/>
                <a:latin typeface="+mn-lt"/>
                <a:ea typeface="+mn-ea"/>
                <a:cs typeface="+mn-cs"/>
              </a:rPr>
              <a:t>How was the evaluator’s quality of work?</a:t>
            </a:r>
          </a:p>
          <a:p>
            <a:pPr marL="628650" lvl="1" indent="-171450">
              <a:buFontTx/>
              <a:buChar char="-"/>
            </a:pPr>
            <a:r>
              <a:rPr lang="en-US" sz="1200" kern="1200" dirty="0" smtClean="0">
                <a:solidFill>
                  <a:schemeClr val="tx1"/>
                </a:solidFill>
                <a:effectLst/>
                <a:latin typeface="+mn-lt"/>
                <a:ea typeface="+mn-ea"/>
                <a:cs typeface="+mn-cs"/>
              </a:rPr>
              <a:t>Was the evaluation conducted within your budget? </a:t>
            </a:r>
          </a:p>
          <a:p>
            <a:pPr marL="628650" lvl="1" indent="-171450">
              <a:buFontTx/>
              <a:buChar char="-"/>
            </a:pPr>
            <a:r>
              <a:rPr lang="en-US" sz="1200" kern="1200" dirty="0" smtClean="0">
                <a:solidFill>
                  <a:schemeClr val="tx1"/>
                </a:solidFill>
                <a:effectLst/>
                <a:latin typeface="+mn-lt"/>
                <a:ea typeface="+mn-ea"/>
                <a:cs typeface="+mn-cs"/>
              </a:rPr>
              <a:t>Was the evaluation report useful to your organization? </a:t>
            </a:r>
          </a:p>
          <a:p>
            <a:pPr marL="628650" lvl="1" indent="-171450">
              <a:buFontTx/>
              <a:buChar char="-"/>
            </a:pPr>
            <a:r>
              <a:rPr lang="en-US" sz="1200" kern="1200" dirty="0" smtClean="0">
                <a:solidFill>
                  <a:schemeClr val="tx1"/>
                </a:solidFill>
                <a:effectLst/>
                <a:latin typeface="+mn-lt"/>
                <a:ea typeface="+mn-ea"/>
                <a:cs typeface="+mn-cs"/>
              </a:rPr>
              <a:t>Were there any major challenges in conducting the evaluation and how did the evaluator address them?</a:t>
            </a:r>
          </a:p>
          <a:p>
            <a:pPr marL="628650" lvl="1" indent="-171450">
              <a:buFontTx/>
              <a:buChar char="-"/>
            </a:pPr>
            <a:r>
              <a:rPr lang="en-US" sz="1200" kern="1200" dirty="0" smtClean="0">
                <a:solidFill>
                  <a:schemeClr val="tx1"/>
                </a:solidFill>
                <a:effectLst/>
                <a:latin typeface="+mn-lt"/>
                <a:ea typeface="+mn-ea"/>
                <a:cs typeface="+mn-cs"/>
              </a:rPr>
              <a:t>Would you hire the evaluator to conduct another evaluation for you?</a:t>
            </a:r>
          </a:p>
          <a:p>
            <a:pPr marL="0" indent="0">
              <a:buFontTx/>
              <a:buNone/>
            </a:pPr>
            <a:r>
              <a:rPr lang="en-US" sz="1200" u="none" kern="1200" baseline="0" dirty="0" smtClean="0">
                <a:solidFill>
                  <a:schemeClr val="tx1"/>
                </a:solidFill>
                <a:effectLst/>
                <a:latin typeface="+mn-lt"/>
                <a:ea typeface="+mn-ea"/>
                <a:cs typeface="+mn-cs"/>
              </a:rPr>
              <a:t>Note that s</a:t>
            </a:r>
            <a:r>
              <a:rPr lang="en-US" sz="1200" kern="1200" baseline="0" dirty="0" smtClean="0">
                <a:solidFill>
                  <a:schemeClr val="tx1"/>
                </a:solidFill>
                <a:effectLst/>
                <a:latin typeface="+mn-lt"/>
                <a:ea typeface="+mn-ea"/>
                <a:cs typeface="+mn-cs"/>
              </a:rPr>
              <a:t>ome public </a:t>
            </a:r>
            <a:r>
              <a:rPr lang="en-US" sz="1200" kern="1200" dirty="0" smtClean="0">
                <a:solidFill>
                  <a:schemeClr val="tx1"/>
                </a:solidFill>
                <a:effectLst/>
                <a:latin typeface="+mn-lt"/>
                <a:ea typeface="+mn-ea"/>
                <a:cs typeface="+mn-cs"/>
              </a:rPr>
              <a:t>agencies have procurement processes that do not allow for interviews</a:t>
            </a:r>
            <a:r>
              <a:rPr lang="en-US" sz="1200" kern="1200" baseline="0" dirty="0" smtClean="0">
                <a:solidFill>
                  <a:schemeClr val="tx1"/>
                </a:solidFill>
                <a:effectLst/>
                <a:latin typeface="+mn-lt"/>
                <a:ea typeface="+mn-ea"/>
                <a:cs typeface="+mn-cs"/>
              </a:rPr>
              <a:t> or consideration of information beyond what’s contained in the proposal so it is important to check that these activities are permitted before engaging in them. </a:t>
            </a:r>
            <a:endParaRPr lang="en-US" sz="1200" kern="1200" dirty="0" smtClean="0">
              <a:solidFill>
                <a:schemeClr val="tx1"/>
              </a:solidFill>
              <a:effectLst/>
              <a:latin typeface="+mn-lt"/>
              <a:ea typeface="+mn-ea"/>
              <a:cs typeface="+mn-cs"/>
            </a:endParaRPr>
          </a:p>
          <a:p>
            <a:pPr marL="171450" lvl="0" indent="-171450">
              <a:buFontTx/>
              <a:buChar char="-"/>
            </a:pPr>
            <a:endParaRPr lang="en-US" sz="1200" kern="1200" dirty="0" smtClean="0">
              <a:solidFill>
                <a:schemeClr val="tx1"/>
              </a:solidFill>
              <a:effectLst/>
              <a:latin typeface="+mn-lt"/>
              <a:ea typeface="+mn-ea"/>
              <a:cs typeface="+mn-cs"/>
            </a:endParaRPr>
          </a:p>
          <a:p>
            <a:r>
              <a:rPr lang="en-US" sz="1200" dirty="0" smtClean="0">
                <a:effectLst/>
                <a:latin typeface="+mn-lt"/>
              </a:rPr>
              <a:t>At this point, after</a:t>
            </a:r>
            <a:r>
              <a:rPr lang="en-US" sz="1200" baseline="0" dirty="0" smtClean="0">
                <a:effectLst/>
                <a:latin typeface="+mn-lt"/>
              </a:rPr>
              <a:t> carefully considering each </a:t>
            </a:r>
            <a:r>
              <a:rPr lang="en-US" sz="1200" dirty="0" smtClean="0">
                <a:effectLst/>
                <a:latin typeface="+mn-lt"/>
              </a:rPr>
              <a:t>proposal, you should have enough information to make a final decision about who to hire.  </a:t>
            </a:r>
            <a:r>
              <a:rPr lang="en-US" sz="1200" kern="1200" dirty="0" smtClean="0">
                <a:solidFill>
                  <a:schemeClr val="tx1"/>
                </a:solidFill>
                <a:effectLst/>
                <a:latin typeface="+mn-lt"/>
                <a:ea typeface="+mn-ea"/>
                <a:cs typeface="+mn-cs"/>
              </a:rPr>
              <a:t> </a:t>
            </a:r>
            <a:endParaRPr lang="en-US" sz="1200" u="none" kern="1200" baseline="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00000"/>
              </a:lnSpc>
              <a:spcBef>
                <a:spcPts val="0"/>
              </a:spcBef>
              <a:spcAft>
                <a:spcPts val="0"/>
              </a:spcAft>
            </a:pPr>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Once</a:t>
            </a:r>
            <a:r>
              <a:rPr lang="en-US" sz="1200" kern="1200" baseline="0" dirty="0" smtClean="0">
                <a:solidFill>
                  <a:schemeClr val="tx1"/>
                </a:solidFill>
                <a:effectLst/>
                <a:latin typeface="+mn-lt"/>
                <a:ea typeface="+mn-ea"/>
                <a:cs typeface="+mn-cs"/>
              </a:rPr>
              <a:t> you have selected an evaluator, the next step is to draw up a contract or a formal consulting agreement for the proposed work. The contract will provide you with the authority to manage your external evaluation. It should clearly state each requirement and how it will be monitored. As you work to establish a contract, be sure to clarify expectations and responsibilities with the evaluator to ensure there is a mutual understanding about the work. Contracts are legally binding documents and can be challenged in a court of law; therefore, it is best to work with someone with a strong contracts background to ensure your contract meets the standards for contracts of its kind.</a:t>
            </a:r>
          </a:p>
          <a:p>
            <a:pPr>
              <a:lnSpc>
                <a:spcPct val="100000"/>
              </a:lnSpc>
              <a:spcBef>
                <a:spcPts val="0"/>
              </a:spcBef>
              <a:spcAft>
                <a:spcPts val="0"/>
              </a:spcAft>
            </a:pPr>
            <a:endParaRPr lang="en-US" sz="1200" kern="1200" baseline="0" dirty="0" smtClean="0">
              <a:solidFill>
                <a:schemeClr val="tx1"/>
              </a:solidFill>
              <a:effectLst/>
              <a:latin typeface="+mn-lt"/>
              <a:ea typeface="+mn-ea"/>
              <a:cs typeface="+mn-cs"/>
            </a:endParaRPr>
          </a:p>
          <a:p>
            <a:pPr>
              <a:lnSpc>
                <a:spcPct val="100000"/>
              </a:lnSpc>
              <a:spcBef>
                <a:spcPts val="0"/>
              </a:spcBef>
              <a:spcAft>
                <a:spcPts val="0"/>
              </a:spcAft>
            </a:pPr>
            <a:r>
              <a:rPr lang="en-US" sz="1200" kern="1200" baseline="0" dirty="0" smtClean="0">
                <a:solidFill>
                  <a:schemeClr val="tx1"/>
                </a:solidFill>
                <a:effectLst/>
                <a:latin typeface="+mn-lt"/>
                <a:ea typeface="+mn-ea"/>
                <a:cs typeface="+mn-cs"/>
              </a:rPr>
              <a:t>A list of the standard elements of an evaluation contract are listed here:</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effectLst/>
                <a:latin typeface="+mn-lt"/>
                <a:ea typeface="+mn-ea"/>
                <a:cs typeface="+mn-cs"/>
              </a:rPr>
              <a:t>Scope of work which details all of the tasks and responsibilities the evaluator agrees to perform. In general, the scope of work should be as detailed and precise as possible—with full descriptions of the tasks to be executed, expected deliverables, timelines, and also expectations for communication with the evaluator. This ensures that everyone has the same expectations about the evaluator’s work, which will be critical if for some reason the project goes awry.  At the same time, evaluation is not a precise science and modifications in the evaluation approach may become necessary, so there should be enough flexibility in the scope of work to allow for minor mid-course corrections or changes in the evaluation strategy as needed. Note that the scope of work for your contract should largely reflect what was already written for the work plan section of your solicitation/RFP. </a:t>
            </a:r>
          </a:p>
          <a:p>
            <a:pPr marL="228600" indent="-228600">
              <a:lnSpc>
                <a:spcPct val="100000"/>
              </a:lnSpc>
              <a:spcBef>
                <a:spcPts val="0"/>
              </a:spcBef>
              <a:spcAft>
                <a:spcPts val="0"/>
              </a:spcAft>
              <a:buAutoNum type="arabicParenR"/>
            </a:pPr>
            <a:r>
              <a:rPr lang="en-US" sz="1200" kern="1200" baseline="0" dirty="0" smtClean="0">
                <a:solidFill>
                  <a:schemeClr val="tx1"/>
                </a:solidFill>
                <a:effectLst/>
                <a:latin typeface="+mn-lt"/>
                <a:ea typeface="+mn-ea"/>
                <a:cs typeface="+mn-cs"/>
              </a:rPr>
              <a:t>Payment/invoicing - </a:t>
            </a:r>
            <a:r>
              <a:rPr lang="en-US" sz="1200" u="none" kern="1200" baseline="0" dirty="0" smtClean="0">
                <a:solidFill>
                  <a:schemeClr val="tx1"/>
                </a:solidFill>
                <a:effectLst/>
                <a:latin typeface="+mn-lt"/>
                <a:ea typeface="+mn-ea"/>
                <a:cs typeface="+mn-cs"/>
              </a:rPr>
              <a:t>Your contract should also include details regarding the total contract value (i.e., the amount that will be paid to the evaluator), how the evaluator will bill for services rendered, and a payment schedule. L</a:t>
            </a:r>
            <a:r>
              <a:rPr lang="en-US" sz="1200" kern="1200" baseline="0" dirty="0" smtClean="0">
                <a:solidFill>
                  <a:schemeClr val="tx1"/>
                </a:solidFill>
                <a:effectLst/>
                <a:latin typeface="+mn-lt"/>
                <a:ea typeface="+mn-ea"/>
                <a:cs typeface="+mn-cs"/>
              </a:rPr>
              <a:t>inking payments to major deliverables such as the evaluation plan, an interim report, final report, etc., can be a good strategy for monitoring quality and progress on the evaluation. This will help ensure timeliness and quality of key deliverables as it provides leverage if your evaluation is falling short of expectations. </a:t>
            </a:r>
          </a:p>
          <a:p>
            <a:pPr marL="228600" indent="-228600">
              <a:lnSpc>
                <a:spcPct val="100000"/>
              </a:lnSpc>
              <a:spcBef>
                <a:spcPts val="0"/>
              </a:spcBef>
              <a:spcAft>
                <a:spcPts val="0"/>
              </a:spcAft>
              <a:buAutoNum type="arabicParenR"/>
            </a:pPr>
            <a:r>
              <a:rPr lang="en-US" sz="1200" kern="1200" baseline="0" dirty="0" smtClean="0">
                <a:solidFill>
                  <a:schemeClr val="tx1"/>
                </a:solidFill>
                <a:effectLst/>
                <a:latin typeface="+mn-lt"/>
                <a:ea typeface="+mn-ea"/>
                <a:cs typeface="+mn-cs"/>
              </a:rPr>
              <a:t>Point of contact for both parties – </a:t>
            </a:r>
            <a:r>
              <a:rPr lang="en-US" sz="1200" u="none" kern="1200" baseline="0" dirty="0" smtClean="0">
                <a:solidFill>
                  <a:schemeClr val="tx1"/>
                </a:solidFill>
                <a:effectLst/>
                <a:latin typeface="+mn-lt"/>
                <a:ea typeface="+mn-ea"/>
                <a:cs typeface="+mn-cs"/>
              </a:rPr>
              <a:t>It should be made clear in the contract the one person from the program side who is the main point of contact for the evaluation. This individual should be responsible for communicating with the evaluator and monitoring the contract and the evaluator’s work. Likewise, the contract should specify the one individual who will be the main point of contact on the evaluator/consultant side. This person should be responsible for communicating with program staff about the evaluation progress and directing the evaluation work. </a:t>
            </a:r>
          </a:p>
          <a:p>
            <a:pPr marL="228600" indent="-228600">
              <a:lnSpc>
                <a:spcPct val="100000"/>
              </a:lnSpc>
              <a:spcBef>
                <a:spcPts val="0"/>
              </a:spcBef>
              <a:spcAft>
                <a:spcPts val="0"/>
              </a:spcAft>
              <a:buAutoNum type="arabicParenR"/>
            </a:pPr>
            <a:r>
              <a:rPr lang="en-US" sz="1200" kern="1200" baseline="0" dirty="0" smtClean="0">
                <a:solidFill>
                  <a:schemeClr val="tx1"/>
                </a:solidFill>
                <a:effectLst/>
                <a:latin typeface="+mn-lt"/>
                <a:ea typeface="+mn-ea"/>
                <a:cs typeface="+mn-cs"/>
              </a:rPr>
              <a:t>Product ownership and rights – Your contract may address questions about who owns products that result from the evaluation (e.g., data gathered during the study, analysis files, final report) and who has rights to publish the evaluation’s results. Your program may want to retain all rights to the data and to publishing results, so it is important to include language in your contract that specifies these terms. </a:t>
            </a:r>
          </a:p>
          <a:p>
            <a:pPr marL="228600" indent="-228600">
              <a:lnSpc>
                <a:spcPct val="100000"/>
              </a:lnSpc>
              <a:spcBef>
                <a:spcPts val="0"/>
              </a:spcBef>
              <a:spcAft>
                <a:spcPts val="0"/>
              </a:spcAft>
              <a:buAutoNum type="arabicParenR"/>
            </a:pPr>
            <a:r>
              <a:rPr lang="en-US" sz="1200" kern="1200" baseline="0" dirty="0" smtClean="0">
                <a:solidFill>
                  <a:schemeClr val="tx1"/>
                </a:solidFill>
                <a:effectLst/>
                <a:latin typeface="+mn-lt"/>
                <a:ea typeface="+mn-ea"/>
                <a:cs typeface="+mn-cs"/>
              </a:rPr>
              <a:t>Any special terms or conditions (modifications or termination of contract) – This involves language describing how changes in the scope of work or a termination of the contract will be handled in the event they arise.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Facilitator notes:</a:t>
            </a:r>
            <a:r>
              <a:rPr lang="en-US" baseline="0" dirty="0" smtClean="0"/>
              <a:t> For this presentation, we have identified a number of learning objectives.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By the end of this presentation, you will be able to: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Understand the importance of managing an external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Plan for an evaluation, including identifying roles, resources, and evaluation needs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Develop a solicitation to hire an external evaluator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Oversee and collaborate on the evaluation process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Recognize potential challenges</a:t>
            </a:r>
          </a:p>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After</a:t>
            </a:r>
            <a:r>
              <a:rPr lang="en-US" sz="1200" u="none" kern="1200" baseline="0" dirty="0" smtClean="0">
                <a:solidFill>
                  <a:schemeClr val="tx1"/>
                </a:solidFill>
                <a:effectLst/>
                <a:latin typeface="+mn-lt"/>
                <a:ea typeface="+mn-ea"/>
                <a:cs typeface="+mn-cs"/>
              </a:rPr>
              <a:t> the contract is signed, the final, ongoing task for the program will be to manage the external evaluation itself. This involves communicating with the evaluator and monitoring and supporting the evaluator’s work throughout the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sngStrike" kern="1200" baseline="0" dirty="0" smtClean="0">
                <a:solidFill>
                  <a:schemeClr val="tx1"/>
                </a:solidFill>
                <a:effectLst/>
                <a:latin typeface="+mn-lt"/>
                <a:ea typeface="+mn-ea"/>
                <a:cs typeface="+mn-cs"/>
              </a:rPr>
              <a:t>While the contract’s scope of work will guide the evaluator’s activities, program staff’s involvement in the implementation of the evaluation is important for ensuring that the evaluation remains on track and that the program’s evaluation needs are met. Leaving an evaluator to work on his or her own risks producing an evaluation that does not demonstrate a clear understanding of your program, uses an inappropriate evaluation design, only partially addresses program needs, creates unexpected costs, and/or does not meet funder requirements, among others. A successful evaluation depends on closely and effectively overseeing the evaluation process. This means maintaining open and regular communication between program staff and the evaluator throughout the project, continually monitoring progress on the evaluation and the evaluator’s performance, and ensuring that the evaluator receives the guidance, information, and resources necessary to </a:t>
            </a:r>
            <a:r>
              <a:rPr lang="en-US" sz="1200" b="0" i="0" u="none" strike="sngStrike" kern="1200" baseline="0" dirty="0" smtClean="0">
                <a:solidFill>
                  <a:schemeClr val="tx1"/>
                </a:solidFill>
                <a:latin typeface="+mn-lt"/>
                <a:ea typeface="+mn-ea"/>
                <a:cs typeface="+mn-cs"/>
              </a:rPr>
              <a:t>support the evaluation. We discuss each of these activities in more detail on the following slides.</a:t>
            </a:r>
            <a:endParaRPr lang="en-US" sz="1200" u="none" strike="sngStrike" kern="1200" baseline="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C</a:t>
            </a:r>
            <a:r>
              <a:rPr lang="en-US" sz="1200" baseline="0" dirty="0" smtClean="0">
                <a:latin typeface="+mn-lt"/>
              </a:rPr>
              <a:t>ommunication between the program staff and the evaluator is critical to the success of the evaluation, beginning with the </a:t>
            </a:r>
            <a:r>
              <a:rPr lang="en-US" sz="1200" u="none" kern="1200" baseline="0" dirty="0" smtClean="0">
                <a:solidFill>
                  <a:schemeClr val="tx1"/>
                </a:solidFill>
                <a:effectLst/>
                <a:latin typeface="+mn-lt"/>
                <a:ea typeface="+mn-ea"/>
                <a:cs typeface="+mn-cs"/>
              </a:rPr>
              <a:t>kick-off meeting between key staff from both parties. The kick-off meeting serves to clarify expectations and discuss details about the following: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smtClean="0">
                <a:solidFill>
                  <a:schemeClr val="tx1"/>
                </a:solidFill>
                <a:effectLst/>
                <a:latin typeface="+mn-lt"/>
                <a:ea typeface="+mn-ea"/>
                <a:cs typeface="+mn-cs"/>
              </a:rPr>
              <a:t>Each of the tasks outlined in the contract;</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smtClean="0">
                <a:solidFill>
                  <a:schemeClr val="tx1"/>
                </a:solidFill>
                <a:effectLst/>
                <a:latin typeface="+mn-lt"/>
                <a:ea typeface="+mn-ea"/>
                <a:cs typeface="+mn-cs"/>
              </a:rPr>
              <a:t>Upcoming deliverables;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smtClean="0">
                <a:solidFill>
                  <a:schemeClr val="tx1"/>
                </a:solidFill>
                <a:effectLst/>
                <a:latin typeface="+mn-lt"/>
                <a:ea typeface="+mn-ea"/>
                <a:cs typeface="+mn-cs"/>
              </a:rPr>
              <a:t>The project timeline;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u="none" kern="1200" baseline="0" dirty="0" smtClean="0">
                <a:solidFill>
                  <a:schemeClr val="tx1"/>
                </a:solidFill>
                <a:effectLst/>
                <a:latin typeface="+mn-lt"/>
                <a:ea typeface="+mn-ea"/>
                <a:cs typeface="+mn-cs"/>
              </a:rPr>
              <a:t>Any potential question or challenges to the 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If your evaluator is responsible for developing a written evaluation plan, the kick-off meeting can be an important opportunity to collaborate and/or finalize details about the overall evaluation design. The evaluation design is essentially the backbone of an evaluation, so you want to be sure that you and your evaluator fully agree on this before they develop and finalize the evaluation plan.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Following the kick-off meeting, subsequent meetings to discuss the evaluation’s progress, and any challenges and questions that arise should be regularly scheduled to keep the evaluation moving in a timely and efficient manner. The meeting schedule should strike a balance between the amount of contact you need with the evaluator to feel informed about their work and the number of meetings that are supported by the budget. Agendas (either created by program staff or the evaluator) are helpful in making </a:t>
            </a:r>
            <a:r>
              <a:rPr lang="en-US" sz="1200" u="none" kern="1200" dirty="0" smtClean="0">
                <a:solidFill>
                  <a:schemeClr val="tx1"/>
                </a:solidFill>
                <a:effectLst/>
                <a:latin typeface="+mn-lt"/>
                <a:ea typeface="+mn-ea"/>
                <a:cs typeface="+mn-cs"/>
              </a:rPr>
              <a:t>sure the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meetings are productive</a:t>
            </a:r>
            <a:r>
              <a:rPr lang="en-US" sz="1200" u="none" kern="1200" baseline="0" dirty="0" smtClean="0">
                <a:solidFill>
                  <a:schemeClr val="tx1"/>
                </a:solidFill>
                <a:effectLst/>
                <a:latin typeface="+mn-lt"/>
                <a:ea typeface="+mn-ea"/>
                <a:cs typeface="+mn-cs"/>
              </a:rPr>
              <a:t> and </a:t>
            </a:r>
            <a:r>
              <a:rPr lang="en-US" sz="1200" u="none" kern="1200" dirty="0" smtClean="0">
                <a:solidFill>
                  <a:schemeClr val="tx1"/>
                </a:solidFill>
                <a:effectLst/>
                <a:latin typeface="+mn-lt"/>
                <a:ea typeface="+mn-ea"/>
                <a:cs typeface="+mn-cs"/>
              </a:rPr>
              <a:t>have specific topics and goals</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whether related to planning and implementing</a:t>
            </a:r>
            <a:r>
              <a:rPr lang="en-US" sz="1200" u="none" kern="1200" baseline="0" dirty="0" smtClean="0">
                <a:solidFill>
                  <a:schemeClr val="tx1"/>
                </a:solidFill>
                <a:effectLst/>
                <a:latin typeface="+mn-lt"/>
                <a:ea typeface="+mn-ea"/>
                <a:cs typeface="+mn-cs"/>
              </a:rPr>
              <a:t> the evaluation, discussing the progress of the evaluation, troubleshooting issues that arise, or discussing the data or early findings.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a:lnSpc>
                <a:spcPct val="100000"/>
              </a:lnSpc>
              <a:spcBef>
                <a:spcPts val="0"/>
              </a:spcBef>
              <a:spcAft>
                <a:spcPts val="0"/>
              </a:spcAft>
            </a:pPr>
            <a:r>
              <a:rPr lang="en-US" sz="1200" dirty="0" smtClean="0">
                <a:latin typeface="+mn-lt"/>
              </a:rPr>
              <a:t>Additional meetings between</a:t>
            </a:r>
            <a:r>
              <a:rPr lang="en-US" sz="1200" baseline="0" dirty="0" smtClean="0">
                <a:latin typeface="+mn-lt"/>
              </a:rPr>
              <a:t> program staff and the evaluator should be expected on an ad hoc basis to troubleshoot challenges that may arise, provide input on the evaluator’s approach to a particular activity, debrief on the evaluation findings (preliminary and final results), etc. For example, o</a:t>
            </a:r>
            <a:r>
              <a:rPr lang="en-US" sz="1200" b="0" i="0" u="none" strike="noStrike" kern="1200" baseline="0" dirty="0" smtClean="0">
                <a:solidFill>
                  <a:schemeClr val="tx1"/>
                </a:solidFill>
                <a:effectLst/>
                <a:latin typeface="+mn-lt"/>
                <a:ea typeface="+mn-ea"/>
                <a:cs typeface="+mn-cs"/>
              </a:rPr>
              <a:t>nce data have been collected and analyzed, you may ask your evaluator for a debrief meeting to discuss preliminary findings. The debrief will provide you with an opportunity to discuss and provide feedback on the evaluation’s conclusions and implications for your program. This will be important for informing the content of the evaluation’s final report. </a:t>
            </a:r>
          </a:p>
          <a:p>
            <a:pPr lvl="1">
              <a:lnSpc>
                <a:spcPct val="100000"/>
              </a:lnSpc>
              <a:spcBef>
                <a:spcPts val="0"/>
              </a:spcBef>
              <a:spcAft>
                <a:spcPts val="0"/>
              </a:spcAft>
            </a:pPr>
            <a:endParaRPr lang="en-US" sz="12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effectLst/>
                <a:latin typeface="+mn-lt"/>
                <a:ea typeface="+mn-ea"/>
                <a:cs typeface="+mn-cs"/>
              </a:rPr>
              <a:t>Note that if you have difficulty communicating with the evaluator (e.g., ignoring e-mails and/or phone calls), this </a:t>
            </a:r>
            <a:r>
              <a:rPr lang="en-US" sz="1200" b="0" i="0" u="none" strike="noStrike" kern="1200" baseline="0" dirty="0" smtClean="0">
                <a:solidFill>
                  <a:schemeClr val="tx1"/>
                </a:solidFill>
                <a:latin typeface="+mn-lt"/>
                <a:ea typeface="+mn-ea"/>
                <a:cs typeface="+mn-cs"/>
              </a:rPr>
              <a:t>may be a sign that the evaluator is over-committed and is unable to keep up with his or her present tasks. As soon as you notice a pattern of non-response or difficulty understanding the evaluator’s approach to the evaluation, it is important to confront this issue directly. Your evaluator should give your evaluation the full attention you’ve contracted for and be responsive to your program needs.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[Time check: ~50 min.]</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In addition to communicating with the evaluator throughout the project, it is important to continually monitor progress on the evaluation and the work of the evaluator. This not only ensures that evaluation needs are being met but that products delivered are of high quality. This involves: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Reviewing and providing feedback on deliverables: </a:t>
            </a:r>
            <a:r>
              <a:rPr lang="en-US" sz="1200" u="none" kern="1200" baseline="0" dirty="0" smtClean="0">
                <a:solidFill>
                  <a:schemeClr val="tx1"/>
                </a:solidFill>
                <a:effectLst/>
                <a:latin typeface="+mn-lt"/>
                <a:ea typeface="+mn-ea"/>
                <a:cs typeface="+mn-cs"/>
              </a:rPr>
              <a:t>Reviewing multiple drafts of a project’s deliverables is important for ensuring that the evaluation is progressing as planned and that the work meets expected standards of quality. As noted earlier, it is best to include language in the evaluator’s contract which allows program staff to review major deliverables and request modifications if they are substandard.</a:t>
            </a:r>
            <a:endParaRPr lang="en-US" sz="1200" b="1" u="none"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Enforcing the schedule for completing tasks and making adjustments as needed: </a:t>
            </a:r>
            <a:r>
              <a:rPr lang="en-US" sz="1200" u="none" kern="1200" baseline="0" dirty="0" smtClean="0">
                <a:solidFill>
                  <a:schemeClr val="tx1"/>
                </a:solidFill>
                <a:effectLst/>
                <a:latin typeface="+mn-lt"/>
                <a:ea typeface="+mn-ea"/>
                <a:cs typeface="+mn-cs"/>
              </a:rPr>
              <a:t>In addition to monitoring the progress and quality of deliverables, it is also important to ensure that deliverables are completed on time. This includes following up with the evaluator when deadlines for deliverables are missed or repeatedly late. </a:t>
            </a:r>
            <a:r>
              <a:rPr lang="en-US" sz="1200" b="0" i="0" u="none" strike="noStrike" kern="1200" baseline="0" dirty="0" smtClean="0">
                <a:solidFill>
                  <a:schemeClr val="tx1"/>
                </a:solidFill>
                <a:latin typeface="+mn-lt"/>
                <a:ea typeface="+mn-ea"/>
                <a:cs typeface="+mn-cs"/>
              </a:rPr>
              <a:t>Reliability is crucial. If your evaluator seems to lack the time, skill, commitment, or interest to keep up with the project schedule and deadlines, this is a sign that their work might be going off course. As soon as you notice that your evaluator is falling behind schedule, it is important to confront this issue directly, so that you and the evaluator can work together to get the evaluation back on schedule.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Assessing the evaluator’s skills and performance throughout the evaluation: </a:t>
            </a:r>
            <a:r>
              <a:rPr lang="en-US" sz="1200" u="none" kern="1200" baseline="0" dirty="0" smtClean="0">
                <a:solidFill>
                  <a:schemeClr val="tx1"/>
                </a:solidFill>
                <a:effectLst/>
                <a:latin typeface="+mn-lt"/>
                <a:ea typeface="+mn-ea"/>
                <a:cs typeface="+mn-cs"/>
              </a:rPr>
              <a:t>It is important that you c</a:t>
            </a:r>
            <a:r>
              <a:rPr lang="en-US" sz="1200" b="0" i="0" kern="1200" dirty="0" smtClean="0">
                <a:solidFill>
                  <a:schemeClr val="tx1"/>
                </a:solidFill>
                <a:effectLst/>
                <a:latin typeface="+mn-lt"/>
                <a:ea typeface="+mn-ea"/>
                <a:cs typeface="+mn-cs"/>
              </a:rPr>
              <a:t>ontinue to assess your evaluator's skills and performance in addition</a:t>
            </a:r>
            <a:r>
              <a:rPr lang="en-US" sz="1200" b="0" i="0" kern="1200" baseline="0" dirty="0" smtClean="0">
                <a:solidFill>
                  <a:schemeClr val="tx1"/>
                </a:solidFill>
                <a:effectLst/>
                <a:latin typeface="+mn-lt"/>
                <a:ea typeface="+mn-ea"/>
                <a:cs typeface="+mn-cs"/>
              </a:rPr>
              <a:t> to how they perform on deliverables. </a:t>
            </a:r>
            <a:r>
              <a:rPr lang="en-US" sz="1200" b="0" i="0" u="none" strike="noStrike" kern="1200" baseline="0" dirty="0" smtClean="0">
                <a:solidFill>
                  <a:schemeClr val="tx1"/>
                </a:solidFill>
                <a:latin typeface="+mn-lt"/>
                <a:ea typeface="+mn-ea"/>
                <a:cs typeface="+mn-cs"/>
              </a:rPr>
              <a:t>This may entail a</a:t>
            </a:r>
            <a:r>
              <a:rPr lang="en-US" sz="1200" b="0" i="0" kern="1200" dirty="0" smtClean="0">
                <a:solidFill>
                  <a:schemeClr val="tx1"/>
                </a:solidFill>
                <a:effectLst/>
                <a:latin typeface="+mn-lt"/>
                <a:ea typeface="+mn-ea"/>
                <a:cs typeface="+mn-cs"/>
              </a:rPr>
              <a:t>sking program staff about their interactions with the evaluator</a:t>
            </a:r>
            <a:r>
              <a:rPr lang="en-US" sz="1200" b="0" i="0" kern="1200" baseline="0" dirty="0" smtClean="0">
                <a:solidFill>
                  <a:schemeClr val="tx1"/>
                </a:solidFill>
                <a:effectLst/>
                <a:latin typeface="+mn-lt"/>
                <a:ea typeface="+mn-ea"/>
                <a:cs typeface="+mn-cs"/>
              </a:rPr>
              <a:t> and finding </a:t>
            </a:r>
            <a:r>
              <a:rPr lang="en-US" sz="1200" b="0" i="0" kern="1200" dirty="0" smtClean="0">
                <a:solidFill>
                  <a:schemeClr val="tx1"/>
                </a:solidFill>
                <a:effectLst/>
                <a:latin typeface="+mn-lt"/>
                <a:ea typeface="+mn-ea"/>
                <a:cs typeface="+mn-cs"/>
              </a:rPr>
              <a:t>opportunities to observe the evaluator, while on site or in meetings. For example, you </a:t>
            </a:r>
            <a:r>
              <a:rPr lang="en-US" sz="1200" b="0" i="0" u="none" strike="noStrike" kern="1200" baseline="0" dirty="0" smtClean="0">
                <a:solidFill>
                  <a:schemeClr val="tx1"/>
                </a:solidFill>
                <a:latin typeface="+mn-lt"/>
                <a:ea typeface="+mn-ea"/>
                <a:cs typeface="+mn-cs"/>
              </a:rPr>
              <a:t>may want to observe the evaluator as they visit program sites to collect data to determine if they are properly prepared and organized, respectful of program staff and others, doing everything that they said they would and in a manner with which you are comfortable, etc. If you find problems, address them with your evaluator immediately and help develop a plan for remedying them.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Keeping up with invoicing/payments:</a:t>
            </a:r>
            <a:r>
              <a:rPr lang="en-US" sz="1200" u="none" kern="1200" baseline="0" dirty="0" smtClean="0">
                <a:solidFill>
                  <a:schemeClr val="tx1"/>
                </a:solidFill>
                <a:effectLst/>
                <a:latin typeface="+mn-lt"/>
                <a:ea typeface="+mn-ea"/>
                <a:cs typeface="+mn-cs"/>
              </a:rPr>
              <a:t> Throughout the evaluation, evaluators should submit invoices as scheduled, and your program should make payments on time. You will also want to check to see if the correct amount has been invoiced and that invoices are submitted in the appropriate format for your accounting or finance department.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As the success of an evaluation is largely a reflection of the quality of the deliverables produced, we provide more information about monitoring common deliverables on the next slide.</a:t>
            </a:r>
            <a:endParaRPr lang="en-US"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As noted previously, reviewing and providing feedback on the deliverables produced by the evaluator is important for ensuring that the evaluation is progressing as planned and that the work meets expected standards of quality. Common deliverables for an evaluation include the following: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smtClean="0">
                <a:solidFill>
                  <a:schemeClr val="tx1"/>
                </a:solidFill>
                <a:effectLst/>
                <a:latin typeface="+mn-lt"/>
                <a:ea typeface="+mn-ea"/>
                <a:cs typeface="+mn-cs"/>
              </a:rPr>
              <a:t>Evaluation Design Plan. </a:t>
            </a:r>
            <a:r>
              <a:rPr lang="en-US" sz="1200" b="0" i="0" u="none" strike="noStrike" kern="1200" baseline="0" dirty="0" smtClean="0">
                <a:solidFill>
                  <a:schemeClr val="tx1"/>
                </a:solidFill>
                <a:effectLst/>
                <a:latin typeface="+mn-lt"/>
                <a:ea typeface="+mn-ea"/>
                <a:cs typeface="+mn-cs"/>
              </a:rPr>
              <a:t>The evaluation design plan is often the first deliverable that an evaluator submits for the project. As the road map for your evaluation, it is important that program staff and the evaluator collaborate on completing the plan. The project kick-off meeting will serve as an opportunity to ensure that all parties have a common understanding of the evaluation and subsequent follow up meetings will ensure that all aspects of the evaluation plan are addressed. </a:t>
            </a:r>
            <a:r>
              <a:rPr lang="en-US" sz="1200" b="0" i="0" u="none" strike="noStrike" kern="1200" baseline="0" dirty="0" smtClean="0">
                <a:solidFill>
                  <a:schemeClr val="tx1"/>
                </a:solidFill>
                <a:latin typeface="+mn-lt"/>
                <a:ea typeface="+mn-ea"/>
                <a:cs typeface="+mn-cs"/>
              </a:rPr>
              <a:t>The evaluation plan may need to be renegotiated during your collaboration as new information is revealed or as initial strategies prove challenging. For example, initial assumptions about the program’s ability to recruit individuals for study participation may not be realized and modifications may need to be made to the sample size calculations and/or analysis plan. However, the evaluation design plan should not be in constant flux. If you notice that the evaluation plan is changing often, you should discuss this with the evaluator.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smtClean="0">
                <a:solidFill>
                  <a:schemeClr val="tx1"/>
                </a:solidFill>
                <a:effectLst/>
                <a:latin typeface="+mn-lt"/>
                <a:ea typeface="+mn-ea"/>
                <a:cs typeface="+mn-cs"/>
              </a:rPr>
              <a:t>Instruments. </a:t>
            </a:r>
            <a:r>
              <a:rPr lang="en-US" sz="1200" b="0" i="0" u="none" strike="noStrike" kern="1200" baseline="0" dirty="0" smtClean="0">
                <a:solidFill>
                  <a:schemeClr val="tx1"/>
                </a:solidFill>
                <a:effectLst/>
                <a:latin typeface="+mn-lt"/>
                <a:ea typeface="+mn-ea"/>
                <a:cs typeface="+mn-cs"/>
              </a:rPr>
              <a:t>Some evaluations may require developing instruments, such as surveys or assessment tools, that will be used to obtain data from respondents. Because program staff are most knowledgeable about how their program works, the beneficiaries they serve, as well as any unique or specific terms used by the program, reviewing instruments developed by the evaluator will ensure that evaluation tools are relevant, reliable and understandable to program participants and beneficiaries.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smtClean="0">
                <a:solidFill>
                  <a:schemeClr val="tx1"/>
                </a:solidFill>
                <a:effectLst/>
                <a:latin typeface="+mn-lt"/>
                <a:ea typeface="+mn-ea"/>
                <a:cs typeface="+mn-cs"/>
              </a:rPr>
              <a:t>Monthly/Quarterly Progress Reports. </a:t>
            </a:r>
            <a:r>
              <a:rPr lang="en-US" sz="1200" b="0" i="0" u="none" strike="noStrike" kern="1200" baseline="0" dirty="0" smtClean="0">
                <a:solidFill>
                  <a:schemeClr val="tx1"/>
                </a:solidFill>
                <a:effectLst/>
                <a:latin typeface="+mn-lt"/>
                <a:ea typeface="+mn-ea"/>
                <a:cs typeface="+mn-cs"/>
              </a:rPr>
              <a:t>In addition to participating in regular, scheduled meetings by phone or in-person, you may also request that evaluators submit progress reports on a monthly or quarterly basis. Routinely monitoring the evaluation through these deliverables keeps program staff informed about how the evaluation is progressing as well as help anticipate and quickly address any challenges that might be encountered.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smtClean="0">
                <a:solidFill>
                  <a:schemeClr val="tx1"/>
                </a:solidFill>
                <a:effectLst/>
                <a:latin typeface="+mn-lt"/>
                <a:ea typeface="+mn-ea"/>
                <a:cs typeface="+mn-cs"/>
              </a:rPr>
              <a:t>Interim/Final Reports. </a:t>
            </a:r>
            <a:r>
              <a:rPr lang="en-US" sz="1200" b="0" i="0" u="none" strike="noStrike" kern="1200" baseline="0" dirty="0" smtClean="0">
                <a:solidFill>
                  <a:schemeClr val="tx1"/>
                </a:solidFill>
                <a:effectLst/>
                <a:latin typeface="+mn-lt"/>
                <a:ea typeface="+mn-ea"/>
                <a:cs typeface="+mn-cs"/>
              </a:rPr>
              <a:t>Before the evaluator drafts an interim or final report, it is important to request an outline to ensure that all parties agree on the report’s content and format. Reviewing the outline will also provide an opportunity to ensure that key topics are addressed and that the report is useful for program decision makers and stakeholders. Once the review has been completed, it is recommended that you request comments be incorporated into the report and/or hold a conference call with your evaluator to clarify any sections that may be unclear, misplaced, or confusing. In addition, programs should consider contributing to the development of sections of the report where they are more knowledgeable of the topic, such as the program background section.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i="0" u="none" strike="noStrike" kern="1200" baseline="0" dirty="0" smtClean="0">
                <a:solidFill>
                  <a:schemeClr val="tx1"/>
                </a:solidFill>
                <a:effectLst/>
                <a:latin typeface="+mn-lt"/>
                <a:ea typeface="+mn-ea"/>
                <a:cs typeface="+mn-cs"/>
              </a:rPr>
              <a:t>Other Deliverables. </a:t>
            </a:r>
            <a:r>
              <a:rPr lang="en-US" sz="1200" b="0" i="0" u="none" strike="noStrike" kern="1200" baseline="0" dirty="0" smtClean="0">
                <a:solidFill>
                  <a:schemeClr val="tx1"/>
                </a:solidFill>
                <a:effectLst/>
                <a:latin typeface="+mn-lt"/>
                <a:ea typeface="+mn-ea"/>
                <a:cs typeface="+mn-cs"/>
              </a:rPr>
              <a:t>In addition to major deliverables, program staff may want to consider requesting some smaller interim deliverables from their external evaluator. Memos written by the evaluator on specific topics can provide additional forms of communication on the study. For example, staff may request a memo summarizing research design options prior to requesting the evaluator to draft a full evaluation design plan. Also, staff may request a written memo summarizing the major study findings prior to receiving the detailed final report to provide documentation and begin preparations for dissemination of findings. In addition to a final report, staff may wish to request that the evaluator provide a shortened summary of the study findings written for a wider audience, such as a research brief. This type of document can be particularly useful for the dissemination of study findings. </a:t>
            </a:r>
            <a:endParaRPr lang="en-US"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Facilitator notes:</a:t>
            </a:r>
            <a:r>
              <a:rPr lang="en-US" sz="1200" u="none" kern="1200" baseline="0" dirty="0" smtClean="0">
                <a:solidFill>
                  <a:schemeClr val="tx1"/>
                </a:solidFill>
                <a:effectLst/>
                <a:latin typeface="+mn-lt"/>
                <a:ea typeface="+mn-ea"/>
                <a:cs typeface="+mn-cs"/>
              </a:rPr>
              <a:t> Lastly, it is important to p</a:t>
            </a:r>
            <a:r>
              <a:rPr lang="en-US" sz="1200" baseline="0" dirty="0" smtClean="0"/>
              <a:t>rovide your </a:t>
            </a:r>
            <a:r>
              <a:rPr lang="en-US" sz="1200" dirty="0" smtClean="0"/>
              <a:t>evaluator with the organizational support and feedback needed to facilitate the evaluation process. This includes: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Offering</a:t>
            </a:r>
            <a:r>
              <a:rPr lang="en-US" sz="1200" baseline="0" dirty="0" smtClean="0"/>
              <a:t> </a:t>
            </a:r>
            <a:r>
              <a:rPr lang="en-US" sz="1200" dirty="0" smtClean="0"/>
              <a:t>advice and guidance to help</a:t>
            </a:r>
            <a:r>
              <a:rPr lang="en-US" sz="1200" baseline="0" dirty="0" smtClean="0"/>
              <a:t> troubleshoot issues, as needed.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Ensuring the evaluator has all of the programmatic information, background materials, and resources that you had agreed to provide. Check in with the evaluator periodically to make sure they have all of the resources needed to effectively conduct the evaluation of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Providing continuous input and feedback on the evaluator’s work, including key deliverables.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It is important to keep in mind </a:t>
            </a:r>
            <a:r>
              <a:rPr lang="en-US" sz="1200" b="0" i="0" u="none" strike="noStrike" kern="1200" baseline="0" dirty="0" smtClean="0">
                <a:solidFill>
                  <a:schemeClr val="tx1"/>
                </a:solidFill>
                <a:latin typeface="+mn-lt"/>
                <a:ea typeface="+mn-ea"/>
                <a:cs typeface="+mn-cs"/>
              </a:rPr>
              <a:t>that it is in your best interest to facilitate the completion of your evaluator’s work.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a:t>
            </a:r>
            <a:r>
              <a:rPr lang="en-US" u="sng" baseline="0" dirty="0" smtClean="0"/>
              <a:t> notes</a:t>
            </a:r>
            <a:r>
              <a:rPr lang="en-US" baseline="0" dirty="0" smtClean="0"/>
              <a:t>: </a:t>
            </a:r>
            <a:r>
              <a:rPr lang="en-US" sz="1200" u="none" kern="1200" baseline="0" dirty="0" smtClean="0">
                <a:solidFill>
                  <a:schemeClr val="tx1"/>
                </a:solidFill>
                <a:effectLst/>
                <a:latin typeface="+mn-lt"/>
                <a:ea typeface="+mn-ea"/>
                <a:cs typeface="+mn-cs"/>
              </a:rPr>
              <a:t>Despite your best efforts to build a relationship with your evaluator and effectively manage the overall process</a:t>
            </a:r>
            <a:r>
              <a:rPr lang="en-US" sz="1200" b="0" i="0" u="none" strike="noStrike" kern="1200" baseline="0" dirty="0" smtClean="0">
                <a:solidFill>
                  <a:schemeClr val="tx1"/>
                </a:solidFill>
                <a:latin typeface="+mn-lt"/>
                <a:ea typeface="+mn-ea"/>
                <a:cs typeface="+mn-cs"/>
              </a:rPr>
              <a:t>, problems may arise. Listed here are a few potential problems that you may encounter and possible strategies for overcoming them.</a:t>
            </a:r>
          </a:p>
          <a:p>
            <a:pPr marL="228600" indent="-228600">
              <a:lnSpc>
                <a:spcPct val="100000"/>
              </a:lnSpc>
              <a:spcBef>
                <a:spcPts val="0"/>
              </a:spcBef>
              <a:spcAft>
                <a:spcPts val="0"/>
              </a:spcAft>
              <a:buAutoNum type="arabicParenR"/>
            </a:pPr>
            <a:r>
              <a:rPr lang="en-US" sz="1200" b="1" i="0" u="none" strike="noStrike" kern="1200" baseline="0" dirty="0" smtClean="0">
                <a:solidFill>
                  <a:schemeClr val="tx1"/>
                </a:solidFill>
                <a:latin typeface="+mn-lt"/>
                <a:ea typeface="+mn-ea"/>
                <a:cs typeface="+mn-cs"/>
              </a:rPr>
              <a:t>Evaluation of the program requires skills or expertise beyond what the evaluator can provide. </a:t>
            </a:r>
            <a:r>
              <a:rPr lang="en-US" sz="1200" b="0" i="0" u="none" strike="noStrike" kern="1200" baseline="0" dirty="0" smtClean="0">
                <a:solidFill>
                  <a:schemeClr val="tx1"/>
                </a:solidFill>
                <a:latin typeface="+mn-lt"/>
                <a:ea typeface="+mn-ea"/>
                <a:cs typeface="+mn-cs"/>
              </a:rPr>
              <a:t>You may find that your evaluator agrees with your assessment and is willing to add another person to the evaluation team who has expertise and skills needed to undertake additional or different methods/approaches. Many times additional expertise can be added to the evaluation team by using a few hours of a consultant's time. For example, programmers, statisticians, and the like can augment the evaluation team without fundamentally changing the evaluation team's structure. </a:t>
            </a:r>
          </a:p>
          <a:p>
            <a:pPr marL="228600" indent="-228600">
              <a:lnSpc>
                <a:spcPct val="100000"/>
              </a:lnSpc>
              <a:spcBef>
                <a:spcPts val="0"/>
              </a:spcBef>
              <a:spcAft>
                <a:spcPts val="0"/>
              </a:spcAft>
              <a:buAutoNum type="arabicParenR"/>
            </a:pPr>
            <a:r>
              <a:rPr lang="en-US" sz="1200" b="1" dirty="0" smtClean="0"/>
              <a:t>The evaluator does not understand your program and/or does not make efforts to include your input/feedback.</a:t>
            </a:r>
            <a:r>
              <a:rPr lang="en-US" sz="1200" b="0" dirty="0" smtClean="0"/>
              <a:t> Ideally, your relationship with your external evaluator should be a partnership where you are providing critical information on your program and important input</a:t>
            </a:r>
            <a:r>
              <a:rPr lang="en-US" sz="1200" b="0" baseline="0" dirty="0" smtClean="0"/>
              <a:t> into the evaluation design and its implementation. While your external evaluator is responsible for leading the evaluation of your program, they also should be requesting clarification and feedback from your program staff throughout the process. For example, in the initial stages of an evaluation, the external evaluator should be spending significant time familiarizing him/herself with your program’s goals, logic model, processes, and existing data. If at a later point in the evaluation process, you observe that the evaluator still does not seem to understand your program’s theory of change, operations, evaluation requirements, etc., then it may be necessary to confront the evaluator about the amount of attention and time they are spending on your evaluation. Ultimately, a successful evaluation should be a partnership between the evaluator and the program. If at any point, you do not feel that the evaluation is a collaborative process and/or that your input and feedback is not welcome, then your concerns should be presented to the evaluator as soon as possible. </a:t>
            </a:r>
            <a:endParaRPr lang="en-US" sz="1200" b="1" i="0" u="none" strike="noStrike" kern="1200" baseline="0" dirty="0" smtClean="0">
              <a:solidFill>
                <a:schemeClr val="tx1"/>
              </a:solidFill>
              <a:latin typeface="+mn-lt"/>
              <a:ea typeface="+mn-ea"/>
              <a:cs typeface="+mn-cs"/>
            </a:endParaRPr>
          </a:p>
          <a:p>
            <a:pPr marL="228600" indent="-228600">
              <a:lnSpc>
                <a:spcPct val="100000"/>
              </a:lnSpc>
              <a:spcBef>
                <a:spcPts val="0"/>
              </a:spcBef>
              <a:spcAft>
                <a:spcPts val="0"/>
              </a:spcAft>
              <a:buAutoNum type="arabicParenR"/>
            </a:pPr>
            <a:r>
              <a:rPr lang="en-US" sz="1200" b="1" i="0" u="none" strike="noStrike" kern="1200" baseline="0" dirty="0" smtClean="0">
                <a:solidFill>
                  <a:schemeClr val="tx1"/>
                </a:solidFill>
                <a:latin typeface="+mn-lt"/>
                <a:ea typeface="+mn-ea"/>
                <a:cs typeface="+mn-cs"/>
              </a:rPr>
              <a:t>The evaluation has a limited time for analysis and reporting in Year 3. </a:t>
            </a:r>
            <a:r>
              <a:rPr lang="en-US" sz="1200" b="0" i="0" u="none" strike="noStrike" kern="1200" baseline="0" dirty="0" smtClean="0">
                <a:solidFill>
                  <a:schemeClr val="tx1"/>
                </a:solidFill>
                <a:latin typeface="+mn-lt"/>
                <a:ea typeface="+mn-ea"/>
                <a:cs typeface="+mn-cs"/>
              </a:rPr>
              <a:t> As discussed earlier, the third year of your grant cycle is meant to be used to complete the evaluation’s analysis and final report in time to be submitted with your AmeriCorps State and National re-compete application. For some grantees, applications are due early in year 3, reducing the amount of time available to write the evaluation report. It is recommended that you discuss with your evaluator this important time constraint on the evaluation as early as possible. The evaluator should be able to work with you to plan the production of the final report so you have it for your application submission.</a:t>
            </a:r>
            <a:endParaRPr lang="en-US" sz="1200" b="1" i="0" u="none" strike="noStrike" kern="1200" baseline="0" dirty="0" smtClean="0">
              <a:solidFill>
                <a:schemeClr val="tx1"/>
              </a:solidFill>
              <a:latin typeface="+mn-lt"/>
              <a:ea typeface="+mn-ea"/>
              <a:cs typeface="+mn-cs"/>
            </a:endParaRPr>
          </a:p>
          <a:p>
            <a:pPr marL="228600" indent="-228600">
              <a:lnSpc>
                <a:spcPct val="100000"/>
              </a:lnSpc>
              <a:spcBef>
                <a:spcPts val="0"/>
              </a:spcBef>
              <a:spcAft>
                <a:spcPts val="0"/>
              </a:spcAft>
              <a:buAutoNum type="arabicParenR"/>
            </a:pPr>
            <a:r>
              <a:rPr lang="en-US" sz="1200" b="1" i="0" u="none" strike="noStrike" kern="1200" baseline="0" dirty="0" smtClean="0">
                <a:solidFill>
                  <a:schemeClr val="tx1"/>
                </a:solidFill>
                <a:latin typeface="+mn-lt"/>
                <a:ea typeface="+mn-ea"/>
                <a:cs typeface="+mn-cs"/>
              </a:rPr>
              <a:t>The evaluator leaves, terminates the contract, or does not meet contractual requirements. </a:t>
            </a:r>
            <a:r>
              <a:rPr lang="en-US" sz="1200" b="0" i="0" u="none" strike="noStrike" kern="1200" baseline="0" dirty="0" smtClean="0">
                <a:solidFill>
                  <a:schemeClr val="tx1"/>
                </a:solidFill>
                <a:latin typeface="+mn-lt"/>
                <a:ea typeface="+mn-ea"/>
                <a:cs typeface="+mn-cs"/>
              </a:rPr>
              <a:t>If the evaluator leaves the area or terminates the contract, you will most likely be faced with recruiting a new one. In some instances, programs have successfully maintained their ties to evaluators who have left the area, but it is important to consider how this affects your evaluation and whether it will jeopardize any of the work. When your evaluator does not meet contractual requirements and efforts to resolve the dispute have failed, public agencies should turn the case over to their procurement office and private agencies should seek legal counsel. </a:t>
            </a:r>
          </a:p>
          <a:p>
            <a:pPr marL="228600" indent="-228600">
              <a:lnSpc>
                <a:spcPct val="100000"/>
              </a:lnSpc>
              <a:spcBef>
                <a:spcPts val="0"/>
              </a:spcBef>
              <a:spcAft>
                <a:spcPts val="0"/>
              </a:spcAft>
              <a:buAutoNum type="arabicParenR"/>
            </a:pPr>
            <a:r>
              <a:rPr lang="en-US" sz="1200" b="1" i="0" u="none" strike="noStrike" kern="1200" baseline="0" dirty="0" smtClean="0">
                <a:solidFill>
                  <a:schemeClr val="tx1"/>
                </a:solidFill>
                <a:latin typeface="+mn-lt"/>
                <a:ea typeface="+mn-ea"/>
                <a:cs typeface="+mn-cs"/>
              </a:rPr>
              <a:t>You are not happy with the evaluator's findings. </a:t>
            </a:r>
            <a:r>
              <a:rPr lang="en-US" sz="1200" b="0" i="0" u="none" strike="noStrike" kern="1200" baseline="0" dirty="0" smtClean="0">
                <a:solidFill>
                  <a:schemeClr val="tx1"/>
                </a:solidFill>
                <a:latin typeface="+mn-lt"/>
                <a:ea typeface="+mn-ea"/>
                <a:cs typeface="+mn-cs"/>
              </a:rPr>
              <a:t>Sometimes program managers and staff discover that the evaluator's findings are not consistent with prior research on their program or their own impressions of the program's effectiveness. In this situation, you may want to communicate your concerns with the evaluator and work together to understand the reasons for these findings. You may want to review aspects of the evaluation approach to confirm their reliability, such as the accuracy of data collection instruments, adequacy of sample sizes, and the quality of the data collected. You also may want to request that your evaluator further examine your program participants to determine whether there are any differences between those that are or are not benefiting from the program and why. However, be prepared to accept findings that may not support your perceptions. Not every program will work the way it was intended to and you may need to consider making program changes based on your findings.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i="0" kern="1200" dirty="0" smtClean="0">
                <a:solidFill>
                  <a:schemeClr val="tx1"/>
                </a:solidFill>
                <a:effectLst/>
                <a:latin typeface="+mn-lt"/>
                <a:ea typeface="+mn-ea"/>
                <a:cs typeface="+mn-cs"/>
              </a:rPr>
              <a:t>The evaluator changes the scope of the evaluation midcourse without</a:t>
            </a:r>
            <a:r>
              <a:rPr lang="en-US" sz="1200" b="1" i="0" kern="1200" baseline="0" dirty="0" smtClean="0">
                <a:solidFill>
                  <a:schemeClr val="tx1"/>
                </a:solidFill>
                <a:effectLst/>
                <a:latin typeface="+mn-lt"/>
                <a:ea typeface="+mn-ea"/>
                <a:cs typeface="+mn-cs"/>
              </a:rPr>
              <a:t> gaining approval from program staff to make this change. </a:t>
            </a:r>
            <a:r>
              <a:rPr lang="en-US" sz="1200" b="0" i="0" kern="1200" baseline="0" dirty="0" smtClean="0">
                <a:solidFill>
                  <a:schemeClr val="tx1"/>
                </a:solidFill>
                <a:effectLst/>
                <a:latin typeface="+mn-lt"/>
                <a:ea typeface="+mn-ea"/>
                <a:cs typeface="+mn-cs"/>
              </a:rPr>
              <a:t>Program staff should </a:t>
            </a:r>
            <a:r>
              <a:rPr lang="en-US" sz="1200" b="0" i="0" kern="1200" dirty="0" smtClean="0">
                <a:solidFill>
                  <a:schemeClr val="tx1"/>
                </a:solidFill>
                <a:effectLst/>
                <a:latin typeface="+mn-lt"/>
                <a:ea typeface="+mn-ea"/>
                <a:cs typeface="+mn-cs"/>
              </a:rPr>
              <a:t>make it clear to the evaluator that the scope of the evaluation cannot be changed without discussion and written approval from you. For example, if you discover that the evaluator added a program site or conducted focus groups that were not part of the original evaluation plan, you must address this immediately. Changing the scope of the evaluation midcourse not only quickly expends already limited resources, but can jeopardize the validity of your findings.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i="0" u="none" strike="noStrike" kern="1200" baseline="0" dirty="0" smtClean="0">
                <a:solidFill>
                  <a:schemeClr val="tx1"/>
                </a:solidFill>
                <a:latin typeface="+mn-lt"/>
                <a:ea typeface="+mn-ea"/>
                <a:cs typeface="+mn-cs"/>
              </a:rPr>
              <a:t>Program staff and the evaluator are unable to agree on the evaluation approach. </a:t>
            </a:r>
            <a:r>
              <a:rPr lang="en-US" sz="1200" b="0" i="0" u="none" strike="noStrike" kern="1200" baseline="0" dirty="0" smtClean="0">
                <a:solidFill>
                  <a:schemeClr val="tx1"/>
                </a:solidFill>
                <a:latin typeface="+mn-lt"/>
                <a:ea typeface="+mn-ea"/>
                <a:cs typeface="+mn-cs"/>
              </a:rPr>
              <a:t>As noted earlier, the evaluation should be a collaborative process between program staff and the external evaluator. Therefore, key features and activities of the evaluation should be regularly discussed and agreed upon by the two parties. If severe differences continue and many reasonable attempts to resolve them have been tried, this situation could jeopardize the quality of the evaluation. In this extreme situations, program staff may consider terminating the evaluation contract. However, this decision should be weighed carefully and discussed with your funder, as a new evaluator will need to be recruited and brought up to speed midcourse.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earlier you pick up on signs that there may be problems and confront the evaluator directly, the more likely you and the evaluator can work together to get things back on track. Nevertheless, if a poor relationship with a consultant seems intractable, or if the products are considerably deficient or delinquent, you may want to consider terminating the contract.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a:lnSpc>
                <a:spcPct val="100000"/>
              </a:lnSpc>
              <a:spcBef>
                <a:spcPts val="0"/>
              </a:spcBef>
              <a:spcAft>
                <a:spcPts val="0"/>
              </a:spcAft>
            </a:pPr>
            <a:r>
              <a:rPr lang="en-US" sz="1200" kern="1200" dirty="0" smtClean="0">
                <a:solidFill>
                  <a:schemeClr val="tx1"/>
                </a:solidFill>
                <a:effectLst/>
                <a:latin typeface="+mn-lt"/>
                <a:ea typeface="+mn-ea"/>
                <a:cs typeface="+mn-cs"/>
              </a:rPr>
              <a:t>GROUP</a:t>
            </a:r>
            <a:r>
              <a:rPr lang="en-US" sz="1200" kern="1200" baseline="0" dirty="0" smtClean="0">
                <a:solidFill>
                  <a:schemeClr val="tx1"/>
                </a:solidFill>
                <a:effectLst/>
                <a:latin typeface="+mn-lt"/>
                <a:ea typeface="+mn-ea"/>
                <a:cs typeface="+mn-cs"/>
              </a:rPr>
              <a:t> QUESTION: </a:t>
            </a:r>
          </a:p>
          <a:p>
            <a:pPr marL="171450" indent="-171450">
              <a:lnSpc>
                <a:spcPct val="100000"/>
              </a:lnSpc>
              <a:spcBef>
                <a:spcPts val="0"/>
              </a:spcBef>
              <a:spcAft>
                <a:spcPts val="0"/>
              </a:spcAft>
              <a:buFontTx/>
              <a:buChar char="-"/>
            </a:pPr>
            <a:r>
              <a:rPr lang="en-US" sz="1200" kern="1200" baseline="0" dirty="0" smtClean="0">
                <a:solidFill>
                  <a:schemeClr val="tx1"/>
                </a:solidFill>
                <a:effectLst/>
                <a:latin typeface="+mn-lt"/>
                <a:ea typeface="+mn-ea"/>
                <a:cs typeface="+mn-cs"/>
              </a:rPr>
              <a:t>What challenge(s) have you encountered in working with an external evaluator? How did you resolve them?</a:t>
            </a:r>
            <a:endParaRPr lang="en-US" sz="1200" u="none" kern="1200" baseline="0" dirty="0" smtClean="0">
              <a:solidFill>
                <a:schemeClr val="tx1"/>
              </a:solidFill>
              <a:effectLst/>
              <a:latin typeface="+mn-lt"/>
              <a:ea typeface="+mn-ea"/>
              <a:cs typeface="+mn-cs"/>
            </a:endParaRPr>
          </a:p>
          <a:p>
            <a:pPr marL="0" indent="0">
              <a:buNone/>
            </a:pPr>
            <a:endParaRPr lang="en-US"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u="sng" dirty="0" smtClean="0"/>
              <a:t>Facilitator notes</a:t>
            </a:r>
            <a:r>
              <a:rPr lang="en-US" altLang="en-US" dirty="0" smtClean="0"/>
              <a:t>: Now</a:t>
            </a:r>
            <a:r>
              <a:rPr lang="en-US" altLang="en-US" baseline="0" dirty="0" smtClean="0"/>
              <a:t> that you are familiar with the main tasks involved in managing an evaluation, we would like to reinforce these ideas through a group exercise. You may gather in small groups or work individually if you choose. Read the </a:t>
            </a:r>
            <a:r>
              <a:rPr lang="en-US" sz="1200" kern="1200" dirty="0" smtClean="0">
                <a:solidFill>
                  <a:schemeClr val="tx1"/>
                </a:solidFill>
                <a:effectLst/>
                <a:latin typeface="+mn-lt"/>
                <a:ea typeface="+mn-ea"/>
                <a:cs typeface="+mn-cs"/>
              </a:rPr>
              <a:t>vignette or example scenario in your handout</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describes a hypothetical situation involving the evaluation of an AmeriCorps program. This brief story illustrates how the extent of a program’s involvement in and management of their evaluation can affect whether program evaluation needs are met.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your group has finished reading the example scenario, several questions are presented for your group to consider. Afterwards, we will open up the discussion to all</a:t>
            </a:r>
            <a:r>
              <a:rPr lang="en-US" sz="1200" kern="1200" baseline="0" dirty="0" smtClean="0">
                <a:solidFill>
                  <a:schemeClr val="tx1"/>
                </a:solidFill>
                <a:effectLst/>
                <a:latin typeface="+mn-lt"/>
                <a:ea typeface="+mn-ea"/>
                <a:cs typeface="+mn-cs"/>
              </a:rPr>
              <a:t> the groups.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[Read below after all groups have had a chance to discuss the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discuss together some of the questions listed in your handout.</a:t>
            </a:r>
          </a:p>
          <a:p>
            <a:r>
              <a:rPr lang="en-US" sz="1200" kern="1200" dirty="0" smtClean="0">
                <a:solidFill>
                  <a:schemeClr val="tx1"/>
                </a:solidFill>
                <a:effectLst/>
                <a:latin typeface="+mn-lt"/>
                <a:ea typeface="+mn-ea"/>
                <a:cs typeface="+mn-cs"/>
              </a:rPr>
              <a:t>What could the evaluator have done differently? </a:t>
            </a:r>
          </a:p>
          <a:p>
            <a:r>
              <a:rPr lang="en-US" sz="1200" kern="1200" dirty="0" smtClean="0">
                <a:solidFill>
                  <a:schemeClr val="tx1"/>
                </a:solidFill>
                <a:effectLst/>
                <a:latin typeface="+mn-lt"/>
                <a:ea typeface="+mn-ea"/>
                <a:cs typeface="+mn-cs"/>
              </a:rPr>
              <a:t>Facilitator probe:	Did the evaluation team do everything they could to identify a comparison group?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could the grantee have effectively communicated, monitored, and supported the evaluation to avoid this outcome? </a:t>
            </a:r>
          </a:p>
          <a:p>
            <a:r>
              <a:rPr lang="en-US" sz="1200" kern="1200" dirty="0" smtClean="0">
                <a:solidFill>
                  <a:schemeClr val="tx1"/>
                </a:solidFill>
                <a:effectLst/>
                <a:latin typeface="+mn-lt"/>
                <a:ea typeface="+mn-ea"/>
                <a:cs typeface="+mn-cs"/>
              </a:rPr>
              <a:t>Facilitator probe:	What management practices should have been used?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could the grantee have done differently during the planning process?</a:t>
            </a:r>
          </a:p>
          <a:p>
            <a:r>
              <a:rPr lang="en-US" sz="1200" kern="1200" dirty="0" smtClean="0">
                <a:solidFill>
                  <a:schemeClr val="tx1"/>
                </a:solidFill>
                <a:effectLst/>
                <a:latin typeface="+mn-lt"/>
                <a:ea typeface="+mn-ea"/>
                <a:cs typeface="+mn-cs"/>
              </a:rPr>
              <a:t>Facilitator probes:	What qualifications should the person overseeing the evaluation have had? </a:t>
            </a:r>
          </a:p>
          <a:p>
            <a:r>
              <a:rPr lang="en-US" sz="1200" kern="1200" dirty="0" smtClean="0">
                <a:solidFill>
                  <a:schemeClr val="tx1"/>
                </a:solidFill>
                <a:effectLst/>
                <a:latin typeface="+mn-lt"/>
                <a:ea typeface="+mn-ea"/>
                <a:cs typeface="+mn-cs"/>
              </a:rPr>
              <a:t>			How could AmeriCorps ABC have supported the program coordinator?</a:t>
            </a:r>
          </a:p>
          <a:p>
            <a:r>
              <a:rPr lang="en-US" sz="1200" kern="1200" dirty="0" smtClean="0">
                <a:solidFill>
                  <a:schemeClr val="tx1"/>
                </a:solidFill>
                <a:effectLst/>
                <a:latin typeface="+mn-lt"/>
                <a:ea typeface="+mn-ea"/>
                <a:cs typeface="+mn-cs"/>
              </a:rPr>
              <a:t>			What other approaches could AmeriCorps ABC have used to identify an external evaluator?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220937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a:t>
            </a:r>
            <a:r>
              <a:rPr lang="en-US" u="sng" baseline="0" dirty="0" smtClean="0"/>
              <a:t> notes</a:t>
            </a:r>
            <a:r>
              <a:rPr lang="en-US" baseline="0" dirty="0" smtClean="0"/>
              <a:t>: A few points are important to remember when </a:t>
            </a:r>
            <a:r>
              <a:rPr lang="en-US" sz="1200" u="none" kern="1200" baseline="0" dirty="0" smtClean="0">
                <a:solidFill>
                  <a:schemeClr val="tx1"/>
                </a:solidFill>
                <a:effectLst/>
                <a:latin typeface="+mn-lt"/>
                <a:ea typeface="+mn-ea"/>
                <a:cs typeface="+mn-cs"/>
              </a:rPr>
              <a:t>managing your external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Start the process early.</a:t>
            </a:r>
            <a:r>
              <a:rPr lang="en-US" sz="1200" u="none" kern="1200" baseline="0" dirty="0" smtClean="0">
                <a:solidFill>
                  <a:schemeClr val="tx1"/>
                </a:solidFill>
                <a:effectLst/>
                <a:latin typeface="+mn-lt"/>
                <a:ea typeface="+mn-ea"/>
                <a:cs typeface="+mn-cs"/>
              </a:rPr>
              <a:t> Previously, we discussed that delays are not uncommon in an evaluation and that additional time needs to be factored into your schedule. In addition to the evaluation itself, the time period for developing a solicitation and selecting an external evaluator may take longer than anticipated. For example, some programs may be required to engage in a formal competitive bidding process which involves additional staff time to undertake. Starting the process as early as possible will allow for some flexibility in the evaluation schedule so that you avoid missing critical deadlines in case certain activities end up taking more time than expected.</a:t>
            </a:r>
            <a:endParaRPr lang="en-US" sz="1200" b="0" i="0" u="none" strike="noStrik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Do your homework.</a:t>
            </a:r>
            <a:r>
              <a:rPr lang="en-US" sz="1200" u="none" kern="1200" baseline="0" dirty="0" smtClean="0">
                <a:solidFill>
                  <a:schemeClr val="tx1"/>
                </a:solidFill>
                <a:effectLst/>
                <a:latin typeface="+mn-lt"/>
                <a:ea typeface="+mn-ea"/>
                <a:cs typeface="+mn-cs"/>
              </a:rPr>
              <a:t> While your external evaluator will have the experience and expertise to conduct your evaluation, it is important that you also familiarize yourself with evaluation concepts and tools to help you effectively communicate your evaluation needs to your evaluator. In addition to consulting evaluation resources broadly, there are a number of evaluation resources specific to CNCS that are available on the </a:t>
            </a:r>
            <a:r>
              <a:rPr lang="en-US" sz="1200" u="none" kern="1200" baseline="0" dirty="0" smtClean="0">
                <a:solidFill>
                  <a:schemeClr val="tx1"/>
                </a:solidFill>
                <a:effectLst/>
                <a:latin typeface="+mn-lt"/>
                <a:ea typeface="+mn-ea"/>
                <a:cs typeface="+mn-cs"/>
              </a:rPr>
              <a:t>Resource Page on Nationalservice.gov/resources. </a:t>
            </a:r>
            <a:r>
              <a:rPr lang="en-US" sz="1200" u="none" kern="1200" baseline="0" dirty="0" smtClean="0">
                <a:solidFill>
                  <a:schemeClr val="tx1"/>
                </a:solidFill>
                <a:effectLst/>
                <a:latin typeface="+mn-lt"/>
                <a:ea typeface="+mn-ea"/>
                <a:cs typeface="+mn-cs"/>
              </a:rPr>
              <a:t>These CNCS-specific resources are important to review prior to and throughout the evaluation process.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Ask questions.</a:t>
            </a:r>
            <a:r>
              <a:rPr lang="en-US" sz="1200" u="none" kern="1200" baseline="0" dirty="0" smtClean="0">
                <a:solidFill>
                  <a:schemeClr val="tx1"/>
                </a:solidFill>
                <a:effectLst/>
                <a:latin typeface="+mn-lt"/>
                <a:ea typeface="+mn-ea"/>
                <a:cs typeface="+mn-cs"/>
              </a:rPr>
              <a:t> Do not hesitate to ask questions if you are unclear about the evaluation approach or activities your evaluator is undertaking. An evaluator is unlikely to know all of the details of your program and how specific program constraints may affect evaluation activities. Likewise, program staff may not have adequate knowledge of the technical details involved in evaluation. Asking questions and soliciting feedback from your evaluator as the study progresses will help avoid confusion, duplication of efforts, and unfounded assumptions and ensure that tasks are completed in a timely fashion.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u="none" kern="1200" baseline="0" dirty="0" smtClean="0">
                <a:solidFill>
                  <a:schemeClr val="tx1"/>
                </a:solidFill>
                <a:effectLst/>
                <a:latin typeface="+mn-lt"/>
                <a:ea typeface="+mn-ea"/>
                <a:cs typeface="+mn-cs"/>
              </a:rPr>
              <a:t>Collaborate often. </a:t>
            </a:r>
            <a:r>
              <a:rPr lang="en-US" sz="1200" u="none" kern="1200" baseline="0" dirty="0" smtClean="0">
                <a:solidFill>
                  <a:schemeClr val="tx1"/>
                </a:solidFill>
                <a:effectLst/>
                <a:latin typeface="+mn-lt"/>
                <a:ea typeface="+mn-ea"/>
                <a:cs typeface="+mn-cs"/>
              </a:rPr>
              <a:t>An evaluation is best served when both the program staff and the evaluator are well-informed and working together on its design and implementation.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For more information on evaluation, please go to the </a:t>
            </a:r>
            <a:r>
              <a:rPr lang="en-US" dirty="0" smtClean="0"/>
              <a:t>National Service </a:t>
            </a:r>
            <a:r>
              <a:rPr lang="en-US" dirty="0" smtClean="0"/>
              <a:t>Resource Page on Nationalservice.gov/resources </a:t>
            </a:r>
            <a:r>
              <a:rPr lang="en-US" dirty="0" smtClean="0"/>
              <a:t>located here.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4168430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Does anyone have any questions?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174359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An external evaluation is an evaluation of a program that is conducted by an individual or a team of people who are </a:t>
            </a:r>
            <a:r>
              <a:rPr lang="en-US" sz="1200" b="1" kern="1200" dirty="0" smtClean="0">
                <a:solidFill>
                  <a:schemeClr val="tx1"/>
                </a:solidFill>
                <a:effectLst/>
                <a:latin typeface="+mn-lt"/>
                <a:ea typeface="+mn-ea"/>
                <a:cs typeface="+mn-cs"/>
              </a:rPr>
              <a:t>external</a:t>
            </a:r>
            <a:r>
              <a:rPr lang="en-US" sz="1200" kern="1200" dirty="0" smtClean="0">
                <a:solidFill>
                  <a:schemeClr val="tx1"/>
                </a:solidFill>
                <a:effectLst/>
                <a:latin typeface="+mn-lt"/>
                <a:ea typeface="+mn-ea"/>
                <a:cs typeface="+mn-cs"/>
              </a:rPr>
              <a:t> to the program. </a:t>
            </a:r>
            <a:r>
              <a:rPr lang="en-US" sz="1200" b="1" kern="1200" dirty="0" smtClean="0">
                <a:solidFill>
                  <a:schemeClr val="tx1"/>
                </a:solidFill>
                <a:effectLst/>
                <a:latin typeface="+mn-lt"/>
                <a:ea typeface="+mn-ea"/>
                <a:cs typeface="+mn-cs"/>
              </a:rPr>
              <a:t>External</a:t>
            </a:r>
            <a:r>
              <a:rPr lang="en-US" sz="1200" kern="1200" dirty="0" smtClean="0">
                <a:solidFill>
                  <a:schemeClr val="tx1"/>
                </a:solidFill>
                <a:effectLst/>
                <a:latin typeface="+mn-lt"/>
                <a:ea typeface="+mn-ea"/>
                <a:cs typeface="+mn-cs"/>
              </a:rPr>
              <a:t> implies that the evaluator does not have any conflicts of interest related to the program or the evaluation itself and is thus objective and impartial to the evaluation results (FOR EXAMPLE </a:t>
            </a:r>
            <a:r>
              <a:rPr lang="en-US" sz="1200" strike="sngStrike" kern="1200" dirty="0" smtClean="0">
                <a:solidFill>
                  <a:schemeClr val="tx1"/>
                </a:solidFill>
                <a:effectLst/>
                <a:latin typeface="+mn-lt"/>
                <a:ea typeface="+mn-ea"/>
                <a:cs typeface="+mn-cs"/>
              </a:rPr>
              <a:t>- e.g., </a:t>
            </a:r>
            <a:r>
              <a:rPr lang="en-US" sz="1200" kern="1200" dirty="0" smtClean="0">
                <a:solidFill>
                  <a:schemeClr val="tx1"/>
                </a:solidFill>
                <a:effectLst/>
                <a:latin typeface="+mn-lt"/>
                <a:ea typeface="+mn-ea"/>
                <a:cs typeface="+mn-cs"/>
              </a:rPr>
              <a:t>the evaluator should not serve on the program’s board or benefit financially from the program). Potential</a:t>
            </a:r>
            <a:r>
              <a:rPr lang="en-US" sz="1200" kern="1200" baseline="0" dirty="0" smtClean="0">
                <a:solidFill>
                  <a:schemeClr val="tx1"/>
                </a:solidFill>
                <a:effectLst/>
                <a:latin typeface="+mn-lt"/>
                <a:ea typeface="+mn-ea"/>
                <a:cs typeface="+mn-cs"/>
              </a:rPr>
              <a:t> sources for identifying an external evaluator </a:t>
            </a:r>
            <a:r>
              <a:rPr lang="en-US" sz="1200" kern="1200" dirty="0" smtClean="0">
                <a:solidFill>
                  <a:schemeClr val="tx1"/>
                </a:solidFill>
                <a:effectLst/>
                <a:latin typeface="+mn-lt"/>
                <a:ea typeface="+mn-ea"/>
                <a:cs typeface="+mn-cs"/>
              </a:rPr>
              <a:t>include: a consulting firm, college or university personnel such as</a:t>
            </a:r>
            <a:r>
              <a:rPr lang="en-US" sz="1200" kern="1200" baseline="0" dirty="0" smtClean="0">
                <a:solidFill>
                  <a:schemeClr val="tx1"/>
                </a:solidFill>
                <a:effectLst/>
                <a:latin typeface="+mn-lt"/>
                <a:ea typeface="+mn-ea"/>
                <a:cs typeface="+mn-cs"/>
              </a:rPr>
              <a:t> faculty members or</a:t>
            </a:r>
            <a:r>
              <a:rPr lang="en-US" sz="1200" kern="1200" dirty="0" smtClean="0">
                <a:solidFill>
                  <a:schemeClr val="tx1"/>
                </a:solidFill>
                <a:effectLst/>
                <a:latin typeface="+mn-lt"/>
                <a:ea typeface="+mn-ea"/>
                <a:cs typeface="+mn-cs"/>
              </a:rPr>
              <a:t> graduate students, or an independent consultant.</a:t>
            </a:r>
          </a:p>
          <a:p>
            <a:endParaRPr lang="en-US"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sng" kern="1200" dirty="0" smtClean="0">
                <a:solidFill>
                  <a:schemeClr val="tx1"/>
                </a:solidFill>
                <a:effectLst/>
                <a:latin typeface="+mn-lt"/>
                <a:ea typeface="+mn-ea"/>
                <a:cs typeface="+mn-cs"/>
              </a:rPr>
              <a:t>Facilitator notes:</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Determining whether to use your own internal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staff or to rely on an external evaluator to complete an evaluation of your program is a critical decision that will need to be made early on in the planning phase of your evaluation. Generally speaking, the following are key considerations when determining whether to employ an external evaluator/team for an evaluation:</a:t>
            </a:r>
          </a:p>
          <a:p>
            <a:pPr marL="171450" indent="-171450">
              <a:buFontTx/>
              <a:buChar char="-"/>
            </a:pPr>
            <a:r>
              <a:rPr lang="en-US" sz="1200" b="1" dirty="0" smtClean="0"/>
              <a:t>Expertise: </a:t>
            </a:r>
            <a:r>
              <a:rPr lang="en-US" sz="1200" baseline="0" dirty="0" smtClean="0"/>
              <a:t>S</a:t>
            </a:r>
            <a:r>
              <a:rPr lang="en-US" sz="1200" b="0" i="0" kern="1200" dirty="0" smtClean="0">
                <a:solidFill>
                  <a:schemeClr val="tx1"/>
                </a:solidFill>
                <a:effectLst/>
                <a:latin typeface="+mn-lt"/>
                <a:ea typeface="+mn-ea"/>
                <a:cs typeface="+mn-cs"/>
              </a:rPr>
              <a:t>ome programs may not have internal staff with the type of technical expertise required</a:t>
            </a:r>
            <a:r>
              <a:rPr lang="en-US" sz="1200" b="0" i="0" kern="1200" baseline="0" dirty="0" smtClean="0">
                <a:solidFill>
                  <a:schemeClr val="tx1"/>
                </a:solidFill>
                <a:effectLst/>
                <a:latin typeface="+mn-lt"/>
                <a:ea typeface="+mn-ea"/>
                <a:cs typeface="+mn-cs"/>
              </a:rPr>
              <a:t> to conduct an evaluation.</a:t>
            </a:r>
            <a:r>
              <a:rPr lang="en-US" sz="1200" b="0" i="0" kern="1200" dirty="0" smtClean="0">
                <a:solidFill>
                  <a:schemeClr val="tx1"/>
                </a:solidFill>
                <a:effectLst/>
                <a:latin typeface="+mn-lt"/>
                <a:ea typeface="+mn-ea"/>
                <a:cs typeface="+mn-cs"/>
              </a:rPr>
              <a:t> Therefore,</a:t>
            </a:r>
            <a:r>
              <a:rPr lang="en-US" sz="1200" b="0" i="0" kern="1200" baseline="0" dirty="0" smtClean="0">
                <a:solidFill>
                  <a:schemeClr val="tx1"/>
                </a:solidFill>
                <a:effectLst/>
                <a:latin typeface="+mn-lt"/>
                <a:ea typeface="+mn-ea"/>
                <a:cs typeface="+mn-cs"/>
              </a:rPr>
              <a:t> depending on t</a:t>
            </a:r>
            <a:r>
              <a:rPr lang="en-US" sz="1200" dirty="0" smtClean="0"/>
              <a:t>he scope and complexity</a:t>
            </a:r>
            <a:r>
              <a:rPr lang="en-US" sz="1200" baseline="0" dirty="0" smtClean="0"/>
              <a:t> of the</a:t>
            </a:r>
            <a:r>
              <a:rPr lang="en-US" sz="1200" dirty="0" smtClean="0"/>
              <a:t> evaluation, an individual</a:t>
            </a:r>
            <a:r>
              <a:rPr lang="en-US" sz="1200" baseline="0" dirty="0" smtClean="0"/>
              <a:t> or </a:t>
            </a:r>
            <a:r>
              <a:rPr lang="en-US" sz="1200" dirty="0" smtClean="0"/>
              <a:t>team who is external to the program may be needed</a:t>
            </a:r>
            <a:r>
              <a:rPr lang="en-US" sz="1200" b="0" i="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indent="-171450">
              <a:buFontTx/>
              <a:buChar char="-"/>
            </a:pPr>
            <a:r>
              <a:rPr lang="en-US" sz="1200" b="1" kern="1200" dirty="0" smtClean="0">
                <a:solidFill>
                  <a:schemeClr val="tx1"/>
                </a:solidFill>
                <a:effectLst/>
                <a:latin typeface="+mn-lt"/>
                <a:ea typeface="+mn-ea"/>
                <a:cs typeface="+mn-cs"/>
              </a:rPr>
              <a:t>Funder requirements: </a:t>
            </a:r>
            <a:r>
              <a:rPr lang="en-US" sz="1200" kern="1200" dirty="0" smtClean="0">
                <a:solidFill>
                  <a:schemeClr val="tx1"/>
                </a:solidFill>
                <a:effectLst/>
                <a:latin typeface="+mn-lt"/>
                <a:ea typeface="+mn-ea"/>
                <a:cs typeface="+mn-cs"/>
              </a:rPr>
              <a:t>Funders</a:t>
            </a:r>
            <a:r>
              <a:rPr lang="en-US" sz="1200" kern="1200" baseline="0" dirty="0" smtClean="0">
                <a:solidFill>
                  <a:schemeClr val="tx1"/>
                </a:solidFill>
                <a:effectLst/>
                <a:latin typeface="+mn-lt"/>
                <a:ea typeface="+mn-ea"/>
                <a:cs typeface="+mn-cs"/>
              </a:rPr>
              <a:t> may require that the programs they fund </a:t>
            </a:r>
            <a:r>
              <a:rPr lang="en-US" sz="1200" baseline="0" dirty="0" smtClean="0"/>
              <a:t>conduct an external evaluation to ensure objectivity in the evaluation’s results. </a:t>
            </a:r>
            <a:r>
              <a:rPr lang="en-US" sz="1200" kern="1200" dirty="0" smtClean="0">
                <a:solidFill>
                  <a:schemeClr val="tx1"/>
                </a:solidFill>
                <a:effectLst/>
                <a:latin typeface="+mn-lt"/>
                <a:ea typeface="+mn-ea"/>
                <a:cs typeface="+mn-cs"/>
              </a:rPr>
              <a:t>For example, as you</a:t>
            </a:r>
            <a:r>
              <a:rPr lang="en-US" sz="1200" kern="1200" baseline="0" dirty="0" smtClean="0">
                <a:solidFill>
                  <a:schemeClr val="tx1"/>
                </a:solidFill>
                <a:effectLst/>
                <a:latin typeface="+mn-lt"/>
                <a:ea typeface="+mn-ea"/>
                <a:cs typeface="+mn-cs"/>
              </a:rPr>
              <a:t> may already know, </a:t>
            </a:r>
            <a:r>
              <a:rPr lang="en-US" sz="1200" kern="1200" dirty="0" smtClean="0">
                <a:solidFill>
                  <a:schemeClr val="tx1"/>
                </a:solidFill>
                <a:effectLst/>
                <a:latin typeface="+mn-lt"/>
                <a:ea typeface="+mn-ea"/>
                <a:cs typeface="+mn-cs"/>
              </a:rPr>
              <a:t>AmeriCorps grantees receiving annual funds of less than $500,000 are NOT required to conduct an external evaluation. However, AmeriCorps grantees receiving annual funds of $500,000 or more are required to conduct an external evaluation.</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1" i="0" kern="1200" dirty="0" smtClean="0">
                <a:solidFill>
                  <a:schemeClr val="tx1"/>
                </a:solidFill>
                <a:effectLst/>
                <a:latin typeface="+mn-lt"/>
                <a:ea typeface="+mn-ea"/>
                <a:cs typeface="+mn-cs"/>
              </a:rPr>
              <a:t>Cost</a:t>
            </a:r>
            <a:r>
              <a:rPr lang="en-US" sz="1200" b="1" dirty="0" smtClean="0"/>
              <a:t>:</a:t>
            </a:r>
            <a:r>
              <a:rPr lang="en-US" sz="1200" b="1" baseline="0" dirty="0" smtClean="0"/>
              <a:t> </a:t>
            </a:r>
            <a:r>
              <a:rPr lang="en-US" sz="1200" dirty="0" smtClean="0"/>
              <a:t>Both internal and external evaluations have cost implications. While</a:t>
            </a:r>
            <a:r>
              <a:rPr lang="en-US" sz="1200" baseline="0" dirty="0" smtClean="0"/>
              <a:t> using internal program staff to complete an evaluation of your program may be less costly, it also adds to staff workload. It is important to consider this trade-off and whether staff have the capacity to take on additional work to carry out the evaluation activities. W</a:t>
            </a:r>
            <a:r>
              <a:rPr lang="en-US" sz="1200" kern="1200" dirty="0" smtClean="0">
                <a:solidFill>
                  <a:schemeClr val="tx1"/>
                </a:solidFill>
                <a:effectLst/>
                <a:latin typeface="+mn-lt"/>
                <a:ea typeface="+mn-ea"/>
                <a:cs typeface="+mn-cs"/>
              </a:rPr>
              <a:t>here personnel resources are more scarce than funding, an external evaluator may be the better choice.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Hybrid</a:t>
            </a:r>
            <a:r>
              <a:rPr lang="en-US" sz="1200" b="1" kern="1200" baseline="0" dirty="0" smtClean="0">
                <a:solidFill>
                  <a:schemeClr val="tx1"/>
                </a:solidFill>
                <a:effectLst/>
                <a:latin typeface="+mn-lt"/>
                <a:ea typeface="+mn-ea"/>
                <a:cs typeface="+mn-cs"/>
              </a:rPr>
              <a:t> approach: </a:t>
            </a:r>
            <a:r>
              <a:rPr lang="en-US" sz="1200" b="0" i="0" kern="1200" dirty="0" smtClean="0">
                <a:solidFill>
                  <a:schemeClr val="tx1"/>
                </a:solidFill>
                <a:effectLst/>
                <a:latin typeface="+mn-lt"/>
                <a:ea typeface="+mn-ea"/>
                <a:cs typeface="+mn-cs"/>
              </a:rPr>
              <a:t>Another option that programs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may consider</a:t>
            </a:r>
            <a:r>
              <a:rPr lang="en-US" sz="1200" b="0" i="0" kern="1200" baseline="0" dirty="0" smtClean="0">
                <a:solidFill>
                  <a:schemeClr val="tx1"/>
                </a:solidFill>
                <a:effectLst/>
                <a:latin typeface="+mn-lt"/>
                <a:ea typeface="+mn-ea"/>
                <a:cs typeface="+mn-cs"/>
              </a:rPr>
              <a:t> is</a:t>
            </a:r>
            <a:r>
              <a:rPr lang="en-US" sz="1200" b="0" i="0" kern="1200" dirty="0" smtClean="0">
                <a:solidFill>
                  <a:schemeClr val="tx1"/>
                </a:solidFill>
                <a:effectLst/>
                <a:latin typeface="+mn-lt"/>
                <a:ea typeface="+mn-ea"/>
                <a:cs typeface="+mn-cs"/>
              </a:rPr>
              <a:t> to take a hybrid</a:t>
            </a:r>
            <a:r>
              <a:rPr lang="en-US" sz="1200" b="0" i="0" kern="1200" baseline="0" dirty="0" smtClean="0">
                <a:solidFill>
                  <a:schemeClr val="tx1"/>
                </a:solidFill>
                <a:effectLst/>
                <a:latin typeface="+mn-lt"/>
                <a:ea typeface="+mn-ea"/>
                <a:cs typeface="+mn-cs"/>
              </a:rPr>
              <a:t> approach by hiring an external evaluator to support the more technical aspects of the evaluation and have internal program staff carry out the non-technical aspects of the evaluation. For example, you may hire an external evaluator to design the evaluation, identify or develop your data collection instruments and processes, analyze the data, and write up the evaluation findings. Program staff may play a role in the evaluation by helping to collect data (e.g., administering surveys or tests) and enter or process the data to be used by the external evaluator. </a:t>
            </a:r>
            <a:r>
              <a:rPr lang="en-US" sz="1200" b="0" i="0" kern="1200" dirty="0" smtClean="0">
                <a:solidFill>
                  <a:schemeClr val="tx1"/>
                </a:solidFill>
                <a:effectLst/>
                <a:latin typeface="+mn-lt"/>
                <a:ea typeface="+mn-ea"/>
                <a:cs typeface="+mn-cs"/>
              </a:rPr>
              <a:t>This may both help to defray costs and ensure that program staff will remain actively involved in the evaluation process.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0" i="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Deciding to use an external evaluator does not necessarily mean that program staff will not be involved in the evaluation. </a:t>
            </a:r>
          </a:p>
          <a:p>
            <a:pPr marL="171450" indent="-171450">
              <a:buFontTx/>
              <a:buChar char="-"/>
            </a:pPr>
            <a:r>
              <a:rPr lang="en-US" sz="1200" kern="1200" dirty="0" smtClean="0">
                <a:solidFill>
                  <a:schemeClr val="tx1"/>
                </a:solidFill>
                <a:effectLst/>
                <a:latin typeface="+mn-lt"/>
                <a:ea typeface="+mn-ea"/>
                <a:cs typeface="+mn-cs"/>
              </a:rPr>
              <a:t>An evaluation is like any other activity taking place within your organization and therefore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must be managed. T</a:t>
            </a:r>
            <a:r>
              <a:rPr lang="en-US" sz="1200" kern="1200" baseline="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extent and quality of the program staff’s involvement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during the development and implementation of the evaluation will</a:t>
            </a:r>
            <a:r>
              <a:rPr lang="en-US" sz="1200" kern="1200" baseline="0" dirty="0" smtClean="0">
                <a:solidFill>
                  <a:schemeClr val="tx1"/>
                </a:solidFill>
                <a:effectLst/>
                <a:latin typeface="+mn-lt"/>
                <a:ea typeface="+mn-ea"/>
                <a:cs typeface="+mn-cs"/>
              </a:rPr>
              <a:t> affect the overall progress of the evaluation and how satisfied both parties are with the end result</a:t>
            </a:r>
            <a:r>
              <a:rPr lang="en-US" sz="1200" kern="120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Pr</a:t>
            </a:r>
            <a:r>
              <a:rPr lang="en-US" sz="1200" kern="1200" dirty="0" smtClean="0">
                <a:solidFill>
                  <a:schemeClr val="tx1"/>
                </a:solidFill>
                <a:effectLst/>
                <a:latin typeface="+mn-lt"/>
                <a:ea typeface="+mn-ea"/>
                <a:cs typeface="+mn-cs"/>
              </a:rPr>
              <a:t>ogram staff should ultimately be responsible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program’s evaluation. </a:t>
            </a:r>
            <a:r>
              <a:rPr lang="en-US" sz="1200" kern="1200" baseline="0" dirty="0" smtClean="0">
                <a:solidFill>
                  <a:schemeClr val="tx1"/>
                </a:solidFill>
                <a:effectLst/>
                <a:latin typeface="+mn-lt"/>
                <a:ea typeface="+mn-ea"/>
                <a:cs typeface="+mn-cs"/>
              </a:rPr>
              <a:t>The evaluator is someone that your program has hired to do a particular job which is to plan for and execute the evaluation; therefore the evaluator is someone your program oversees and monitors because they are reporting to you. </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Building a good relationship with your evaluator and having formal management practices in place, </a:t>
            </a:r>
            <a:r>
              <a:rPr lang="en-US" sz="1200" kern="1200" baseline="0" dirty="0" smtClean="0">
                <a:solidFill>
                  <a:schemeClr val="tx1"/>
                </a:solidFill>
                <a:effectLst/>
                <a:latin typeface="+mn-lt"/>
                <a:ea typeface="+mn-ea"/>
                <a:cs typeface="+mn-cs"/>
              </a:rPr>
              <a:t>helps to </a:t>
            </a:r>
            <a:r>
              <a:rPr lang="en-US" sz="1200" kern="1200" dirty="0" smtClean="0">
                <a:solidFill>
                  <a:schemeClr val="tx1"/>
                </a:solidFill>
                <a:effectLst/>
                <a:latin typeface="+mn-lt"/>
                <a:ea typeface="+mn-ea"/>
                <a:cs typeface="+mn-cs"/>
              </a:rPr>
              <a:t>ensure that your evaluation remains on track and provides information that is helpful to your program.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0"/>
              </a:spcAft>
            </a:pPr>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The process of managing an external evaluation breaks down into </a:t>
            </a:r>
            <a:r>
              <a:rPr lang="en-US" sz="1200" b="1" kern="1200" dirty="0" smtClean="0">
                <a:solidFill>
                  <a:schemeClr val="tx1"/>
                </a:solidFill>
                <a:effectLst/>
                <a:latin typeface="+mn-lt"/>
                <a:ea typeface="+mn-ea"/>
                <a:cs typeface="+mn-cs"/>
              </a:rPr>
              <a:t>six </a:t>
            </a:r>
            <a:r>
              <a:rPr lang="en-US" sz="1200" kern="1200" dirty="0" smtClean="0">
                <a:solidFill>
                  <a:schemeClr val="tx1"/>
                </a:solidFill>
                <a:effectLst/>
                <a:latin typeface="+mn-lt"/>
                <a:ea typeface="+mn-ea"/>
                <a:cs typeface="+mn-cs"/>
              </a:rPr>
              <a:t>key tasks:</a:t>
            </a:r>
          </a:p>
          <a:p>
            <a:pPr>
              <a:spcAft>
                <a:spcPts val="0"/>
              </a:spcAft>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Task 1: Determine who among program staff will manage the external evaluation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Task 2: Define the purpose and scope of the evaluation</a:t>
            </a:r>
          </a:p>
          <a:p>
            <a:pPr>
              <a:spcAft>
                <a:spcPts val="0"/>
              </a:spcAft>
            </a:pPr>
            <a:r>
              <a:rPr lang="en-US" sz="1200" dirty="0" smtClean="0"/>
              <a:t>Task 3: Determine budget and secure resources</a:t>
            </a:r>
          </a:p>
          <a:p>
            <a:pPr>
              <a:spcAft>
                <a:spcPts val="0"/>
              </a:spcAft>
            </a:pPr>
            <a:r>
              <a:rPr lang="en-US" sz="1200" dirty="0" smtClean="0"/>
              <a:t>Task 4: Solicit and select an external evaluator</a:t>
            </a:r>
          </a:p>
          <a:p>
            <a:pPr>
              <a:spcAft>
                <a:spcPts val="0"/>
              </a:spcAft>
            </a:pPr>
            <a:r>
              <a:rPr lang="en-US" sz="1200" dirty="0" smtClean="0"/>
              <a:t>Task 5: Establish a contract or consulting agreement</a:t>
            </a:r>
          </a:p>
          <a:p>
            <a:pPr>
              <a:spcAft>
                <a:spcPts val="0"/>
              </a:spcAft>
            </a:pPr>
            <a:r>
              <a:rPr lang="en-US" sz="1200" dirty="0" smtClean="0"/>
              <a:t>Task 6: Manage the evaluator - communicate, monitor, and support</a:t>
            </a:r>
          </a:p>
          <a:p>
            <a:pPr>
              <a:spcAft>
                <a:spcPts val="0"/>
              </a:spcAft>
            </a:pPr>
            <a:endParaRPr lang="en-US" sz="1200" kern="1200" baseline="0" dirty="0" smtClean="0">
              <a:solidFill>
                <a:schemeClr val="tx1"/>
              </a:solidFill>
              <a:effectLst/>
              <a:latin typeface="+mn-lt"/>
              <a:ea typeface="+mn-ea"/>
              <a:cs typeface="+mn-cs"/>
            </a:endParaRPr>
          </a:p>
          <a:p>
            <a:pPr>
              <a:spcAft>
                <a:spcPts val="0"/>
              </a:spcAft>
            </a:pPr>
            <a:r>
              <a:rPr lang="en-US" sz="1200" kern="1200" baseline="0" dirty="0" smtClean="0">
                <a:solidFill>
                  <a:schemeClr val="tx1"/>
                </a:solidFill>
                <a:effectLst/>
                <a:latin typeface="+mn-lt"/>
                <a:ea typeface="+mn-ea"/>
                <a:cs typeface="+mn-cs"/>
              </a:rPr>
              <a:t>The first three tasks – determine who will manage the evaluation, define the purpose and scope, and determine your program’s budget and secure resources – are activities that help to lay a strong foundation for your external evaluation and prepare you to effectively engage an external evaluator. </a:t>
            </a:r>
            <a:r>
              <a:rPr lang="en-US" dirty="0" smtClean="0"/>
              <a:t>It should be noted that while some order exists as to how programs generally approach these initial</a:t>
            </a:r>
            <a:r>
              <a:rPr lang="en-US" baseline="0" dirty="0" smtClean="0"/>
              <a:t> </a:t>
            </a:r>
            <a:r>
              <a:rPr lang="en-US" dirty="0" smtClean="0"/>
              <a:t>steps, the process largely depends on a project’s particular circumstances, so they may</a:t>
            </a:r>
            <a:r>
              <a:rPr lang="en-US" baseline="0" dirty="0" smtClean="0"/>
              <a:t> </a:t>
            </a:r>
            <a:r>
              <a:rPr lang="en-US" dirty="0" smtClean="0"/>
              <a:t>not occur</a:t>
            </a:r>
            <a:r>
              <a:rPr lang="en-US" baseline="0" dirty="0" smtClean="0"/>
              <a:t> in an ordered fashion but may be done simultaneously instead</a:t>
            </a:r>
            <a:r>
              <a:rPr lang="en-US" dirty="0" smtClean="0"/>
              <a:t>.  </a:t>
            </a:r>
            <a:endParaRPr lang="en-US" dirty="0" smtClean="0"/>
          </a:p>
          <a:p>
            <a:pPr>
              <a:spcAft>
                <a:spcPts val="0"/>
              </a:spcAft>
            </a:pPr>
            <a:endParaRPr lang="en-US" sz="1200" kern="1200" baseline="0" dirty="0" smtClean="0">
              <a:solidFill>
                <a:schemeClr val="tx1"/>
              </a:solidFill>
              <a:effectLst/>
              <a:latin typeface="+mn-lt"/>
              <a:ea typeface="+mn-ea"/>
              <a:cs typeface="+mn-cs"/>
            </a:endParaRPr>
          </a:p>
          <a:p>
            <a:pPr>
              <a:spcAft>
                <a:spcPts val="0"/>
              </a:spcAft>
            </a:pPr>
            <a:r>
              <a:rPr lang="en-US" sz="1200" kern="1200" baseline="0" dirty="0" smtClean="0">
                <a:solidFill>
                  <a:schemeClr val="tx1"/>
                </a:solidFill>
                <a:effectLst/>
                <a:latin typeface="+mn-lt"/>
                <a:ea typeface="+mn-ea"/>
                <a:cs typeface="+mn-cs"/>
              </a:rPr>
              <a:t>It’s worth noting that these tasks, and the process in general that we describe in this presentation, are the same as those that CNCS implements when managing its own program evaluations and research projects. Many of the points we will touch on are informed by our own processes and lessons learned, and reflect best practices that are used both in our own work and in the field of program evaluation. </a:t>
            </a:r>
            <a:endParaRPr lang="en-US" sz="1200" kern="1200" baseline="0" dirty="0" smtClean="0">
              <a:solidFill>
                <a:schemeClr val="tx1"/>
              </a:solidFill>
              <a:effectLst/>
              <a:latin typeface="+mn-lt"/>
              <a:ea typeface="+mn-ea"/>
              <a:cs typeface="+mn-cs"/>
            </a:endParaRPr>
          </a:p>
          <a:p>
            <a:pPr>
              <a:spcAft>
                <a:spcPts val="0"/>
              </a:spcAft>
            </a:pPr>
            <a:endParaRPr lang="en-US" sz="1200" kern="1200" dirty="0" smtClean="0">
              <a:solidFill>
                <a:schemeClr val="tx1"/>
              </a:solidFill>
              <a:effectLst/>
              <a:latin typeface="+mn-lt"/>
              <a:ea typeface="+mn-ea"/>
              <a:cs typeface="+mn-cs"/>
            </a:endParaRPr>
          </a:p>
          <a:p>
            <a:pPr>
              <a:spcAft>
                <a:spcPts val="0"/>
              </a:spcAft>
            </a:pPr>
            <a:r>
              <a:rPr lang="en-US" sz="1200" kern="1200" dirty="0" smtClean="0">
                <a:solidFill>
                  <a:schemeClr val="tx1"/>
                </a:solidFill>
                <a:effectLst/>
                <a:latin typeface="+mn-lt"/>
                <a:ea typeface="+mn-ea"/>
                <a:cs typeface="+mn-cs"/>
              </a:rPr>
              <a:t>We will now discuss each of these tasks in more detail.</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This</a:t>
            </a:r>
            <a:r>
              <a:rPr lang="en-US" sz="1200" kern="1200" baseline="0" dirty="0" smtClean="0">
                <a:solidFill>
                  <a:schemeClr val="tx1"/>
                </a:solidFill>
                <a:effectLst/>
                <a:latin typeface="+mn-lt"/>
                <a:ea typeface="+mn-ea"/>
                <a:cs typeface="+mn-cs"/>
              </a:rPr>
              <a:t> first task involves determining who among </a:t>
            </a:r>
            <a:r>
              <a:rPr lang="en-US" sz="1200" kern="1200" dirty="0" smtClean="0">
                <a:solidFill>
                  <a:schemeClr val="tx1"/>
                </a:solidFill>
                <a:effectLst/>
                <a:latin typeface="+mn-lt"/>
                <a:ea typeface="+mn-ea"/>
                <a:cs typeface="+mn-cs"/>
              </a:rPr>
              <a:t>program</a:t>
            </a:r>
            <a:r>
              <a:rPr lang="en-US" sz="1200" kern="1200" baseline="0" dirty="0" smtClean="0">
                <a:solidFill>
                  <a:schemeClr val="tx1"/>
                </a:solidFill>
                <a:effectLst/>
                <a:latin typeface="+mn-lt"/>
                <a:ea typeface="+mn-ea"/>
                <a:cs typeface="+mn-cs"/>
              </a:rPr>
              <a:t> staff </a:t>
            </a:r>
            <a:r>
              <a:rPr lang="en-US" sz="1200" kern="1200" dirty="0" smtClean="0">
                <a:solidFill>
                  <a:schemeClr val="tx1"/>
                </a:solidFill>
                <a:effectLst/>
                <a:latin typeface="+mn-lt"/>
                <a:ea typeface="+mn-ea"/>
                <a:cs typeface="+mn-cs"/>
              </a:rPr>
              <a:t>will be responsible for managing</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overseeing the external evaluation activities,</a:t>
            </a:r>
            <a:r>
              <a:rPr lang="en-US" sz="1200" kern="1200" baseline="0" dirty="0" smtClean="0">
                <a:solidFill>
                  <a:schemeClr val="tx1"/>
                </a:solidFill>
                <a:effectLst/>
                <a:latin typeface="+mn-lt"/>
                <a:ea typeface="+mn-ea"/>
                <a:cs typeface="+mn-cs"/>
              </a:rPr>
              <a:t> from the hiring of the evaluator, communicating with the evaluator, and monitoring and supporting the evaluator’s progress and quality of work. </a:t>
            </a:r>
            <a:r>
              <a:rPr lang="en-US" sz="1200" kern="1200" dirty="0" smtClean="0">
                <a:solidFill>
                  <a:schemeClr val="tx1"/>
                </a:solidFill>
                <a:effectLst/>
                <a:latin typeface="+mn-lt"/>
                <a:ea typeface="+mn-ea"/>
                <a:cs typeface="+mn-cs"/>
              </a:rPr>
              <a:t>Whose role it is to lead this process really</a:t>
            </a:r>
            <a:r>
              <a:rPr lang="en-US" sz="1200" kern="1200" baseline="0" dirty="0" smtClean="0">
                <a:solidFill>
                  <a:schemeClr val="tx1"/>
                </a:solidFill>
                <a:effectLst/>
                <a:latin typeface="+mn-lt"/>
                <a:ea typeface="+mn-ea"/>
                <a:cs typeface="+mn-cs"/>
              </a:rPr>
              <a:t> depends on the organizational context and structure of your AmeriCorps program. </a:t>
            </a:r>
            <a:r>
              <a:rPr lang="en-US" sz="1200" kern="1200" dirty="0" smtClean="0">
                <a:solidFill>
                  <a:schemeClr val="tx1"/>
                </a:solidFill>
                <a:effectLst/>
                <a:latin typeface="+mn-lt"/>
                <a:ea typeface="+mn-ea"/>
                <a:cs typeface="+mn-cs"/>
              </a:rPr>
              <a:t>For example, a smaller program may have the </a:t>
            </a:r>
            <a:r>
              <a:rPr lang="en-US" sz="1200" kern="1200" baseline="0" dirty="0" smtClean="0">
                <a:solidFill>
                  <a:schemeClr val="tx1"/>
                </a:solidFill>
                <a:effectLst/>
                <a:latin typeface="+mn-lt"/>
                <a:ea typeface="+mn-ea"/>
                <a:cs typeface="+mn-cs"/>
              </a:rPr>
              <a:t>program </a:t>
            </a:r>
            <a:r>
              <a:rPr lang="en-US" sz="1200" kern="1200" dirty="0" smtClean="0">
                <a:solidFill>
                  <a:schemeClr val="tx1"/>
                </a:solidFill>
                <a:effectLst/>
                <a:latin typeface="+mn-lt"/>
                <a:ea typeface="+mn-ea"/>
                <a:cs typeface="+mn-cs"/>
              </a:rPr>
              <a:t>director fulfill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role as </a:t>
            </a:r>
            <a:r>
              <a:rPr lang="en-US" sz="1200" kern="1200" baseline="0" dirty="0" smtClean="0">
                <a:solidFill>
                  <a:schemeClr val="tx1"/>
                </a:solidFill>
                <a:effectLst/>
                <a:latin typeface="+mn-lt"/>
                <a:ea typeface="+mn-ea"/>
                <a:cs typeface="+mn-cs"/>
              </a:rPr>
              <a:t>part of his/her overall management of the program at large. Alternatively,</a:t>
            </a:r>
            <a:r>
              <a:rPr lang="en-US" sz="1200" kern="1200" dirty="0" smtClean="0">
                <a:solidFill>
                  <a:schemeClr val="tx1"/>
                </a:solidFill>
                <a:effectLst/>
                <a:latin typeface="+mn-lt"/>
                <a:ea typeface="+mn-ea"/>
                <a:cs typeface="+mn-cs"/>
              </a:rPr>
              <a:t> the program director may assign another staff member to take on this role in</a:t>
            </a:r>
            <a:r>
              <a:rPr lang="en-US" sz="1200" kern="1200" baseline="0" dirty="0" smtClean="0">
                <a:solidFill>
                  <a:schemeClr val="tx1"/>
                </a:solidFill>
                <a:effectLst/>
                <a:latin typeface="+mn-lt"/>
                <a:ea typeface="+mn-ea"/>
                <a:cs typeface="+mn-cs"/>
              </a:rPr>
              <a:t> addition to his/her existing programmatic responsibilities</a:t>
            </a:r>
            <a:r>
              <a:rPr lang="en-US" sz="1200" kern="1200" dirty="0" smtClean="0">
                <a:solidFill>
                  <a:schemeClr val="tx1"/>
                </a:solidFill>
                <a:effectLst/>
                <a:latin typeface="+mn-lt"/>
                <a:ea typeface="+mn-ea"/>
                <a:cs typeface="+mn-cs"/>
              </a:rPr>
              <a:t>. Larger programs,</a:t>
            </a:r>
            <a:r>
              <a:rPr lang="en-US" sz="1200" kern="1200" baseline="0" dirty="0" smtClean="0">
                <a:solidFill>
                  <a:schemeClr val="tx1"/>
                </a:solidFill>
                <a:effectLst/>
                <a:latin typeface="+mn-lt"/>
                <a:ea typeface="+mn-ea"/>
                <a:cs typeface="+mn-cs"/>
              </a:rPr>
              <a:t> on the other hand, may have a separate evaluation department that manages evaluation activities for the program or may form </a:t>
            </a:r>
            <a:r>
              <a:rPr lang="en-US" sz="1200" kern="1200" dirty="0" smtClean="0">
                <a:solidFill>
                  <a:schemeClr val="tx1"/>
                </a:solidFill>
                <a:effectLst/>
                <a:latin typeface="+mn-lt"/>
                <a:ea typeface="+mn-ea"/>
                <a:cs typeface="+mn-cs"/>
              </a:rPr>
              <a:t>an evaluation committee or working group comprised</a:t>
            </a:r>
            <a:r>
              <a:rPr lang="en-US" sz="1200" kern="1200" baseline="0" dirty="0" smtClean="0">
                <a:solidFill>
                  <a:schemeClr val="tx1"/>
                </a:solidFill>
                <a:effectLst/>
                <a:latin typeface="+mn-lt"/>
                <a:ea typeface="+mn-ea"/>
                <a:cs typeface="+mn-cs"/>
              </a:rPr>
              <a:t> of key stakeholders </a:t>
            </a:r>
            <a:r>
              <a:rPr lang="en-US" sz="1200" kern="1200" dirty="0" smtClean="0">
                <a:solidFill>
                  <a:schemeClr val="tx1"/>
                </a:solidFill>
                <a:effectLst/>
                <a:latin typeface="+mn-lt"/>
                <a:ea typeface="+mn-ea"/>
                <a:cs typeface="+mn-cs"/>
              </a:rPr>
              <a:t>to collectively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manage the external evaluation process;</a:t>
            </a:r>
            <a:r>
              <a:rPr lang="en-US" sz="1200" kern="1200" baseline="0" dirty="0" smtClean="0">
                <a:solidFill>
                  <a:schemeClr val="tx1"/>
                </a:solidFill>
                <a:effectLst/>
                <a:latin typeface="+mn-lt"/>
                <a:ea typeface="+mn-ea"/>
                <a:cs typeface="+mn-cs"/>
              </a:rPr>
              <a:t> however, it is recommended that one person from </a:t>
            </a:r>
            <a:r>
              <a:rPr lang="en-US" sz="1200" kern="1200" dirty="0" smtClean="0">
                <a:solidFill>
                  <a:schemeClr val="tx1"/>
                </a:solidFill>
                <a:effectLst/>
                <a:latin typeface="+mn-lt"/>
                <a:ea typeface="+mn-ea"/>
                <a:cs typeface="+mn-cs"/>
              </a:rPr>
              <a:t>the committee or working group </a:t>
            </a:r>
            <a:r>
              <a:rPr lang="en-US" sz="1200" kern="1200" baseline="0" dirty="0" smtClean="0">
                <a:solidFill>
                  <a:schemeClr val="tx1"/>
                </a:solidFill>
                <a:effectLst/>
                <a:latin typeface="+mn-lt"/>
                <a:ea typeface="+mn-ea"/>
                <a:cs typeface="+mn-cs"/>
              </a:rPr>
              <a:t>is designated as the lead point person for the evaluation.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Program</a:t>
            </a:r>
            <a:r>
              <a:rPr lang="en-US" sz="1200" kern="1200" baseline="0" dirty="0" smtClean="0">
                <a:solidFill>
                  <a:schemeClr val="tx1"/>
                </a:solidFill>
                <a:effectLst/>
                <a:latin typeface="+mn-lt"/>
                <a:ea typeface="+mn-ea"/>
                <a:cs typeface="+mn-cs"/>
              </a:rPr>
              <a:t> directors will likely be the one to choose who among their program staff is best suited to manage the external evaluation. This is an important decision that should be carefully considered as this role requires someone with the following background:</a:t>
            </a:r>
          </a:p>
          <a:p>
            <a:pPr marL="171450" indent="-171450">
              <a:buFontTx/>
              <a:buChar char="-"/>
            </a:pPr>
            <a:r>
              <a:rPr lang="en-US" sz="1200" kern="1200" dirty="0" smtClean="0">
                <a:solidFill>
                  <a:schemeClr val="tx1"/>
                </a:solidFill>
                <a:effectLst/>
                <a:latin typeface="+mn-lt"/>
                <a:ea typeface="+mn-ea"/>
                <a:cs typeface="+mn-cs"/>
              </a:rPr>
              <a:t>Basic knowledge about standard evaluation terms and research practices. The evaluation manager</a:t>
            </a:r>
            <a:r>
              <a:rPr lang="en-US" sz="1200" kern="1200" baseline="0" dirty="0" smtClean="0">
                <a:solidFill>
                  <a:schemeClr val="tx1"/>
                </a:solidFill>
                <a:effectLst/>
                <a:latin typeface="+mn-lt"/>
                <a:ea typeface="+mn-ea"/>
                <a:cs typeface="+mn-cs"/>
              </a:rPr>
              <a:t> should at least be familiar with basic evaluation concepts and methods </a:t>
            </a:r>
            <a:r>
              <a:rPr lang="en-US" sz="1200" kern="1200" dirty="0" smtClean="0">
                <a:solidFill>
                  <a:schemeClr val="tx1"/>
                </a:solidFill>
                <a:effectLst/>
                <a:latin typeface="+mn-lt"/>
                <a:ea typeface="+mn-ea"/>
                <a:cs typeface="+mn-cs"/>
              </a:rPr>
              <a:t>so that he/she understands the services that are being secured as part of a consulting contract.</a:t>
            </a:r>
            <a:r>
              <a:rPr lang="en-US" sz="1200" kern="1200" baseline="0" dirty="0" smtClean="0">
                <a:solidFill>
                  <a:schemeClr val="tx1"/>
                </a:solidFill>
                <a:effectLst/>
                <a:latin typeface="+mn-lt"/>
                <a:ea typeface="+mn-ea"/>
                <a:cs typeface="+mn-cs"/>
              </a:rPr>
              <a:t> If the person who assumes the role of the evaluation manager lacks this basic evaluation knowledge, it is advised that he/she </a:t>
            </a:r>
            <a:r>
              <a:rPr lang="en-US" sz="1200" kern="1200" dirty="0" smtClean="0">
                <a:solidFill>
                  <a:schemeClr val="tx1"/>
                </a:solidFill>
                <a:effectLst/>
                <a:latin typeface="+mn-lt"/>
                <a:ea typeface="+mn-ea"/>
                <a:cs typeface="+mn-cs"/>
              </a:rPr>
              <a:t>pursue training opportunities</a:t>
            </a:r>
            <a:r>
              <a:rPr lang="en-US" sz="1200" kern="1200" baseline="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consult</a:t>
            </a:r>
            <a:r>
              <a:rPr lang="en-US" sz="1200" kern="1200" baseline="0" dirty="0" smtClean="0">
                <a:solidFill>
                  <a:schemeClr val="tx1"/>
                </a:solidFill>
                <a:effectLst/>
                <a:latin typeface="+mn-lt"/>
                <a:ea typeface="+mn-ea"/>
                <a:cs typeface="+mn-cs"/>
              </a:rPr>
              <a:t> the many evaluation resources, covering a range of evaluation topics, that are located </a:t>
            </a:r>
            <a:r>
              <a:rPr lang="en-US" sz="1200" kern="1200" dirty="0" smtClean="0">
                <a:solidFill>
                  <a:schemeClr val="tx1"/>
                </a:solidFill>
                <a:effectLst/>
                <a:latin typeface="+mn-lt"/>
                <a:ea typeface="+mn-ea"/>
                <a:cs typeface="+mn-cs"/>
              </a:rPr>
              <a:t>on CNCS’s </a:t>
            </a:r>
            <a:r>
              <a:rPr lang="en-US" sz="1200" kern="1200" dirty="0" smtClean="0">
                <a:solidFill>
                  <a:schemeClr val="tx1"/>
                </a:solidFill>
                <a:effectLst/>
                <a:latin typeface="+mn-lt"/>
                <a:ea typeface="+mn-ea"/>
                <a:cs typeface="+mn-cs"/>
              </a:rPr>
              <a:t>Resource Page.</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Strong communication and supervisory skills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evaluation manager will essentially</a:t>
            </a:r>
            <a:r>
              <a:rPr lang="en-US" sz="1200" kern="1200" baseline="0" dirty="0" smtClean="0">
                <a:solidFill>
                  <a:schemeClr val="tx1"/>
                </a:solidFill>
                <a:effectLst/>
                <a:latin typeface="+mn-lt"/>
                <a:ea typeface="+mn-ea"/>
                <a:cs typeface="+mn-cs"/>
              </a:rPr>
              <a:t> be responsible for supervising the work of the external evaluator. Thus, he/she should be able to clearly communicate (in writing and verbally) what is expected of the evaluator and provide honest and direct feedback on their work throughout the evaluation project. </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Authority to make </a:t>
            </a:r>
            <a:r>
              <a:rPr lang="en-US" sz="1200" kern="1200" baseline="0" dirty="0" smtClean="0">
                <a:solidFill>
                  <a:schemeClr val="tx1"/>
                </a:solidFill>
                <a:effectLst/>
                <a:latin typeface="+mn-lt"/>
                <a:ea typeface="+mn-ea"/>
                <a:cs typeface="+mn-cs"/>
              </a:rPr>
              <a:t>decisions about the evaluation. The person assigned responsibility for the evaluation should either be authorized to make decisions about its design and execution or have a clear understanding of what decisions need to be communicated to other leadership staff in order to gain authorization to move forward.</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Capacity</a:t>
            </a:r>
            <a:r>
              <a:rPr lang="en-US" sz="1200" kern="1200" baseline="0" dirty="0" smtClean="0">
                <a:solidFill>
                  <a:schemeClr val="tx1"/>
                </a:solidFill>
                <a:effectLst/>
                <a:latin typeface="+mn-lt"/>
                <a:ea typeface="+mn-ea"/>
                <a:cs typeface="+mn-cs"/>
              </a:rPr>
              <a:t> or time to take on additional responsibilities associated with overseeing and making decisions about the evaluation. While the external evaluator will likely be doing the bulk of the evaluation work, managing an external evaluation takes time. </a:t>
            </a: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This next task </a:t>
            </a:r>
            <a:r>
              <a:rPr lang="en-US" sz="1200" kern="1200" baseline="0" dirty="0" smtClean="0">
                <a:solidFill>
                  <a:schemeClr val="tx1"/>
                </a:solidFill>
                <a:effectLst/>
                <a:latin typeface="+mn-lt"/>
                <a:ea typeface="+mn-ea"/>
                <a:cs typeface="+mn-cs"/>
              </a:rPr>
              <a:t>is to define the purpose and scope of the evaluation which essentially establishes the general parameters for the evaluation. This involves determining: </a:t>
            </a:r>
          </a:p>
          <a:p>
            <a:pPr marL="171450" indent="-171450">
              <a:buFontTx/>
              <a:buChar char="-"/>
            </a:pPr>
            <a:r>
              <a:rPr lang="en-US" sz="1200" kern="1200" baseline="0" dirty="0" smtClean="0">
                <a:solidFill>
                  <a:schemeClr val="tx1"/>
                </a:solidFill>
                <a:effectLst/>
                <a:latin typeface="+mn-lt"/>
                <a:ea typeface="+mn-ea"/>
                <a:cs typeface="+mn-cs"/>
              </a:rPr>
              <a:t>Why is the evaluation being done? What questions do you want answered? What type of evaluation should be conducted? </a:t>
            </a:r>
          </a:p>
          <a:p>
            <a:pPr marL="171450" indent="-171450">
              <a:buFontTx/>
              <a:buChar char="-"/>
            </a:pPr>
            <a:r>
              <a:rPr lang="en-US" sz="1200" kern="1200" baseline="0" dirty="0" smtClean="0">
                <a:solidFill>
                  <a:schemeClr val="tx1"/>
                </a:solidFill>
                <a:effectLst/>
                <a:latin typeface="+mn-lt"/>
                <a:ea typeface="+mn-ea"/>
                <a:cs typeface="+mn-cs"/>
              </a:rPr>
              <a:t>What components of the program should be evaluated? What time period should the evaluation cover? and </a:t>
            </a:r>
          </a:p>
          <a:p>
            <a:pPr marL="171450" indent="-171450">
              <a:buFontTx/>
              <a:buChar char="-"/>
            </a:pPr>
            <a:r>
              <a:rPr lang="en-US" sz="1200" kern="1200" baseline="0" dirty="0" smtClean="0">
                <a:solidFill>
                  <a:schemeClr val="tx1"/>
                </a:solidFill>
                <a:effectLst/>
                <a:latin typeface="+mn-lt"/>
                <a:ea typeface="+mn-ea"/>
                <a:cs typeface="+mn-cs"/>
              </a:rPr>
              <a:t>What requirements does the evaluation need to fulfill? Often times, a program’s </a:t>
            </a:r>
            <a:r>
              <a:rPr lang="en-US" sz="1200" kern="1200" dirty="0" smtClean="0">
                <a:solidFill>
                  <a:schemeClr val="tx1"/>
                </a:solidFill>
                <a:effectLst/>
                <a:latin typeface="+mn-lt"/>
                <a:ea typeface="+mn-ea"/>
                <a:cs typeface="+mn-cs"/>
              </a:rPr>
              <a:t>funder has specific evaluation requirements that must be fulfilled</a:t>
            </a:r>
            <a:r>
              <a:rPr lang="en-US" sz="1200" kern="1200" baseline="0" dirty="0" smtClean="0">
                <a:solidFill>
                  <a:schemeClr val="tx1"/>
                </a:solidFill>
                <a:effectLst/>
                <a:latin typeface="+mn-lt"/>
                <a:ea typeface="+mn-ea"/>
                <a:cs typeface="+mn-cs"/>
              </a:rPr>
              <a:t> and those requirements may drive the </a:t>
            </a:r>
            <a:r>
              <a:rPr lang="en-US" sz="1200" kern="1200" dirty="0" smtClean="0">
                <a:solidFill>
                  <a:schemeClr val="tx1"/>
                </a:solidFill>
                <a:effectLst/>
                <a:latin typeface="+mn-lt"/>
                <a:ea typeface="+mn-ea"/>
                <a:cs typeface="+mn-cs"/>
              </a:rPr>
              <a:t>purpose and scope of an evaluation. For example, AmeriCorps</a:t>
            </a:r>
            <a:r>
              <a:rPr lang="en-US" sz="1200" kern="1200" baseline="0" dirty="0" smtClean="0">
                <a:solidFill>
                  <a:schemeClr val="tx1"/>
                </a:solidFill>
                <a:effectLst/>
                <a:latin typeface="+mn-lt"/>
                <a:ea typeface="+mn-ea"/>
                <a:cs typeface="+mn-cs"/>
              </a:rPr>
              <a:t> State and National </a:t>
            </a:r>
            <a:r>
              <a:rPr lang="en-US" sz="1200" kern="1200" dirty="0" smtClean="0">
                <a:solidFill>
                  <a:schemeClr val="tx1"/>
                </a:solidFill>
                <a:effectLst/>
                <a:latin typeface="+mn-lt"/>
                <a:ea typeface="+mn-ea"/>
                <a:cs typeface="+mn-cs"/>
              </a:rPr>
              <a:t>grantees that receive an average annual CNCS grant of $500,000 or more must conduct an external evaluation that covers at least one program year. In addition, the evaluation must be designed to provide statistical evidence of the impact of the program compared to what would have happened in the absence of the program through the use of a comparison or control group. </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advised</a:t>
            </a:r>
            <a:r>
              <a:rPr lang="en-US" sz="1200" kern="1200" baseline="0" dirty="0" smtClean="0">
                <a:solidFill>
                  <a:schemeClr val="tx1"/>
                </a:solidFill>
                <a:effectLst/>
                <a:latin typeface="+mn-lt"/>
                <a:ea typeface="+mn-ea"/>
                <a:cs typeface="+mn-cs"/>
              </a:rPr>
              <a:t> that programs start to </a:t>
            </a:r>
            <a:r>
              <a:rPr lang="en-US" sz="1200" kern="1200" dirty="0" smtClean="0">
                <a:solidFill>
                  <a:schemeClr val="tx1"/>
                </a:solidFill>
                <a:effectLst/>
                <a:latin typeface="+mn-lt"/>
                <a:ea typeface="+mn-ea"/>
                <a:cs typeface="+mn-cs"/>
              </a:rPr>
              <a:t>define</a:t>
            </a:r>
            <a:r>
              <a:rPr lang="en-US" sz="1200" kern="1200" baseline="0" dirty="0" smtClean="0">
                <a:solidFill>
                  <a:schemeClr val="tx1"/>
                </a:solidFill>
                <a:effectLst/>
                <a:latin typeface="+mn-lt"/>
                <a:ea typeface="+mn-ea"/>
                <a:cs typeface="+mn-cs"/>
              </a:rPr>
              <a:t> the purpose and scope of their evaluation as an internal activity before attempting to formally solicit an external evaluator. Having established parameters for your evaluation will be critical in helping you identify an evaluator that is best suited to carry out the type of evaluation you are seeking for your program. Specifically, knowing your evaluation’s purpose and scope should indicate what qualifications and skills are needed in an evaluator to complete the desired evaluation tasks and the level of effort that will be needed. Once hired, your evaluator should be able to use the parameters that your program has defined for the evaluation as a starting point for developing a detailed evaluation design plan that specifies how they plan to carry out the work. </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a:t>
            </a:r>
            <a:r>
              <a:rPr lang="en-US" sz="1200" kern="1200" baseline="0" dirty="0" smtClean="0">
                <a:solidFill>
                  <a:schemeClr val="tx1"/>
                </a:solidFill>
                <a:effectLst/>
                <a:latin typeface="+mn-lt"/>
                <a:ea typeface="+mn-ea"/>
                <a:cs typeface="+mn-cs"/>
              </a:rPr>
              <a:t> we provide more information on </a:t>
            </a:r>
            <a:r>
              <a:rPr lang="en-US" sz="1200" kern="1200" dirty="0" smtClean="0">
                <a:solidFill>
                  <a:schemeClr val="tx1"/>
                </a:solidFill>
                <a:effectLst/>
                <a:latin typeface="+mn-lt"/>
                <a:ea typeface="+mn-ea"/>
                <a:cs typeface="+mn-cs"/>
              </a:rPr>
              <a:t>defining</a:t>
            </a:r>
            <a:r>
              <a:rPr lang="en-US" sz="1200" kern="1200" baseline="0" dirty="0" smtClean="0">
                <a:solidFill>
                  <a:schemeClr val="tx1"/>
                </a:solidFill>
                <a:effectLst/>
                <a:latin typeface="+mn-lt"/>
                <a:ea typeface="+mn-ea"/>
                <a:cs typeface="+mn-cs"/>
              </a:rPr>
              <a:t> the purpose and scope of an external evaluation, specifically within the context of CNCS’s evaluation requirements.</a:t>
            </a:r>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453817">
              <a:defRPr/>
            </a:pPr>
            <a:r>
              <a:rPr lang="en-US" u="sng" dirty="0"/>
              <a:t>Facilitator notes</a:t>
            </a:r>
            <a:r>
              <a:rPr lang="en-US" dirty="0"/>
              <a:t>: </a:t>
            </a:r>
            <a:r>
              <a:rPr lang="en-US" u="none" baseline="0" dirty="0" smtClean="0">
                <a:solidFill>
                  <a:schemeClr val="tx1"/>
                </a:solidFill>
              </a:rPr>
              <a:t>As you begin to define the purpose and scope of your evaluation, it is helpful to refer to your program’s logic model. Many of you may already be familiar with what a logic model is </a:t>
            </a:r>
            <a:r>
              <a:rPr lang="en-US" b="0" u="none" baseline="0" dirty="0" smtClean="0">
                <a:solidFill>
                  <a:schemeClr val="tx1"/>
                </a:solidFill>
              </a:rPr>
              <a:t>or you’ve </a:t>
            </a:r>
            <a:r>
              <a:rPr lang="en-US" u="none" baseline="0" dirty="0" smtClean="0">
                <a:solidFill>
                  <a:schemeClr val="tx1"/>
                </a:solidFill>
              </a:rPr>
              <a:t>already developed a logic model for your program.  </a:t>
            </a:r>
            <a:r>
              <a:rPr lang="en-US" sz="1200" b="0" dirty="0" smtClean="0">
                <a:latin typeface="+mn-lt"/>
              </a:rPr>
              <a:t>A </a:t>
            </a:r>
            <a:r>
              <a:rPr lang="en-US" sz="1200" dirty="0" smtClean="0">
                <a:latin typeface="+mn-lt"/>
              </a:rPr>
              <a:t>program logic model is a detailed visual representation of your program and its </a:t>
            </a:r>
            <a:r>
              <a:rPr lang="en-US" sz="1200" b="0" dirty="0" smtClean="0">
                <a:solidFill>
                  <a:schemeClr val="tx2"/>
                </a:solidFill>
                <a:latin typeface="+mn-lt"/>
              </a:rPr>
              <a:t>theory of change </a:t>
            </a:r>
            <a:r>
              <a:rPr lang="en-US" sz="1200" dirty="0" smtClean="0">
                <a:latin typeface="+mn-lt"/>
              </a:rPr>
              <a:t>that communicates how your program works, the resources you have to operate your program,</a:t>
            </a:r>
            <a:r>
              <a:rPr lang="en-US" sz="1200" baseline="0" dirty="0" smtClean="0">
                <a:latin typeface="+mn-lt"/>
              </a:rPr>
              <a:t> t</a:t>
            </a:r>
            <a:r>
              <a:rPr lang="en-US" sz="1200" dirty="0" smtClean="0">
                <a:latin typeface="+mn-lt"/>
              </a:rPr>
              <a:t>he activities you carry</a:t>
            </a:r>
            <a:r>
              <a:rPr lang="en-US" sz="1200" baseline="0" dirty="0" smtClean="0">
                <a:latin typeface="+mn-lt"/>
              </a:rPr>
              <a:t> out</a:t>
            </a:r>
            <a:r>
              <a:rPr lang="en-US" sz="1200" dirty="0" smtClean="0">
                <a:latin typeface="+mn-lt"/>
              </a:rPr>
              <a:t>, and the outcomes you hope to achieve.</a:t>
            </a:r>
            <a:r>
              <a:rPr lang="en-US" sz="1200" baseline="0" dirty="0" smtClean="0">
                <a:latin typeface="+mn-lt"/>
              </a:rPr>
              <a:t> Your program logic model should clearly communicate how your program works by depicting the intended relationships among program components. Key program components consist of:</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smtClean="0">
                <a:solidFill>
                  <a:schemeClr val="tx1"/>
                </a:solidFill>
              </a:rPr>
              <a:t>Inputs or resources – which are considered essential for a program’s activities to occur. They may include any combination of </a:t>
            </a:r>
            <a:r>
              <a:rPr lang="en-US" sz="1200" dirty="0" smtClean="0">
                <a:solidFill>
                  <a:schemeClr val="tx1"/>
                </a:solidFill>
              </a:rPr>
              <a:t>human, financial, organizational,</a:t>
            </a:r>
            <a:r>
              <a:rPr lang="en-US" sz="1200" baseline="0" dirty="0" smtClean="0">
                <a:solidFill>
                  <a:schemeClr val="tx1"/>
                </a:solidFill>
              </a:rPr>
              <a:t> and </a:t>
            </a:r>
            <a:r>
              <a:rPr lang="en-US" sz="1200" dirty="0" smtClean="0">
                <a:solidFill>
                  <a:schemeClr val="tx1"/>
                </a:solidFill>
              </a:rPr>
              <a:t>community-based</a:t>
            </a:r>
            <a:r>
              <a:rPr lang="en-US" sz="1200" baseline="0" dirty="0" smtClean="0">
                <a:solidFill>
                  <a:schemeClr val="tx1"/>
                </a:solidFill>
              </a:rPr>
              <a:t> resources that are available to a program and used to carry out a program’s activities.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Activities – which are the specific actions that make up your program or intervention. They reflect processes, tools, events, and other actions that are</a:t>
            </a:r>
            <a:r>
              <a:rPr lang="en-US" sz="1200" baseline="0" dirty="0" smtClean="0">
                <a:solidFill>
                  <a:schemeClr val="tx1"/>
                </a:solidFill>
              </a:rPr>
              <a:t> used to bring about your program’s desired changes or results.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smtClean="0">
                <a:solidFill>
                  <a:schemeClr val="tx1"/>
                </a:solidFill>
              </a:rPr>
              <a:t>Outputs – what a program’s specific activities will create or produce, providing </a:t>
            </a:r>
            <a:r>
              <a:rPr lang="en-US" baseline="0" dirty="0" smtClean="0">
                <a:solidFill>
                  <a:schemeClr val="tx1"/>
                </a:solidFill>
              </a:rPr>
              <a:t>evidence of service delivery.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solidFill>
                  <a:schemeClr val="tx1"/>
                </a:solidFill>
              </a:rPr>
              <a:t>Outcomes – </a:t>
            </a:r>
            <a:r>
              <a:rPr lang="en-US" sz="1200" baseline="0" dirty="0" smtClean="0">
                <a:solidFill>
                  <a:schemeClr val="tx1"/>
                </a:solidFill>
                <a:latin typeface="+mn-lt"/>
              </a:rPr>
              <a:t>the specific changes that may result from a program’s activities or intervention. A program’s outcomes fall along a continuum, ranging from short- to long-term results.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u="none" baseline="0" dirty="0" smtClean="0">
              <a:solidFill>
                <a:schemeClr val="tx1"/>
              </a:solidFill>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solidFill>
                  <a:schemeClr val="tx1"/>
                </a:solidFill>
              </a:rPr>
              <a:t>Logic models are typically read from left to right, employing an if-then sequence among key components of a program.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solidFill>
                <a:schemeClr val="tx1"/>
              </a:solidFill>
            </a:endParaRPr>
          </a:p>
          <a:p>
            <a:pPr marL="0" lvl="1" defTabSz="453558">
              <a:defRPr/>
            </a:pPr>
            <a:r>
              <a:rPr lang="en-US" dirty="0" smtClean="0"/>
              <a:t>Additionally,</a:t>
            </a:r>
            <a:r>
              <a:rPr lang="en-US" baseline="0" dirty="0" smtClean="0"/>
              <a:t> we can think of a </a:t>
            </a:r>
            <a:r>
              <a:rPr lang="en-US" dirty="0" smtClean="0"/>
              <a:t>logic model as essentially having two “sides.” </a:t>
            </a:r>
            <a:r>
              <a:rPr lang="en-US" altLang="en-US" dirty="0" smtClean="0"/>
              <a:t>The </a:t>
            </a:r>
            <a:r>
              <a:rPr lang="en-US" altLang="en-US" b="1" dirty="0" smtClean="0"/>
              <a:t>process</a:t>
            </a:r>
            <a:r>
              <a:rPr lang="en-US" altLang="en-US" dirty="0" smtClean="0"/>
              <a:t> side focuses on how the program’s activities are carried out or its planned work – inputs, activities, and outputs (direct products). The </a:t>
            </a:r>
            <a:r>
              <a:rPr lang="en-US" altLang="en-US" b="1" dirty="0" smtClean="0"/>
              <a:t>outcomes</a:t>
            </a:r>
            <a:r>
              <a:rPr lang="en-US" altLang="en-US" dirty="0" smtClean="0"/>
              <a:t> side of the logic model describes the expected sequence of changes that the program hopes to accomplish, which can be short-term, medium-term, and/or long-term changes. The outcomes side reflects the changes, effects, or impact of the program.  </a:t>
            </a:r>
            <a:r>
              <a:rPr lang="en-US" sz="1200" b="1" i="0" dirty="0" smtClean="0">
                <a:solidFill>
                  <a:schemeClr val="tx1"/>
                </a:solidFill>
                <a:latin typeface="+mn-lt"/>
              </a:rPr>
              <a:t>For more information on developing a program logic model,</a:t>
            </a:r>
            <a:r>
              <a:rPr lang="en-US" sz="1200" b="1" i="0" baseline="0" dirty="0" smtClean="0">
                <a:solidFill>
                  <a:schemeClr val="tx1"/>
                </a:solidFill>
                <a:latin typeface="+mn-lt"/>
              </a:rPr>
              <a:t> we highly encourage you to review</a:t>
            </a:r>
            <a:r>
              <a:rPr lang="en-US" sz="1200" b="1" i="0" dirty="0" smtClean="0">
                <a:latin typeface="+mn-lt"/>
              </a:rPr>
              <a:t> the webinar </a:t>
            </a:r>
            <a:r>
              <a:rPr lang="en-US" sz="1200" b="1" i="1" dirty="0" smtClean="0">
                <a:latin typeface="+mn-lt"/>
              </a:rPr>
              <a:t>How to Develop a Program Logic Model </a:t>
            </a:r>
            <a:r>
              <a:rPr lang="en-US" sz="1200" b="1" i="0" dirty="0" smtClean="0">
                <a:latin typeface="+mn-lt"/>
              </a:rPr>
              <a:t>located on </a:t>
            </a:r>
            <a:r>
              <a:rPr lang="en-US" sz="1200" b="1" i="0" baseline="0" dirty="0" smtClean="0">
                <a:latin typeface="+mn-lt"/>
              </a:rPr>
              <a:t>CNCS’s </a:t>
            </a:r>
            <a:r>
              <a:rPr lang="en-US" sz="1200" b="1" i="0" dirty="0" smtClean="0">
                <a:latin typeface="+mn-lt"/>
              </a:rPr>
              <a:t>Resource Page on Nationalservice.gov/resources.</a:t>
            </a:r>
            <a:r>
              <a:rPr lang="en-US" dirty="0" smtClean="0"/>
              <a:t> </a:t>
            </a:r>
            <a:endParaRPr lang="en-US" dirty="0" smtClean="0"/>
          </a:p>
          <a:p>
            <a:pPr marL="0" lvl="1" defTabSz="453558">
              <a:defRPr/>
            </a:pPr>
            <a:endParaRPr lang="en-US" u="none" baseline="0" dirty="0" smtClean="0">
              <a:solidFill>
                <a:schemeClr val="tx1"/>
              </a:solidFill>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87792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ationalserviceresources.gov/evaluation-americorp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nationalserviceresources.org/files/legacy/filemanager/download/performanceMeasurement/III._Selecting_an_Evaluator.pdf" TargetMode="External"/><Relationship Id="rId5" Type="http://schemas.openxmlformats.org/officeDocument/2006/relationships/hyperlink" Target="http://www.nationalserviceresources.org/files/legacy/filemanager/download/performanceMeasurement/Hiring_the_Right_Evaluator.pdf" TargetMode="External"/><Relationship Id="rId4" Type="http://schemas.openxmlformats.org/officeDocument/2006/relationships/hyperlink" Target="http://siflearningcommunity.ning.com/forum/topics/where-to-look-for-an-evaluation-consultant-or-perhaps-a-part-tim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How to Manage an External Evaluation</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871538" y="2116138"/>
            <a:ext cx="7327900" cy="3363912"/>
          </a:xfrm>
          <a:prstGeom prst="rect">
            <a:avLst/>
          </a:prstGeom>
          <a:solidFill>
            <a:schemeClr val="accent4">
              <a:lumMod val="10000"/>
              <a:lumOff val="90000"/>
            </a:schemeClr>
          </a:solidFill>
          <a:ln>
            <a:noFill/>
          </a:ln>
          <a:effectLst>
            <a:outerShdw blurRad="50800" dist="38100" dir="2700000" algn="tl" rotWithShape="0">
              <a:prstClr val="black">
                <a:alpha val="40000"/>
              </a:prstClr>
            </a:outerShdw>
          </a:effectLst>
        </p:spPr>
        <p:txBody>
          <a:bodyPr lIns="0" tIns="0" rIns="0" bIns="0"/>
          <a:lstStyle>
            <a:lvl1pPr marL="228600" indent="-228600" algn="l" defTabSz="457200" rtl="0" eaLnBrk="0" fontAlgn="base" hangingPunct="0">
              <a:lnSpc>
                <a:spcPct val="90000"/>
              </a:lnSpc>
              <a:spcBef>
                <a:spcPct val="0"/>
              </a:spcBef>
              <a:spcAft>
                <a:spcPts val="900"/>
              </a:spcAft>
              <a:buClr>
                <a:schemeClr val="accent1"/>
              </a:buClr>
              <a:buFont typeface="Arial"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Aft>
                <a:spcPts val="0"/>
              </a:spcAft>
              <a:buFont typeface="Arial" charset="0"/>
              <a:buNone/>
              <a:defRPr/>
            </a:pPr>
            <a:endParaRPr lang="en-US" sz="1200" b="1" dirty="0" smtClean="0">
              <a:solidFill>
                <a:schemeClr val="tx1"/>
              </a:solidFill>
            </a:endParaRPr>
          </a:p>
        </p:txBody>
      </p:sp>
      <p:sp>
        <p:nvSpPr>
          <p:cNvPr id="16387" name="Title 1"/>
          <p:cNvSpPr>
            <a:spLocks noGrp="1"/>
          </p:cNvSpPr>
          <p:nvPr>
            <p:ph type="title"/>
          </p:nvPr>
        </p:nvSpPr>
        <p:spPr/>
        <p:txBody>
          <a:bodyPr>
            <a:noAutofit/>
          </a:bodyPr>
          <a:lstStyle/>
          <a:p>
            <a:r>
              <a:rPr lang="en-US" sz="3000" dirty="0"/>
              <a:t>Task </a:t>
            </a:r>
            <a:r>
              <a:rPr lang="en-US" sz="3000" dirty="0" smtClean="0"/>
              <a:t>2: </a:t>
            </a:r>
            <a:r>
              <a:rPr lang="en-US" sz="3000" dirty="0"/>
              <a:t>Define </a:t>
            </a:r>
            <a:r>
              <a:rPr lang="en-US" sz="3000" dirty="0" smtClean="0"/>
              <a:t>purpose, </a:t>
            </a:r>
            <a:r>
              <a:rPr lang="en-US" sz="3000" dirty="0"/>
              <a:t>scope, and timing (cont.)</a:t>
            </a:r>
            <a:endParaRPr lang="en-US" altLang="en-US" sz="3000" dirty="0" smtClean="0">
              <a:latin typeface="Arial" charset="0"/>
              <a:cs typeface="Arial" charset="0"/>
            </a:endParaRPr>
          </a:p>
        </p:txBody>
      </p:sp>
      <p:sp>
        <p:nvSpPr>
          <p:cNvPr id="4" name="Right Arrow Callout 3"/>
          <p:cNvSpPr/>
          <p:nvPr/>
        </p:nvSpPr>
        <p:spPr>
          <a:xfrm>
            <a:off x="3073400" y="4300538"/>
            <a:ext cx="1506538" cy="993775"/>
          </a:xfrm>
          <a:prstGeom prst="rightArrowCallout">
            <a:avLst>
              <a:gd name="adj1" fmla="val 37583"/>
              <a:gd name="adj2" fmla="val 43213"/>
              <a:gd name="adj3" fmla="val 43857"/>
              <a:gd name="adj4" fmla="val 64328"/>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5" name="Right Arrow Callout 4"/>
          <p:cNvSpPr/>
          <p:nvPr/>
        </p:nvSpPr>
        <p:spPr>
          <a:xfrm>
            <a:off x="3073400" y="2298700"/>
            <a:ext cx="1506538" cy="138271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16390" name="Content Placeholder 2"/>
          <p:cNvSpPr txBox="1">
            <a:spLocks/>
          </p:cNvSpPr>
          <p:nvPr/>
        </p:nvSpPr>
        <p:spPr bwMode="auto">
          <a:xfrm>
            <a:off x="3140075" y="4275138"/>
            <a:ext cx="963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Changes?</a:t>
            </a:r>
          </a:p>
          <a:p>
            <a:pPr>
              <a:lnSpc>
                <a:spcPct val="100000"/>
              </a:lnSpc>
              <a:spcAft>
                <a:spcPct val="0"/>
              </a:spcAft>
              <a:buFont typeface="Arial" charset="0"/>
              <a:buNone/>
            </a:pPr>
            <a:r>
              <a:rPr lang="en-US" altLang="en-US" sz="1400" b="1">
                <a:solidFill>
                  <a:schemeClr val="bg1"/>
                </a:solidFill>
              </a:rPr>
              <a:t>Effects?</a:t>
            </a:r>
          </a:p>
          <a:p>
            <a:pPr>
              <a:lnSpc>
                <a:spcPct val="100000"/>
              </a:lnSpc>
              <a:spcAft>
                <a:spcPct val="0"/>
              </a:spcAft>
              <a:buFont typeface="Arial" charset="0"/>
              <a:buNone/>
            </a:pPr>
            <a:r>
              <a:rPr lang="en-US" altLang="en-US" sz="1400" b="1">
                <a:solidFill>
                  <a:schemeClr val="bg1"/>
                </a:solidFill>
              </a:rPr>
              <a:t>Impacts?</a:t>
            </a:r>
          </a:p>
        </p:txBody>
      </p:sp>
      <p:sp>
        <p:nvSpPr>
          <p:cNvPr id="16391" name="Content Placeholder 2"/>
          <p:cNvSpPr txBox="1">
            <a:spLocks/>
          </p:cNvSpPr>
          <p:nvPr/>
        </p:nvSpPr>
        <p:spPr bwMode="auto">
          <a:xfrm>
            <a:off x="966788" y="2314575"/>
            <a:ext cx="19573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process-focused evaluations </a:t>
            </a:r>
            <a:r>
              <a:rPr lang="en-US" altLang="en-US" sz="1400" b="1" dirty="0" smtClean="0">
                <a:solidFill>
                  <a:srgbClr val="0070C0"/>
                </a:solidFill>
              </a:rPr>
              <a:t>ask</a:t>
            </a:r>
            <a:r>
              <a:rPr lang="en-US" altLang="en-US" sz="1400" b="1" dirty="0">
                <a:solidFill>
                  <a:srgbClr val="0070C0"/>
                </a:solidFill>
              </a:rPr>
              <a:t>:</a:t>
            </a:r>
          </a:p>
        </p:txBody>
      </p:sp>
      <p:sp>
        <p:nvSpPr>
          <p:cNvPr id="16392" name="Content Placeholder 2"/>
          <p:cNvSpPr txBox="1">
            <a:spLocks/>
          </p:cNvSpPr>
          <p:nvPr/>
        </p:nvSpPr>
        <p:spPr bwMode="auto">
          <a:xfrm>
            <a:off x="3151188" y="2416175"/>
            <a:ext cx="8270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Who?</a:t>
            </a:r>
          </a:p>
          <a:p>
            <a:pPr>
              <a:lnSpc>
                <a:spcPct val="100000"/>
              </a:lnSpc>
              <a:spcAft>
                <a:spcPct val="0"/>
              </a:spcAft>
              <a:buFont typeface="Arial" charset="0"/>
              <a:buNone/>
            </a:pPr>
            <a:r>
              <a:rPr lang="en-US" altLang="en-US" sz="1400" b="1">
                <a:solidFill>
                  <a:schemeClr val="bg1"/>
                </a:solidFill>
              </a:rPr>
              <a:t>What?</a:t>
            </a:r>
          </a:p>
          <a:p>
            <a:pPr>
              <a:lnSpc>
                <a:spcPct val="100000"/>
              </a:lnSpc>
              <a:spcAft>
                <a:spcPct val="0"/>
              </a:spcAft>
              <a:buFont typeface="Arial" charset="0"/>
              <a:buNone/>
            </a:pPr>
            <a:r>
              <a:rPr lang="en-US" altLang="en-US" sz="1400" b="1">
                <a:solidFill>
                  <a:schemeClr val="bg1"/>
                </a:solidFill>
              </a:rPr>
              <a:t>When?</a:t>
            </a:r>
          </a:p>
          <a:p>
            <a:pPr>
              <a:lnSpc>
                <a:spcPct val="100000"/>
              </a:lnSpc>
              <a:spcAft>
                <a:spcPct val="0"/>
              </a:spcAft>
              <a:buFont typeface="Arial" charset="0"/>
              <a:buNone/>
            </a:pPr>
            <a:r>
              <a:rPr lang="en-US" altLang="en-US" sz="1400" b="1">
                <a:solidFill>
                  <a:schemeClr val="bg1"/>
                </a:solidFill>
              </a:rPr>
              <a:t>Where?</a:t>
            </a:r>
          </a:p>
          <a:p>
            <a:pPr>
              <a:lnSpc>
                <a:spcPct val="100000"/>
              </a:lnSpc>
              <a:spcAft>
                <a:spcPct val="0"/>
              </a:spcAft>
              <a:buFont typeface="Arial" charset="0"/>
              <a:buNone/>
            </a:pPr>
            <a:r>
              <a:rPr lang="en-US" altLang="en-US" sz="1400" b="1">
                <a:solidFill>
                  <a:schemeClr val="bg1"/>
                </a:solidFill>
              </a:rPr>
              <a:t>Why?</a:t>
            </a:r>
          </a:p>
          <a:p>
            <a:pPr>
              <a:lnSpc>
                <a:spcPct val="100000"/>
              </a:lnSpc>
              <a:spcAft>
                <a:spcPct val="0"/>
              </a:spcAft>
              <a:buFont typeface="Arial" charset="0"/>
              <a:buNone/>
            </a:pPr>
            <a:r>
              <a:rPr lang="en-US" altLang="en-US" sz="1400" b="1">
                <a:solidFill>
                  <a:schemeClr val="bg1"/>
                </a:solidFill>
              </a:rPr>
              <a:t>How?</a:t>
            </a:r>
          </a:p>
        </p:txBody>
      </p:sp>
      <p:sp>
        <p:nvSpPr>
          <p:cNvPr id="16393" name="Content Placeholder 2"/>
          <p:cNvSpPr txBox="1">
            <a:spLocks/>
          </p:cNvSpPr>
          <p:nvPr/>
        </p:nvSpPr>
        <p:spPr bwMode="auto">
          <a:xfrm>
            <a:off x="5229225" y="2301875"/>
            <a:ext cx="18367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About</a:t>
            </a:r>
            <a:r>
              <a:rPr lang="en-US" altLang="en-US" sz="1400" b="1">
                <a:solidFill>
                  <a:srgbClr val="0070C0"/>
                </a:solidFill>
              </a:rPr>
              <a:t>:</a:t>
            </a:r>
            <a:r>
              <a:rPr lang="en-US" altLang="en-US" sz="1400" b="1" u="sng">
                <a:solidFill>
                  <a:srgbClr val="0070C0"/>
                </a:solidFill>
              </a:rPr>
              <a:t> </a:t>
            </a:r>
          </a:p>
          <a:p>
            <a:pPr>
              <a:lnSpc>
                <a:spcPct val="100000"/>
              </a:lnSpc>
              <a:spcAft>
                <a:spcPct val="0"/>
              </a:spcAft>
              <a:buFont typeface="Arial" charset="0"/>
              <a:buNone/>
            </a:pPr>
            <a:r>
              <a:rPr lang="en-US" altLang="en-US" sz="1400">
                <a:solidFill>
                  <a:schemeClr val="tx1"/>
                </a:solidFill>
              </a:rPr>
              <a:t>Inputs/resources</a:t>
            </a:r>
          </a:p>
          <a:p>
            <a:pPr>
              <a:lnSpc>
                <a:spcPct val="100000"/>
              </a:lnSpc>
              <a:spcAft>
                <a:spcPct val="0"/>
              </a:spcAft>
              <a:buFont typeface="Arial" charset="0"/>
              <a:buNone/>
            </a:pPr>
            <a:r>
              <a:rPr lang="en-US" altLang="en-US" sz="1400">
                <a:solidFill>
                  <a:schemeClr val="tx1"/>
                </a:solidFill>
              </a:rPr>
              <a:t>Program activities</a:t>
            </a:r>
          </a:p>
          <a:p>
            <a:pPr>
              <a:lnSpc>
                <a:spcPct val="100000"/>
              </a:lnSpc>
              <a:spcAft>
                <a:spcPct val="0"/>
              </a:spcAft>
              <a:buFont typeface="Arial" charset="0"/>
              <a:buNone/>
            </a:pPr>
            <a:r>
              <a:rPr lang="en-US" altLang="en-US" sz="1400">
                <a:solidFill>
                  <a:schemeClr val="tx1"/>
                </a:solidFill>
              </a:rPr>
              <a:t>Outputs</a:t>
            </a:r>
          </a:p>
          <a:p>
            <a:pPr>
              <a:lnSpc>
                <a:spcPct val="100000"/>
              </a:lnSpc>
              <a:spcAft>
                <a:spcPct val="0"/>
              </a:spcAft>
              <a:buFont typeface="Arial" charset="0"/>
              <a:buNone/>
            </a:pPr>
            <a:r>
              <a:rPr lang="en-US" altLang="en-US" sz="1400">
                <a:solidFill>
                  <a:schemeClr val="tx1"/>
                </a:solidFill>
              </a:rPr>
              <a:t>Stakeholder views</a:t>
            </a:r>
          </a:p>
        </p:txBody>
      </p:sp>
      <p:sp>
        <p:nvSpPr>
          <p:cNvPr id="16394" name="Content Placeholder 2"/>
          <p:cNvSpPr txBox="1">
            <a:spLocks/>
          </p:cNvSpPr>
          <p:nvPr/>
        </p:nvSpPr>
        <p:spPr bwMode="auto">
          <a:xfrm>
            <a:off x="966788" y="4300538"/>
            <a:ext cx="19573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outcome-focused evaluations </a:t>
            </a:r>
            <a:r>
              <a:rPr lang="en-US" altLang="en-US" sz="1400" b="1" dirty="0">
                <a:solidFill>
                  <a:srgbClr val="0070C0"/>
                </a:solidFill>
              </a:rPr>
              <a:t>ask about</a:t>
            </a:r>
            <a:r>
              <a:rPr lang="en-US" altLang="en-US" sz="1100" b="1" dirty="0">
                <a:solidFill>
                  <a:srgbClr val="0070C0"/>
                </a:solidFill>
              </a:rPr>
              <a:t>: </a:t>
            </a:r>
          </a:p>
        </p:txBody>
      </p:sp>
      <p:sp>
        <p:nvSpPr>
          <p:cNvPr id="16395" name="Content Placeholder 2"/>
          <p:cNvSpPr txBox="1">
            <a:spLocks/>
          </p:cNvSpPr>
          <p:nvPr/>
        </p:nvSpPr>
        <p:spPr bwMode="auto">
          <a:xfrm>
            <a:off x="4665663" y="4110038"/>
            <a:ext cx="10271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In</a:t>
            </a:r>
            <a:r>
              <a:rPr lang="en-US" altLang="en-US" sz="1400" b="1">
                <a:solidFill>
                  <a:srgbClr val="0070C0"/>
                </a:solidFill>
              </a:rPr>
              <a:t>:</a:t>
            </a:r>
          </a:p>
          <a:p>
            <a:pPr>
              <a:lnSpc>
                <a:spcPct val="100000"/>
              </a:lnSpc>
              <a:spcAft>
                <a:spcPct val="0"/>
              </a:spcAft>
              <a:buFont typeface="Arial" charset="0"/>
              <a:buNone/>
            </a:pPr>
            <a:r>
              <a:rPr lang="en-US" altLang="en-US" sz="1400" i="1">
                <a:solidFill>
                  <a:schemeClr val="tx1"/>
                </a:solidFill>
              </a:rPr>
              <a:t>(Short-term)</a:t>
            </a:r>
          </a:p>
          <a:p>
            <a:pPr>
              <a:lnSpc>
                <a:spcPct val="100000"/>
              </a:lnSpc>
              <a:spcAft>
                <a:spcPct val="0"/>
              </a:spcAft>
              <a:buFont typeface="Arial" charset="0"/>
              <a:buNone/>
            </a:pPr>
            <a:r>
              <a:rPr lang="en-US" altLang="en-US" sz="1400">
                <a:solidFill>
                  <a:schemeClr val="tx1"/>
                </a:solidFill>
              </a:rPr>
              <a:t>Knowledge</a:t>
            </a:r>
          </a:p>
          <a:p>
            <a:pPr>
              <a:lnSpc>
                <a:spcPct val="100000"/>
              </a:lnSpc>
              <a:spcAft>
                <a:spcPct val="0"/>
              </a:spcAft>
              <a:buFont typeface="Arial" charset="0"/>
              <a:buNone/>
            </a:pPr>
            <a:r>
              <a:rPr lang="en-US" altLang="en-US" sz="1400">
                <a:solidFill>
                  <a:schemeClr val="tx1"/>
                </a:solidFill>
              </a:rPr>
              <a:t>Skills</a:t>
            </a:r>
          </a:p>
          <a:p>
            <a:pPr>
              <a:lnSpc>
                <a:spcPct val="100000"/>
              </a:lnSpc>
              <a:spcAft>
                <a:spcPct val="0"/>
              </a:spcAft>
              <a:buFont typeface="Arial" charset="0"/>
              <a:buNone/>
            </a:pPr>
            <a:r>
              <a:rPr lang="en-US" altLang="en-US" sz="1400">
                <a:solidFill>
                  <a:schemeClr val="tx1"/>
                </a:solidFill>
              </a:rPr>
              <a:t>Attitudes</a:t>
            </a:r>
          </a:p>
          <a:p>
            <a:pPr>
              <a:lnSpc>
                <a:spcPct val="100000"/>
              </a:lnSpc>
              <a:spcAft>
                <a:spcPct val="0"/>
              </a:spcAft>
              <a:buFont typeface="Arial" charset="0"/>
              <a:buNone/>
            </a:pPr>
            <a:r>
              <a:rPr lang="en-US" altLang="en-US" sz="1400">
                <a:solidFill>
                  <a:schemeClr val="tx1"/>
                </a:solidFill>
              </a:rPr>
              <a:t>Opinions</a:t>
            </a:r>
          </a:p>
        </p:txBody>
      </p:sp>
      <p:sp>
        <p:nvSpPr>
          <p:cNvPr id="16396" name="Content Placeholder 2"/>
          <p:cNvSpPr txBox="1">
            <a:spLocks/>
          </p:cNvSpPr>
          <p:nvPr/>
        </p:nvSpPr>
        <p:spPr bwMode="auto">
          <a:xfrm>
            <a:off x="5819775" y="4310063"/>
            <a:ext cx="1260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(Medium-term)</a:t>
            </a:r>
          </a:p>
          <a:p>
            <a:pPr>
              <a:lnSpc>
                <a:spcPct val="100000"/>
              </a:lnSpc>
              <a:spcAft>
                <a:spcPct val="0"/>
              </a:spcAft>
              <a:buFont typeface="Arial" charset="0"/>
              <a:buNone/>
            </a:pPr>
            <a:r>
              <a:rPr lang="en-US" altLang="en-US" sz="1400">
                <a:solidFill>
                  <a:schemeClr val="tx1"/>
                </a:solidFill>
              </a:rPr>
              <a:t>Behaviors</a:t>
            </a:r>
          </a:p>
          <a:p>
            <a:pPr>
              <a:lnSpc>
                <a:spcPct val="100000"/>
              </a:lnSpc>
              <a:spcAft>
                <a:spcPct val="0"/>
              </a:spcAft>
              <a:buFont typeface="Arial" charset="0"/>
              <a:buNone/>
            </a:pPr>
            <a:r>
              <a:rPr lang="en-US" altLang="en-US" sz="1400">
                <a:solidFill>
                  <a:schemeClr val="tx1"/>
                </a:solidFill>
              </a:rPr>
              <a:t>Actions</a:t>
            </a:r>
          </a:p>
        </p:txBody>
      </p:sp>
      <p:sp>
        <p:nvSpPr>
          <p:cNvPr id="16397" name="Content Placeholder 2"/>
          <p:cNvSpPr txBox="1">
            <a:spLocks/>
          </p:cNvSpPr>
          <p:nvPr/>
        </p:nvSpPr>
        <p:spPr bwMode="auto">
          <a:xfrm>
            <a:off x="7138988" y="4310063"/>
            <a:ext cx="1146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(Long-term)</a:t>
            </a:r>
          </a:p>
          <a:p>
            <a:pPr>
              <a:lnSpc>
                <a:spcPct val="100000"/>
              </a:lnSpc>
              <a:spcAft>
                <a:spcPct val="0"/>
              </a:spcAft>
              <a:buFont typeface="Arial" charset="0"/>
              <a:buNone/>
            </a:pPr>
            <a:r>
              <a:rPr lang="en-US" altLang="en-US" sz="1400">
                <a:solidFill>
                  <a:schemeClr val="tx1"/>
                </a:solidFill>
              </a:rPr>
              <a:t>Conditions</a:t>
            </a:r>
          </a:p>
          <a:p>
            <a:pPr>
              <a:lnSpc>
                <a:spcPct val="100000"/>
              </a:lnSpc>
              <a:spcAft>
                <a:spcPct val="0"/>
              </a:spcAft>
              <a:buFont typeface="Arial" charset="0"/>
              <a:buNone/>
            </a:pPr>
            <a:r>
              <a:rPr lang="en-US" altLang="en-US" sz="1400">
                <a:solidFill>
                  <a:schemeClr val="tx1"/>
                </a:solidFill>
              </a:rPr>
              <a:t>Status</a:t>
            </a:r>
          </a:p>
        </p:txBody>
      </p:sp>
      <p:sp>
        <p:nvSpPr>
          <p:cNvPr id="16398" name="Content Placeholder 2"/>
          <p:cNvSpPr txBox="1">
            <a:spLocks/>
          </p:cNvSpPr>
          <p:nvPr/>
        </p:nvSpPr>
        <p:spPr bwMode="auto">
          <a:xfrm>
            <a:off x="433605" y="1133475"/>
            <a:ext cx="839508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spcBef>
                <a:spcPts val="1200"/>
              </a:spcBef>
              <a:spcAft>
                <a:spcPts val="1200"/>
              </a:spcAft>
              <a:buFont typeface="Arial" charset="0"/>
              <a:buNone/>
            </a:pPr>
            <a:r>
              <a:rPr lang="en-US" altLang="en-US" dirty="0" smtClean="0"/>
              <a:t>CNCS’s evaluation requirements differ for small and large grantees</a:t>
            </a:r>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a:p>
            <a:pPr>
              <a:spcBef>
                <a:spcPts val="1200"/>
              </a:spcBef>
              <a:spcAft>
                <a:spcPts val="1200"/>
              </a:spcAft>
              <a:buNone/>
            </a:pPr>
            <a:r>
              <a:rPr lang="en-US" sz="2000" dirty="0" smtClean="0"/>
              <a:t>For more information, review “Overview of Evaluation Designs” </a:t>
            </a:r>
            <a:r>
              <a:rPr lang="en-US" sz="2000" dirty="0"/>
              <a:t>located on the </a:t>
            </a:r>
            <a:r>
              <a:rPr lang="en-US" sz="2000" dirty="0" smtClean="0"/>
              <a:t>Resource Page on Nationalservice.gov/resources</a:t>
            </a:r>
            <a:endParaRPr lang="en-US" altLang="en-US" sz="2000" dirty="0"/>
          </a:p>
        </p:txBody>
      </p:sp>
    </p:spTree>
    <p:extLst>
      <p:ext uri="{BB962C8B-B14F-4D97-AF65-F5344CB8AC3E}">
        <p14:creationId xmlns:p14="http://schemas.microsoft.com/office/powerpoint/2010/main" val="2253865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Task 2: Define purpose, scope, and timing (cont.)</a:t>
            </a:r>
            <a:endParaRPr lang="en-US" sz="3000" dirty="0"/>
          </a:p>
        </p:txBody>
      </p:sp>
      <p:sp>
        <p:nvSpPr>
          <p:cNvPr id="3" name="Content Placeholder 2"/>
          <p:cNvSpPr>
            <a:spLocks noGrp="1"/>
          </p:cNvSpPr>
          <p:nvPr>
            <p:ph idx="1"/>
          </p:nvPr>
        </p:nvSpPr>
        <p:spPr>
          <a:xfrm>
            <a:off x="283780" y="1166649"/>
            <a:ext cx="8639501" cy="5111322"/>
          </a:xfrm>
        </p:spPr>
        <p:txBody>
          <a:bodyPr>
            <a:normAutofit lnSpcReduction="10000"/>
          </a:bodyPr>
          <a:lstStyle/>
          <a:p>
            <a:pPr marL="0" indent="0">
              <a:spcAft>
                <a:spcPts val="1200"/>
              </a:spcAft>
              <a:buNone/>
            </a:pPr>
            <a:r>
              <a:rPr lang="en-US" sz="3000" dirty="0" smtClean="0"/>
              <a:t>Optimal timing of external evaluation activities for large grantees during their second grant award </a:t>
            </a:r>
          </a:p>
          <a:p>
            <a:pPr>
              <a:spcAft>
                <a:spcPts val="1200"/>
              </a:spcAft>
            </a:pPr>
            <a:r>
              <a:rPr lang="en-US" sz="2400" dirty="0" smtClean="0"/>
              <a:t>Year 1 </a:t>
            </a:r>
          </a:p>
          <a:p>
            <a:pPr lvl="1">
              <a:spcAft>
                <a:spcPts val="1200"/>
              </a:spcAft>
            </a:pPr>
            <a:r>
              <a:rPr lang="en-US" sz="2000" dirty="0" smtClean="0"/>
              <a:t>Program staff define evaluation purpose and scope (by November)</a:t>
            </a:r>
          </a:p>
          <a:p>
            <a:pPr lvl="1">
              <a:spcAft>
                <a:spcPts val="1200"/>
              </a:spcAft>
            </a:pPr>
            <a:r>
              <a:rPr lang="en-US" sz="2000" dirty="0" smtClean="0"/>
              <a:t>Hire external evaluator (by January)</a:t>
            </a:r>
          </a:p>
          <a:p>
            <a:pPr lvl="1">
              <a:spcAft>
                <a:spcPts val="1200"/>
              </a:spcAft>
            </a:pPr>
            <a:r>
              <a:rPr lang="en-US" sz="2000" dirty="0" smtClean="0"/>
              <a:t>External evaluator completes a written detailed evaluation design plan and data collection instruments (by June)</a:t>
            </a:r>
          </a:p>
          <a:p>
            <a:pPr>
              <a:spcAft>
                <a:spcPts val="1200"/>
              </a:spcAft>
            </a:pPr>
            <a:r>
              <a:rPr lang="en-US" sz="2400" dirty="0" smtClean="0"/>
              <a:t>Year 2</a:t>
            </a:r>
            <a:endParaRPr lang="en-US" sz="2400" dirty="0"/>
          </a:p>
          <a:p>
            <a:pPr lvl="1">
              <a:spcAft>
                <a:spcPts val="1200"/>
              </a:spcAft>
            </a:pPr>
            <a:r>
              <a:rPr lang="en-US" sz="2000" dirty="0" smtClean="0"/>
              <a:t>External evaluator conducts evaluation based on evaluation design plan from year 1 (i.e., collect and analyze data) </a:t>
            </a:r>
            <a:endParaRPr lang="en-US" sz="2000" dirty="0"/>
          </a:p>
          <a:p>
            <a:pPr>
              <a:spcAft>
                <a:spcPts val="1200"/>
              </a:spcAft>
            </a:pPr>
            <a:r>
              <a:rPr lang="en-US" sz="2400" dirty="0" smtClean="0"/>
              <a:t>Year 3</a:t>
            </a:r>
          </a:p>
          <a:p>
            <a:pPr lvl="1">
              <a:spcAft>
                <a:spcPts val="1200"/>
              </a:spcAft>
            </a:pPr>
            <a:r>
              <a:rPr lang="en-US" sz="2000" dirty="0" smtClean="0"/>
              <a:t>External evaluator produces evaluation report in time to be submitted with AmeriCorps State and National re-compete application</a:t>
            </a:r>
            <a:endParaRPr lang="en-US" sz="2000" dirty="0"/>
          </a:p>
        </p:txBody>
      </p:sp>
    </p:spTree>
    <p:extLst>
      <p:ext uri="{BB962C8B-B14F-4D97-AF65-F5344CB8AC3E}">
        <p14:creationId xmlns:p14="http://schemas.microsoft.com/office/powerpoint/2010/main" val="307434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Task </a:t>
            </a:r>
            <a:r>
              <a:rPr lang="en-US" sz="3000" dirty="0"/>
              <a:t>3</a:t>
            </a:r>
            <a:r>
              <a:rPr lang="en-US" sz="3000" dirty="0" smtClean="0"/>
              <a:t>: Determine budget and secure resources</a:t>
            </a:r>
            <a:endParaRPr lang="en-US" sz="3000" dirty="0"/>
          </a:p>
        </p:txBody>
      </p:sp>
      <p:sp>
        <p:nvSpPr>
          <p:cNvPr id="3" name="Content Placeholder 2"/>
          <p:cNvSpPr>
            <a:spLocks noGrp="1"/>
          </p:cNvSpPr>
          <p:nvPr>
            <p:ph idx="1"/>
          </p:nvPr>
        </p:nvSpPr>
        <p:spPr>
          <a:xfrm>
            <a:off x="315313" y="1245473"/>
            <a:ext cx="8560676" cy="5032497"/>
          </a:xfrm>
        </p:spPr>
        <p:txBody>
          <a:bodyPr>
            <a:normAutofit fontScale="85000" lnSpcReduction="20000"/>
          </a:bodyPr>
          <a:lstStyle/>
          <a:p>
            <a:pPr marL="514350" indent="-514350">
              <a:spcAft>
                <a:spcPts val="1200"/>
              </a:spcAft>
              <a:buFont typeface="+mj-lt"/>
              <a:buAutoNum type="arabicPeriod"/>
            </a:pPr>
            <a:r>
              <a:rPr lang="en-US" sz="2600" dirty="0" smtClean="0"/>
              <a:t>Evaluator(s) time/labor</a:t>
            </a:r>
            <a:r>
              <a:rPr lang="en-US" sz="2400" dirty="0" smtClean="0"/>
              <a:t> </a:t>
            </a:r>
          </a:p>
          <a:p>
            <a:pPr lvl="1">
              <a:spcAft>
                <a:spcPts val="1200"/>
              </a:spcAft>
            </a:pPr>
            <a:r>
              <a:rPr lang="en-US" sz="2200" dirty="0" smtClean="0"/>
              <a:t>Estimate cost of an evaluator (# of hours needed x average labor rate)  </a:t>
            </a:r>
          </a:p>
          <a:p>
            <a:pPr marL="514350" indent="-514350">
              <a:spcAft>
                <a:spcPts val="1200"/>
              </a:spcAft>
              <a:buFont typeface="+mj-lt"/>
              <a:buAutoNum type="arabicPeriod"/>
            </a:pPr>
            <a:r>
              <a:rPr lang="en-US" sz="2600" dirty="0" smtClean="0"/>
              <a:t>Travel </a:t>
            </a:r>
          </a:p>
          <a:p>
            <a:pPr lvl="1">
              <a:spcAft>
                <a:spcPts val="1200"/>
              </a:spcAft>
            </a:pPr>
            <a:r>
              <a:rPr lang="en-US" sz="2200" dirty="0" smtClean="0"/>
              <a:t>Consider travel expenses to attend meetings and collect data</a:t>
            </a:r>
          </a:p>
          <a:p>
            <a:pPr marL="514350" indent="-514350">
              <a:spcAft>
                <a:spcPts val="1200"/>
              </a:spcAft>
              <a:buFont typeface="+mj-lt"/>
              <a:buAutoNum type="arabicPeriod"/>
            </a:pPr>
            <a:r>
              <a:rPr lang="en-US" sz="2600" dirty="0" smtClean="0"/>
              <a:t>Other direct costs (ODCs) </a:t>
            </a:r>
          </a:p>
          <a:p>
            <a:pPr lvl="1">
              <a:spcAft>
                <a:spcPts val="1200"/>
              </a:spcAft>
            </a:pPr>
            <a:r>
              <a:rPr lang="en-US" sz="2200" dirty="0" smtClean="0"/>
              <a:t>Estimate cost of expenses such as supplies, equipment, printing, etc.</a:t>
            </a:r>
          </a:p>
          <a:p>
            <a:pPr marL="514350" indent="-514350">
              <a:spcAft>
                <a:spcPts val="1200"/>
              </a:spcAft>
              <a:buFont typeface="+mj-lt"/>
              <a:buAutoNum type="arabicPeriod"/>
            </a:pPr>
            <a:r>
              <a:rPr lang="en-US" sz="2600" dirty="0" smtClean="0"/>
              <a:t>Overhead costs and fees</a:t>
            </a:r>
          </a:p>
          <a:p>
            <a:pPr lvl="1">
              <a:spcAft>
                <a:spcPts val="1200"/>
              </a:spcAft>
            </a:pPr>
            <a:r>
              <a:rPr lang="en-US" sz="2200" dirty="0" smtClean="0"/>
              <a:t>Evaluation firms often build these costs into “loaded“ labor rates; independent evaluators may account for overhead differently</a:t>
            </a:r>
          </a:p>
          <a:p>
            <a:pPr marL="514350" indent="-514350">
              <a:spcAft>
                <a:spcPts val="1200"/>
              </a:spcAft>
              <a:buFont typeface="+mj-lt"/>
              <a:buAutoNum type="arabicPeriod"/>
            </a:pPr>
            <a:r>
              <a:rPr lang="en-US" sz="2600" dirty="0" smtClean="0"/>
              <a:t>Program costs necessary to support the evaluation </a:t>
            </a:r>
          </a:p>
          <a:p>
            <a:pPr lvl="1">
              <a:spcAft>
                <a:spcPts val="1200"/>
              </a:spcAft>
            </a:pPr>
            <a:r>
              <a:rPr lang="en-US" sz="2200" dirty="0" smtClean="0"/>
              <a:t>Consider the amount of staff and volunteer time needed to manage the evaluation</a:t>
            </a:r>
          </a:p>
          <a:p>
            <a:pPr marL="228600" lvl="1" indent="0">
              <a:spcAft>
                <a:spcPts val="1200"/>
              </a:spcAft>
              <a:buNone/>
            </a:pPr>
            <a:r>
              <a:rPr lang="en-US" sz="2600" dirty="0" smtClean="0"/>
              <a:t>For </a:t>
            </a:r>
            <a:r>
              <a:rPr lang="en-US" sz="2600" dirty="0"/>
              <a:t>more information, review </a:t>
            </a:r>
            <a:r>
              <a:rPr lang="en-US" sz="2600" dirty="0" smtClean="0"/>
              <a:t>“Budgeting for Evaluation” </a:t>
            </a:r>
            <a:r>
              <a:rPr lang="en-US" sz="2600" dirty="0"/>
              <a:t>located on the </a:t>
            </a:r>
            <a:r>
              <a:rPr lang="en-US" sz="2600" dirty="0" smtClean="0"/>
              <a:t>Resource Page on Nationalservice.gov/resources</a:t>
            </a:r>
            <a:endParaRPr lang="en-US" altLang="en-US" sz="2600" dirty="0"/>
          </a:p>
          <a:p>
            <a:pPr lvl="1">
              <a:spcAft>
                <a:spcPts val="1200"/>
              </a:spcAft>
            </a:pPr>
            <a:endParaRPr lang="en-US" sz="2200" dirty="0" smtClean="0"/>
          </a:p>
        </p:txBody>
      </p:sp>
    </p:spTree>
    <p:extLst>
      <p:ext uri="{BB962C8B-B14F-4D97-AF65-F5344CB8AC3E}">
        <p14:creationId xmlns:p14="http://schemas.microsoft.com/office/powerpoint/2010/main" val="1779512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91443"/>
            <a:ext cx="8576442" cy="896322"/>
          </a:xfrm>
        </p:spPr>
        <p:txBody>
          <a:bodyPr>
            <a:noAutofit/>
          </a:bodyPr>
          <a:lstStyle/>
          <a:p>
            <a:r>
              <a:rPr lang="en-US" sz="3000" dirty="0" smtClean="0"/>
              <a:t>Task 4: Solicit and select an external evaluator</a:t>
            </a:r>
            <a:endParaRPr lang="en-US" sz="3000" dirty="0"/>
          </a:p>
        </p:txBody>
      </p:sp>
      <p:sp>
        <p:nvSpPr>
          <p:cNvPr id="3" name="Content Placeholder 2"/>
          <p:cNvSpPr>
            <a:spLocks noGrp="1"/>
          </p:cNvSpPr>
          <p:nvPr>
            <p:ph idx="1"/>
          </p:nvPr>
        </p:nvSpPr>
        <p:spPr>
          <a:xfrm>
            <a:off x="457199" y="1387367"/>
            <a:ext cx="8294915" cy="4572000"/>
          </a:xfrm>
        </p:spPr>
        <p:txBody>
          <a:bodyPr>
            <a:normAutofit/>
          </a:bodyPr>
          <a:lstStyle/>
          <a:p>
            <a:pPr>
              <a:spcAft>
                <a:spcPts val="1200"/>
              </a:spcAft>
            </a:pPr>
            <a:r>
              <a:rPr lang="en-US" sz="2400" dirty="0" smtClean="0"/>
              <a:t>Task 4.1: Develop a solicitation to which potential evaluators can </a:t>
            </a:r>
            <a:r>
              <a:rPr lang="en-US" sz="2400" dirty="0"/>
              <a:t>respond </a:t>
            </a:r>
            <a:r>
              <a:rPr lang="en-US" sz="2400" dirty="0" smtClean="0"/>
              <a:t>(also </a:t>
            </a:r>
            <a:r>
              <a:rPr lang="en-US" sz="2400" dirty="0"/>
              <a:t>called a request for proposals (RFP</a:t>
            </a:r>
            <a:r>
              <a:rPr lang="en-US" sz="2400" dirty="0" smtClean="0"/>
              <a:t>))</a:t>
            </a:r>
          </a:p>
          <a:p>
            <a:pPr>
              <a:spcAft>
                <a:spcPts val="1200"/>
              </a:spcAft>
            </a:pPr>
            <a:r>
              <a:rPr lang="en-US" sz="2400" dirty="0" smtClean="0"/>
              <a:t>Task 4.2: Solicit responses to your request</a:t>
            </a:r>
          </a:p>
          <a:p>
            <a:pPr>
              <a:spcAft>
                <a:spcPts val="1200"/>
              </a:spcAft>
            </a:pPr>
            <a:r>
              <a:rPr lang="en-US" sz="2400" dirty="0" smtClean="0"/>
              <a:t>Task 4.3: Create criteria to assess and choose the most qualified evaluator</a:t>
            </a:r>
          </a:p>
          <a:p>
            <a:pPr>
              <a:spcAft>
                <a:spcPts val="1200"/>
              </a:spcAft>
            </a:pPr>
            <a:r>
              <a:rPr lang="en-US" sz="2400" dirty="0" smtClean="0"/>
              <a:t>Task 4.4: Evaluate the proposals and select an evaluator </a:t>
            </a:r>
          </a:p>
        </p:txBody>
      </p:sp>
    </p:spTree>
    <p:extLst>
      <p:ext uri="{BB962C8B-B14F-4D97-AF65-F5344CB8AC3E}">
        <p14:creationId xmlns:p14="http://schemas.microsoft.com/office/powerpoint/2010/main" val="132447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Task 4.1 Develop a solicitation</a:t>
            </a:r>
            <a:endParaRPr lang="en-US" sz="3000" dirty="0"/>
          </a:p>
        </p:txBody>
      </p:sp>
      <p:sp>
        <p:nvSpPr>
          <p:cNvPr id="3" name="Content Placeholder 2"/>
          <p:cNvSpPr>
            <a:spLocks noGrp="1"/>
          </p:cNvSpPr>
          <p:nvPr>
            <p:ph idx="1"/>
          </p:nvPr>
        </p:nvSpPr>
        <p:spPr>
          <a:xfrm>
            <a:off x="362607" y="1245476"/>
            <a:ext cx="8434552" cy="4887310"/>
          </a:xfrm>
        </p:spPr>
        <p:txBody>
          <a:bodyPr>
            <a:normAutofit fontScale="92500" lnSpcReduction="10000"/>
          </a:bodyPr>
          <a:lstStyle/>
          <a:p>
            <a:pPr marL="0" indent="0">
              <a:spcAft>
                <a:spcPts val="1200"/>
              </a:spcAft>
              <a:buNone/>
            </a:pPr>
            <a:r>
              <a:rPr lang="en-US" dirty="0" smtClean="0"/>
              <a:t>Key elements of a solicitation/RFP</a:t>
            </a:r>
          </a:p>
          <a:p>
            <a:pPr marL="685800" lvl="1" indent="-457200">
              <a:spcAft>
                <a:spcPts val="1200"/>
              </a:spcAft>
              <a:buFont typeface="+mj-lt"/>
              <a:buAutoNum type="arabicPeriod"/>
            </a:pPr>
            <a:r>
              <a:rPr lang="en-US" dirty="0" smtClean="0"/>
              <a:t>Purpose</a:t>
            </a:r>
            <a:r>
              <a:rPr lang="en-US" dirty="0"/>
              <a:t> </a:t>
            </a:r>
            <a:r>
              <a:rPr lang="en-US" dirty="0" smtClean="0"/>
              <a:t>and scope of </a:t>
            </a:r>
            <a:r>
              <a:rPr lang="en-US" dirty="0"/>
              <a:t>the evaluation</a:t>
            </a:r>
          </a:p>
          <a:p>
            <a:pPr marL="685800" lvl="1" indent="-457200">
              <a:spcAft>
                <a:spcPts val="1200"/>
              </a:spcAft>
              <a:buFont typeface="+mj-lt"/>
              <a:buAutoNum type="arabicPeriod"/>
            </a:pPr>
            <a:r>
              <a:rPr lang="en-US" dirty="0" smtClean="0"/>
              <a:t>Program background: </a:t>
            </a:r>
            <a:r>
              <a:rPr lang="en-US" altLang="en-US" dirty="0" smtClean="0">
                <a:latin typeface="Arial" charset="0"/>
                <a:cs typeface="Arial" charset="0"/>
              </a:rPr>
              <a:t>theory </a:t>
            </a:r>
            <a:r>
              <a:rPr lang="en-US" altLang="en-US" dirty="0">
                <a:latin typeface="Arial" charset="0"/>
                <a:cs typeface="Arial" charset="0"/>
              </a:rPr>
              <a:t>of </a:t>
            </a:r>
            <a:r>
              <a:rPr lang="en-US" altLang="en-US" dirty="0" smtClean="0">
                <a:latin typeface="Arial" charset="0"/>
                <a:cs typeface="Arial" charset="0"/>
              </a:rPr>
              <a:t>change </a:t>
            </a:r>
            <a:r>
              <a:rPr lang="en-US" altLang="en-US" dirty="0">
                <a:latin typeface="Arial" charset="0"/>
                <a:cs typeface="Arial" charset="0"/>
              </a:rPr>
              <a:t>and supporting research </a:t>
            </a:r>
            <a:r>
              <a:rPr lang="en-US" altLang="en-US" dirty="0" smtClean="0">
                <a:latin typeface="Arial" charset="0"/>
                <a:cs typeface="Arial" charset="0"/>
              </a:rPr>
              <a:t>evidence, logic model</a:t>
            </a:r>
            <a:endParaRPr lang="en-US" altLang="en-US" dirty="0">
              <a:latin typeface="Arial" charset="0"/>
              <a:cs typeface="Arial" charset="0"/>
            </a:endParaRPr>
          </a:p>
          <a:p>
            <a:pPr marL="685800" lvl="1" indent="-457200">
              <a:spcAft>
                <a:spcPts val="1200"/>
              </a:spcAft>
              <a:buFont typeface="+mj-lt"/>
              <a:buAutoNum type="arabicPeriod"/>
            </a:pPr>
            <a:r>
              <a:rPr lang="en-US" dirty="0" smtClean="0"/>
              <a:t>Detailed description of the work plan (project tasks, requirements, and deliverables)</a:t>
            </a:r>
          </a:p>
          <a:p>
            <a:pPr marL="685800" lvl="1" indent="-457200">
              <a:spcAft>
                <a:spcPts val="1200"/>
              </a:spcAft>
              <a:buFont typeface="+mj-lt"/>
              <a:buAutoNum type="arabicPeriod"/>
            </a:pPr>
            <a:r>
              <a:rPr lang="en-US" dirty="0" smtClean="0"/>
              <a:t>Timelines (project’s period of performance, key milestones, and due dates for deliverables)</a:t>
            </a:r>
          </a:p>
          <a:p>
            <a:pPr marL="685800" lvl="1" indent="-457200">
              <a:spcAft>
                <a:spcPts val="1200"/>
              </a:spcAft>
              <a:buFont typeface="+mj-lt"/>
              <a:buAutoNum type="arabicPeriod"/>
            </a:pPr>
            <a:r>
              <a:rPr lang="en-US" dirty="0" smtClean="0"/>
              <a:t>Minimum eligibility requirements (skills, knowledge, and experience required of the evaluator)</a:t>
            </a:r>
          </a:p>
          <a:p>
            <a:pPr marL="685800" lvl="1" indent="-457200">
              <a:spcAft>
                <a:spcPts val="1200"/>
              </a:spcAft>
              <a:buFont typeface="+mj-lt"/>
              <a:buAutoNum type="arabicPeriod"/>
            </a:pPr>
            <a:r>
              <a:rPr lang="en-US" dirty="0"/>
              <a:t>R</a:t>
            </a:r>
            <a:r>
              <a:rPr lang="en-US" dirty="0" smtClean="0"/>
              <a:t>esources and/or data to be made available to the evaluator </a:t>
            </a:r>
          </a:p>
          <a:p>
            <a:pPr marL="685800" lvl="1" indent="-457200">
              <a:spcAft>
                <a:spcPts val="1200"/>
              </a:spcAft>
              <a:buFont typeface="+mj-lt"/>
              <a:buAutoNum type="arabicPeriod"/>
            </a:pPr>
            <a:r>
              <a:rPr lang="en-US" dirty="0" smtClean="0"/>
              <a:t>Estimate of the funds available for the work (optional)</a:t>
            </a:r>
          </a:p>
          <a:p>
            <a:pPr marL="685800" lvl="1" indent="-457200">
              <a:spcAft>
                <a:spcPts val="1200"/>
              </a:spcAft>
              <a:buFont typeface="+mj-lt"/>
              <a:buAutoNum type="arabicPeriod"/>
            </a:pPr>
            <a:r>
              <a:rPr lang="en-US" dirty="0" smtClean="0"/>
              <a:t>Contract vehicle</a:t>
            </a:r>
          </a:p>
        </p:txBody>
      </p:sp>
    </p:spTree>
    <p:extLst>
      <p:ext uri="{BB962C8B-B14F-4D97-AF65-F5344CB8AC3E}">
        <p14:creationId xmlns:p14="http://schemas.microsoft.com/office/powerpoint/2010/main" val="2858667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Task 4.1 Develop a </a:t>
            </a:r>
            <a:r>
              <a:rPr lang="en-US" sz="3000" dirty="0" smtClean="0"/>
              <a:t>solicitation (cont.)</a:t>
            </a:r>
            <a:endParaRPr lang="en-US" sz="3000" dirty="0"/>
          </a:p>
        </p:txBody>
      </p:sp>
      <p:sp>
        <p:nvSpPr>
          <p:cNvPr id="3" name="Content Placeholder 2"/>
          <p:cNvSpPr>
            <a:spLocks noGrp="1"/>
          </p:cNvSpPr>
          <p:nvPr>
            <p:ph idx="1"/>
          </p:nvPr>
        </p:nvSpPr>
        <p:spPr>
          <a:xfrm>
            <a:off x="331078" y="1387367"/>
            <a:ext cx="8497614" cy="4430109"/>
          </a:xfrm>
        </p:spPr>
        <p:txBody>
          <a:bodyPr>
            <a:normAutofit/>
          </a:bodyPr>
          <a:lstStyle/>
          <a:p>
            <a:pPr marL="0" indent="0">
              <a:spcAft>
                <a:spcPts val="1200"/>
              </a:spcAft>
              <a:buNone/>
            </a:pPr>
            <a:r>
              <a:rPr lang="en-US" dirty="0" smtClean="0"/>
              <a:t>Provide instructions for responding to the solicitation</a:t>
            </a:r>
            <a:endParaRPr lang="en-US" dirty="0"/>
          </a:p>
          <a:p>
            <a:pPr>
              <a:spcAft>
                <a:spcPts val="1200"/>
              </a:spcAft>
            </a:pPr>
            <a:r>
              <a:rPr lang="en-US" sz="2400" dirty="0" smtClean="0"/>
              <a:t>Format of proposal response</a:t>
            </a:r>
          </a:p>
          <a:p>
            <a:pPr lvl="1">
              <a:spcAft>
                <a:spcPts val="1200"/>
              </a:spcAft>
            </a:pPr>
            <a:r>
              <a:rPr lang="en-US" sz="2000" dirty="0" smtClean="0"/>
              <a:t>Is there a required template or structure to follow? Page limit? </a:t>
            </a:r>
          </a:p>
          <a:p>
            <a:pPr>
              <a:spcAft>
                <a:spcPts val="1200"/>
              </a:spcAft>
            </a:pPr>
            <a:r>
              <a:rPr lang="en-US" sz="2400" dirty="0" smtClean="0"/>
              <a:t>Categories of information requested</a:t>
            </a:r>
          </a:p>
          <a:p>
            <a:pPr lvl="1">
              <a:spcAft>
                <a:spcPts val="1200"/>
              </a:spcAft>
            </a:pPr>
            <a:r>
              <a:rPr lang="en-US" sz="2000" dirty="0" smtClean="0"/>
              <a:t>E.g., technical approach to the work, resumes of key staff, detailed budget, management plan, past work samples </a:t>
            </a:r>
          </a:p>
          <a:p>
            <a:pPr>
              <a:spcAft>
                <a:spcPts val="1200"/>
              </a:spcAft>
            </a:pPr>
            <a:r>
              <a:rPr lang="en-US" sz="2400" dirty="0" smtClean="0"/>
              <a:t>Proposal submission deadline</a:t>
            </a:r>
          </a:p>
          <a:p>
            <a:pPr>
              <a:spcAft>
                <a:spcPts val="1200"/>
              </a:spcAft>
            </a:pPr>
            <a:r>
              <a:rPr lang="en-US" sz="2400" dirty="0" smtClean="0"/>
              <a:t>Point of contact for the proposal</a:t>
            </a:r>
          </a:p>
          <a:p>
            <a:pPr>
              <a:spcAft>
                <a:spcPts val="1200"/>
              </a:spcAft>
            </a:pPr>
            <a:r>
              <a:rPr lang="en-US" sz="2400" dirty="0" smtClean="0"/>
              <a:t>Evaluation and selection</a:t>
            </a:r>
          </a:p>
          <a:p>
            <a:pPr lvl="1">
              <a:spcAft>
                <a:spcPts val="12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2351490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Task 4.2 Solicit responses to </a:t>
            </a:r>
            <a:r>
              <a:rPr lang="en-US" sz="3000" smtClean="0"/>
              <a:t>your request</a:t>
            </a:r>
            <a:endParaRPr lang="en-US" sz="3000" dirty="0"/>
          </a:p>
        </p:txBody>
      </p:sp>
      <p:sp>
        <p:nvSpPr>
          <p:cNvPr id="3" name="Content Placeholder 2"/>
          <p:cNvSpPr>
            <a:spLocks noGrp="1"/>
          </p:cNvSpPr>
          <p:nvPr>
            <p:ph idx="1"/>
          </p:nvPr>
        </p:nvSpPr>
        <p:spPr>
          <a:xfrm>
            <a:off x="378372" y="1387367"/>
            <a:ext cx="8371490" cy="4572000"/>
          </a:xfrm>
        </p:spPr>
        <p:txBody>
          <a:bodyPr>
            <a:normAutofit lnSpcReduction="10000"/>
          </a:bodyPr>
          <a:lstStyle/>
          <a:p>
            <a:pPr>
              <a:spcAft>
                <a:spcPts val="1200"/>
              </a:spcAft>
            </a:pPr>
            <a:r>
              <a:rPr lang="en-US" sz="2400" dirty="0" smtClean="0"/>
              <a:t>Determine method(s) of attracting applicants:</a:t>
            </a:r>
            <a:endParaRPr lang="en-US" sz="2400" dirty="0"/>
          </a:p>
          <a:p>
            <a:pPr lvl="1">
              <a:spcAft>
                <a:spcPts val="1200"/>
              </a:spcAft>
            </a:pPr>
            <a:r>
              <a:rPr lang="en-US" sz="2000" dirty="0" smtClean="0"/>
              <a:t>Post the solicitation on your program/organization’s website</a:t>
            </a:r>
          </a:p>
          <a:p>
            <a:pPr lvl="1">
              <a:spcAft>
                <a:spcPts val="1200"/>
              </a:spcAft>
            </a:pPr>
            <a:r>
              <a:rPr lang="en-US" sz="2000" dirty="0" smtClean="0"/>
              <a:t>Share solicitation or advertise the work in other evaluation/research outlets</a:t>
            </a:r>
          </a:p>
          <a:p>
            <a:pPr lvl="1">
              <a:spcAft>
                <a:spcPts val="1200"/>
              </a:spcAft>
            </a:pPr>
            <a:r>
              <a:rPr lang="en-US" sz="2000" dirty="0"/>
              <a:t>Contact prospective evaluator(s) directly</a:t>
            </a:r>
          </a:p>
          <a:p>
            <a:pPr>
              <a:spcAft>
                <a:spcPts val="1200"/>
              </a:spcAft>
            </a:pPr>
            <a:r>
              <a:rPr lang="en-US" sz="2400" dirty="0" smtClean="0"/>
              <a:t>Potential sources for identifying evaluators:</a:t>
            </a:r>
          </a:p>
          <a:p>
            <a:pPr lvl="1">
              <a:spcAft>
                <a:spcPts val="1200"/>
              </a:spcAft>
            </a:pPr>
            <a:r>
              <a:rPr lang="en-US" sz="2000" dirty="0" smtClean="0"/>
              <a:t>Professional organizations that have a network of evaluators (e.g., AERA and AEA)</a:t>
            </a:r>
          </a:p>
          <a:p>
            <a:pPr lvl="1">
              <a:spcAft>
                <a:spcPts val="1200"/>
              </a:spcAft>
            </a:pPr>
            <a:r>
              <a:rPr lang="en-US" sz="2000" dirty="0" smtClean="0"/>
              <a:t>Local colleges and universities</a:t>
            </a:r>
          </a:p>
          <a:p>
            <a:pPr lvl="1">
              <a:spcAft>
                <a:spcPts val="1200"/>
              </a:spcAft>
            </a:pPr>
            <a:r>
              <a:rPr lang="en-US" sz="2000" dirty="0" smtClean="0"/>
              <a:t>Evaluation divisions of state or local agencies</a:t>
            </a:r>
          </a:p>
          <a:p>
            <a:pPr lvl="1">
              <a:spcAft>
                <a:spcPts val="1200"/>
              </a:spcAft>
            </a:pPr>
            <a:r>
              <a:rPr lang="en-US" sz="2000" dirty="0" smtClean="0"/>
              <a:t>Personal networks</a:t>
            </a:r>
          </a:p>
          <a:p>
            <a:pPr marL="0" indent="0">
              <a:spcAft>
                <a:spcPts val="1200"/>
              </a:spcAft>
              <a:buNone/>
            </a:pPr>
            <a:endParaRPr lang="en-US" sz="2400" dirty="0" smtClean="0"/>
          </a:p>
        </p:txBody>
      </p:sp>
    </p:spTree>
    <p:extLst>
      <p:ext uri="{BB962C8B-B14F-4D97-AF65-F5344CB8AC3E}">
        <p14:creationId xmlns:p14="http://schemas.microsoft.com/office/powerpoint/2010/main" val="1722589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Task </a:t>
            </a:r>
            <a:r>
              <a:rPr lang="en-US" sz="3000" dirty="0" smtClean="0"/>
              <a:t>4.3 Create criteria to assess and choose the most qualified evaluator</a:t>
            </a:r>
            <a:endParaRPr lang="en-US" sz="3000" dirty="0"/>
          </a:p>
        </p:txBody>
      </p:sp>
      <p:sp>
        <p:nvSpPr>
          <p:cNvPr id="3" name="Content Placeholder 2"/>
          <p:cNvSpPr>
            <a:spLocks noGrp="1"/>
          </p:cNvSpPr>
          <p:nvPr>
            <p:ph idx="1"/>
          </p:nvPr>
        </p:nvSpPr>
        <p:spPr>
          <a:xfrm>
            <a:off x="331078" y="1387367"/>
            <a:ext cx="8497614" cy="4430109"/>
          </a:xfrm>
        </p:spPr>
        <p:txBody>
          <a:bodyPr>
            <a:normAutofit lnSpcReduction="10000"/>
          </a:bodyPr>
          <a:lstStyle/>
          <a:p>
            <a:pPr>
              <a:spcAft>
                <a:spcPts val="1200"/>
              </a:spcAft>
            </a:pPr>
            <a:r>
              <a:rPr lang="en-US" sz="2400" dirty="0" smtClean="0"/>
              <a:t>Establish concrete criteria on which to assess each applicant. Criteria that may be used include:</a:t>
            </a:r>
          </a:p>
          <a:p>
            <a:pPr lvl="1">
              <a:spcAft>
                <a:spcPts val="1200"/>
              </a:spcAft>
            </a:pPr>
            <a:r>
              <a:rPr lang="en-US" sz="2000" dirty="0" smtClean="0"/>
              <a:t>Evaluation plan/approach</a:t>
            </a:r>
          </a:p>
          <a:p>
            <a:pPr lvl="1">
              <a:spcAft>
                <a:spcPts val="1200"/>
              </a:spcAft>
            </a:pPr>
            <a:r>
              <a:rPr lang="en-US" sz="2000" dirty="0" smtClean="0"/>
              <a:t>Evaluator qualifications</a:t>
            </a:r>
          </a:p>
          <a:p>
            <a:pPr lvl="1">
              <a:spcAft>
                <a:spcPts val="1200"/>
              </a:spcAft>
            </a:pPr>
            <a:r>
              <a:rPr lang="en-US" sz="2000" dirty="0" smtClean="0"/>
              <a:t>Communication style</a:t>
            </a:r>
          </a:p>
          <a:p>
            <a:pPr lvl="1">
              <a:spcAft>
                <a:spcPts val="1200"/>
              </a:spcAft>
            </a:pPr>
            <a:r>
              <a:rPr lang="en-US" sz="2000" dirty="0" smtClean="0"/>
              <a:t>Project management</a:t>
            </a:r>
          </a:p>
          <a:p>
            <a:pPr lvl="1">
              <a:spcAft>
                <a:spcPts val="1200"/>
              </a:spcAft>
            </a:pPr>
            <a:r>
              <a:rPr lang="en-US" sz="2000" dirty="0" smtClean="0"/>
              <a:t>Cost   </a:t>
            </a:r>
          </a:p>
          <a:p>
            <a:pPr>
              <a:spcAft>
                <a:spcPts val="1200"/>
              </a:spcAft>
            </a:pPr>
            <a:r>
              <a:rPr lang="en-US" sz="2400" dirty="0" smtClean="0"/>
              <a:t>Develop a method to apply your criteria</a:t>
            </a:r>
          </a:p>
          <a:p>
            <a:pPr lvl="1">
              <a:spcAft>
                <a:spcPts val="1200"/>
              </a:spcAft>
            </a:pPr>
            <a:r>
              <a:rPr lang="en-US" sz="2000" dirty="0" smtClean="0"/>
              <a:t>Scoring/rating scale</a:t>
            </a:r>
          </a:p>
          <a:p>
            <a:pPr lvl="1">
              <a:spcAft>
                <a:spcPts val="1200"/>
              </a:spcAft>
            </a:pPr>
            <a:r>
              <a:rPr lang="en-US" sz="2000" dirty="0" smtClean="0"/>
              <a:t>Checklist</a:t>
            </a:r>
          </a:p>
          <a:p>
            <a:pPr lvl="1">
              <a:spcAft>
                <a:spcPts val="1200"/>
              </a:spcAft>
            </a:pPr>
            <a:r>
              <a:rPr lang="en-US" sz="2000" dirty="0" smtClean="0"/>
              <a:t>Weighting </a:t>
            </a:r>
            <a:endParaRPr lang="en-US" dirty="0" smtClean="0"/>
          </a:p>
        </p:txBody>
      </p:sp>
    </p:spTree>
    <p:extLst>
      <p:ext uri="{BB962C8B-B14F-4D97-AF65-F5344CB8AC3E}">
        <p14:creationId xmlns:p14="http://schemas.microsoft.com/office/powerpoint/2010/main" val="67780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91443"/>
            <a:ext cx="8529146" cy="896322"/>
          </a:xfrm>
        </p:spPr>
        <p:txBody>
          <a:bodyPr>
            <a:noAutofit/>
          </a:bodyPr>
          <a:lstStyle/>
          <a:p>
            <a:r>
              <a:rPr lang="en-US" sz="3000" dirty="0" smtClean="0"/>
              <a:t>Task 4.4 Evaluate the proposals and select an evaluator</a:t>
            </a:r>
            <a:endParaRPr lang="en-US" sz="3000" dirty="0"/>
          </a:p>
        </p:txBody>
      </p:sp>
      <p:sp>
        <p:nvSpPr>
          <p:cNvPr id="3" name="Content Placeholder 2"/>
          <p:cNvSpPr>
            <a:spLocks noGrp="1"/>
          </p:cNvSpPr>
          <p:nvPr>
            <p:ph idx="1"/>
          </p:nvPr>
        </p:nvSpPr>
        <p:spPr>
          <a:xfrm>
            <a:off x="252247" y="1371601"/>
            <a:ext cx="8718332" cy="4572000"/>
          </a:xfrm>
        </p:spPr>
        <p:txBody>
          <a:bodyPr>
            <a:normAutofit/>
          </a:bodyPr>
          <a:lstStyle/>
          <a:p>
            <a:pPr>
              <a:spcAft>
                <a:spcPts val="1200"/>
              </a:spcAft>
            </a:pPr>
            <a:r>
              <a:rPr lang="en-US" sz="2400" dirty="0" smtClean="0"/>
              <a:t>Evaluate the proposals using the assessment criteria. </a:t>
            </a:r>
            <a:endParaRPr lang="en-US" sz="2000" dirty="0" smtClean="0"/>
          </a:p>
          <a:p>
            <a:pPr>
              <a:spcAft>
                <a:spcPts val="1200"/>
              </a:spcAft>
            </a:pPr>
            <a:r>
              <a:rPr lang="en-US" sz="2400" dirty="0" smtClean="0"/>
              <a:t>Choose the highest quality proposal that matches your criteria.</a:t>
            </a:r>
          </a:p>
          <a:p>
            <a:pPr lvl="1">
              <a:spcAft>
                <a:spcPts val="1200"/>
              </a:spcAft>
            </a:pPr>
            <a:r>
              <a:rPr lang="en-US" sz="2000" dirty="0" smtClean="0"/>
              <a:t>If there is more than one high quality proposal, consider gathering additional information on top applicants (if allowed):</a:t>
            </a:r>
            <a:endParaRPr lang="en-US" sz="2000" dirty="0"/>
          </a:p>
          <a:p>
            <a:pPr lvl="2">
              <a:spcAft>
                <a:spcPts val="1200"/>
              </a:spcAft>
            </a:pPr>
            <a:r>
              <a:rPr lang="en-US" sz="1800" dirty="0" smtClean="0"/>
              <a:t>Ask them to respond to questions </a:t>
            </a:r>
            <a:endParaRPr lang="en-US" sz="1800" dirty="0"/>
          </a:p>
          <a:p>
            <a:pPr lvl="2">
              <a:spcAft>
                <a:spcPts val="1200"/>
              </a:spcAft>
            </a:pPr>
            <a:r>
              <a:rPr lang="en-US" sz="1800" dirty="0" smtClean="0"/>
              <a:t>Ask them to participate in a “best and final” meeting</a:t>
            </a:r>
          </a:p>
          <a:p>
            <a:pPr lvl="2">
              <a:spcAft>
                <a:spcPts val="1200"/>
              </a:spcAft>
            </a:pPr>
            <a:r>
              <a:rPr lang="en-US" sz="1800" dirty="0" smtClean="0"/>
              <a:t>Conduct interviews</a:t>
            </a:r>
          </a:p>
          <a:p>
            <a:pPr lvl="2">
              <a:spcAft>
                <a:spcPts val="1200"/>
              </a:spcAft>
            </a:pPr>
            <a:r>
              <a:rPr lang="en-US" sz="1800" dirty="0"/>
              <a:t>Check </a:t>
            </a:r>
            <a:r>
              <a:rPr lang="en-US" sz="1800" dirty="0" smtClean="0"/>
              <a:t>references</a:t>
            </a:r>
          </a:p>
          <a:p>
            <a:pPr>
              <a:spcAft>
                <a:spcPts val="1200"/>
              </a:spcAft>
            </a:pPr>
            <a:r>
              <a:rPr lang="en-US" sz="2400" dirty="0" smtClean="0"/>
              <a:t>Make a final decision about who to hire</a:t>
            </a:r>
            <a:endParaRPr lang="en-US" sz="2000" dirty="0"/>
          </a:p>
          <a:p>
            <a:pPr lvl="1">
              <a:spcAft>
                <a:spcPts val="1200"/>
              </a:spcAft>
            </a:pPr>
            <a:endParaRPr lang="en-US" sz="2000" dirty="0"/>
          </a:p>
        </p:txBody>
      </p:sp>
    </p:spTree>
    <p:extLst>
      <p:ext uri="{BB962C8B-B14F-4D97-AF65-F5344CB8AC3E}">
        <p14:creationId xmlns:p14="http://schemas.microsoft.com/office/powerpoint/2010/main" val="79872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Task 5: Establish a contract or consulting agreement</a:t>
            </a:r>
            <a:endParaRPr lang="en-US" sz="3000" dirty="0"/>
          </a:p>
        </p:txBody>
      </p:sp>
      <p:sp>
        <p:nvSpPr>
          <p:cNvPr id="3" name="Content Placeholder 2"/>
          <p:cNvSpPr>
            <a:spLocks noGrp="1"/>
          </p:cNvSpPr>
          <p:nvPr>
            <p:ph idx="1"/>
          </p:nvPr>
        </p:nvSpPr>
        <p:spPr>
          <a:xfrm>
            <a:off x="378372" y="1387367"/>
            <a:ext cx="8371490" cy="4572000"/>
          </a:xfrm>
        </p:spPr>
        <p:txBody>
          <a:bodyPr>
            <a:normAutofit/>
          </a:bodyPr>
          <a:lstStyle/>
          <a:p>
            <a:pPr marL="0" indent="0">
              <a:spcAft>
                <a:spcPts val="1200"/>
              </a:spcAft>
              <a:buNone/>
            </a:pPr>
            <a:r>
              <a:rPr lang="en-US" dirty="0" smtClean="0"/>
              <a:t>Standard elements of a contract:</a:t>
            </a:r>
            <a:endParaRPr lang="en-US" dirty="0"/>
          </a:p>
          <a:p>
            <a:pPr marL="685800" lvl="1" indent="-457200">
              <a:spcAft>
                <a:spcPts val="1200"/>
              </a:spcAft>
              <a:buFont typeface="+mj-lt"/>
              <a:buAutoNum type="arabicPeriod"/>
            </a:pPr>
            <a:r>
              <a:rPr lang="en-US" dirty="0" smtClean="0"/>
              <a:t>Scope of work</a:t>
            </a:r>
          </a:p>
          <a:p>
            <a:pPr marL="685800" lvl="1" indent="-457200">
              <a:spcAft>
                <a:spcPts val="1200"/>
              </a:spcAft>
              <a:buFont typeface="+mj-lt"/>
              <a:buAutoNum type="arabicPeriod"/>
            </a:pPr>
            <a:r>
              <a:rPr lang="en-US" dirty="0" smtClean="0"/>
              <a:t>Payment/invoicing</a:t>
            </a:r>
          </a:p>
          <a:p>
            <a:pPr marL="685800" lvl="1" indent="-457200">
              <a:spcAft>
                <a:spcPts val="1200"/>
              </a:spcAft>
              <a:buFont typeface="+mj-lt"/>
              <a:buAutoNum type="arabicPeriod"/>
            </a:pPr>
            <a:r>
              <a:rPr lang="en-US" dirty="0" smtClean="0"/>
              <a:t>Point </a:t>
            </a:r>
            <a:r>
              <a:rPr lang="en-US" dirty="0"/>
              <a:t>of contact for both parties</a:t>
            </a:r>
          </a:p>
          <a:p>
            <a:pPr marL="685800" lvl="1" indent="-457200">
              <a:spcAft>
                <a:spcPts val="1200"/>
              </a:spcAft>
              <a:buFont typeface="+mj-lt"/>
              <a:buAutoNum type="arabicPeriod"/>
            </a:pPr>
            <a:r>
              <a:rPr lang="en-US" dirty="0" smtClean="0"/>
              <a:t>Product ownership and rights</a:t>
            </a:r>
          </a:p>
          <a:p>
            <a:pPr marL="685800" lvl="1" indent="-457200">
              <a:spcAft>
                <a:spcPts val="1200"/>
              </a:spcAft>
              <a:buFont typeface="+mj-lt"/>
              <a:buAutoNum type="arabicPeriod"/>
            </a:pPr>
            <a:r>
              <a:rPr lang="en-US" dirty="0" smtClean="0"/>
              <a:t>Other special terms or conditions (e.g., modifications or termination of contract)</a:t>
            </a:r>
          </a:p>
          <a:p>
            <a:pPr marL="0" indent="0">
              <a:spcAft>
                <a:spcPts val="1200"/>
              </a:spcAft>
              <a:buNone/>
            </a:pPr>
            <a:endParaRPr lang="en-US" sz="2400" dirty="0" smtClean="0"/>
          </a:p>
        </p:txBody>
      </p:sp>
    </p:spTree>
    <p:extLst>
      <p:ext uri="{BB962C8B-B14F-4D97-AF65-F5344CB8AC3E}">
        <p14:creationId xmlns:p14="http://schemas.microsoft.com/office/powerpoint/2010/main" val="231879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Learning objectives</a:t>
            </a:r>
            <a:endParaRPr lang="en-US" sz="3000" dirty="0"/>
          </a:p>
        </p:txBody>
      </p:sp>
      <p:sp>
        <p:nvSpPr>
          <p:cNvPr id="3" name="Content Placeholder 2"/>
          <p:cNvSpPr>
            <a:spLocks noGrp="1"/>
          </p:cNvSpPr>
          <p:nvPr>
            <p:ph idx="1"/>
          </p:nvPr>
        </p:nvSpPr>
        <p:spPr>
          <a:xfrm>
            <a:off x="445324" y="1452748"/>
            <a:ext cx="8229600" cy="4678863"/>
          </a:xfrm>
        </p:spPr>
        <p:txBody>
          <a:bodyPr>
            <a:normAutofit/>
          </a:bodyPr>
          <a:lstStyle/>
          <a:p>
            <a:pPr marL="0" indent="0">
              <a:spcBef>
                <a:spcPts val="1200"/>
              </a:spcBef>
              <a:spcAft>
                <a:spcPts val="1200"/>
              </a:spcAft>
              <a:buNone/>
            </a:pPr>
            <a:r>
              <a:rPr lang="en-US" dirty="0" smtClean="0"/>
              <a:t>By the end of this presentation, you will be able to:</a:t>
            </a:r>
          </a:p>
          <a:p>
            <a:pPr>
              <a:spcBef>
                <a:spcPts val="1200"/>
              </a:spcBef>
              <a:spcAft>
                <a:spcPts val="1200"/>
              </a:spcAft>
            </a:pPr>
            <a:r>
              <a:rPr lang="en-US" sz="2400" dirty="0" smtClean="0"/>
              <a:t>Understand the importance of managing an external evaluation</a:t>
            </a:r>
          </a:p>
          <a:p>
            <a:pPr>
              <a:spcBef>
                <a:spcPts val="1200"/>
              </a:spcBef>
              <a:spcAft>
                <a:spcPts val="1200"/>
              </a:spcAft>
            </a:pPr>
            <a:r>
              <a:rPr lang="en-US" sz="2400" dirty="0" smtClean="0"/>
              <a:t>Plan for an evaluation, including identifying roles, resources, and evaluation needs </a:t>
            </a:r>
          </a:p>
          <a:p>
            <a:pPr>
              <a:spcBef>
                <a:spcPts val="1200"/>
              </a:spcBef>
              <a:spcAft>
                <a:spcPts val="1200"/>
              </a:spcAft>
            </a:pPr>
            <a:r>
              <a:rPr lang="en-US" sz="2400" dirty="0" smtClean="0"/>
              <a:t>Develop a solicitation to hire an external evaluator</a:t>
            </a:r>
          </a:p>
          <a:p>
            <a:pPr>
              <a:spcBef>
                <a:spcPts val="1200"/>
              </a:spcBef>
              <a:spcAft>
                <a:spcPts val="1200"/>
              </a:spcAft>
            </a:pPr>
            <a:r>
              <a:rPr lang="en-US" sz="2400" dirty="0" smtClean="0"/>
              <a:t>Oversee and collaborate on the evaluation process</a:t>
            </a:r>
          </a:p>
          <a:p>
            <a:pPr>
              <a:spcBef>
                <a:spcPts val="1200"/>
              </a:spcBef>
              <a:spcAft>
                <a:spcPts val="1200"/>
              </a:spcAft>
            </a:pPr>
            <a:r>
              <a:rPr lang="en-US" sz="2400" dirty="0" smtClean="0"/>
              <a:t>Recognize potential challenges</a:t>
            </a:r>
          </a:p>
        </p:txBody>
      </p:sp>
    </p:spTree>
    <p:extLst>
      <p:ext uri="{BB962C8B-B14F-4D97-AF65-F5344CB8AC3E}">
        <p14:creationId xmlns:p14="http://schemas.microsoft.com/office/powerpoint/2010/main" val="19293523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Task 6: Manage the </a:t>
            </a:r>
            <a:r>
              <a:rPr lang="en-US" sz="3000" dirty="0" smtClean="0"/>
              <a:t>evaluator – communicate, monitor, and support</a:t>
            </a:r>
            <a:endParaRPr lang="en-US" sz="3000" dirty="0"/>
          </a:p>
        </p:txBody>
      </p:sp>
      <p:sp>
        <p:nvSpPr>
          <p:cNvPr id="3" name="Content Placeholder 2"/>
          <p:cNvSpPr>
            <a:spLocks noGrp="1"/>
          </p:cNvSpPr>
          <p:nvPr>
            <p:ph idx="1"/>
          </p:nvPr>
        </p:nvSpPr>
        <p:spPr>
          <a:xfrm>
            <a:off x="781665" y="1445342"/>
            <a:ext cx="7968197" cy="4529791"/>
          </a:xfrm>
        </p:spPr>
        <p:txBody>
          <a:bodyPr>
            <a:normAutofit/>
          </a:bodyPr>
          <a:lstStyle/>
          <a:p>
            <a:pPr>
              <a:spcAft>
                <a:spcPts val="1200"/>
              </a:spcAft>
            </a:pPr>
            <a:endParaRPr lang="en-US" sz="2400" dirty="0" smtClean="0"/>
          </a:p>
          <a:p>
            <a:pPr>
              <a:spcAft>
                <a:spcPts val="1200"/>
              </a:spcAft>
            </a:pPr>
            <a:r>
              <a:rPr lang="en-US" sz="2400" dirty="0" smtClean="0"/>
              <a:t>Communicate</a:t>
            </a:r>
          </a:p>
          <a:p>
            <a:pPr>
              <a:spcAft>
                <a:spcPts val="1200"/>
              </a:spcAft>
            </a:pPr>
            <a:r>
              <a:rPr lang="en-US" sz="2400" dirty="0" smtClean="0"/>
              <a:t>Monitor</a:t>
            </a:r>
          </a:p>
          <a:p>
            <a:pPr>
              <a:spcAft>
                <a:spcPts val="1200"/>
              </a:spcAft>
            </a:pPr>
            <a:r>
              <a:rPr lang="en-US" sz="2400" dirty="0" smtClean="0"/>
              <a:t>Support</a:t>
            </a:r>
          </a:p>
          <a:p>
            <a:pPr marL="0" indent="0">
              <a:spcAft>
                <a:spcPts val="1200"/>
              </a:spcAft>
              <a:buNone/>
            </a:pPr>
            <a:endParaRPr lang="en-US" dirty="0"/>
          </a:p>
        </p:txBody>
      </p:sp>
      <p:pic>
        <p:nvPicPr>
          <p:cNvPr id="1026" name="Picture 2" descr="C:\Users\nguyen-kim\AppData\Local\Microsoft\Windows\Temporary Internet Files\Content.Outlook\TA3X2PLW\Circle With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878" y="1196530"/>
            <a:ext cx="4218037" cy="429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10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03022" cy="896322"/>
          </a:xfrm>
        </p:spPr>
        <p:txBody>
          <a:bodyPr>
            <a:noAutofit/>
          </a:bodyPr>
          <a:lstStyle/>
          <a:p>
            <a:r>
              <a:rPr lang="en-US" sz="3000" dirty="0"/>
              <a:t>Task 6</a:t>
            </a:r>
            <a:r>
              <a:rPr lang="en-US" sz="3000" dirty="0" smtClean="0"/>
              <a:t>: Manage </a:t>
            </a:r>
            <a:r>
              <a:rPr lang="en-US" sz="3000" dirty="0"/>
              <a:t>the </a:t>
            </a:r>
            <a:r>
              <a:rPr lang="en-US" sz="3000" dirty="0" smtClean="0"/>
              <a:t>evaluator - </a:t>
            </a:r>
            <a:r>
              <a:rPr lang="en-US" sz="3000" dirty="0"/>
              <a:t>c</a:t>
            </a:r>
            <a:r>
              <a:rPr lang="en-US" sz="3000" dirty="0" smtClean="0"/>
              <a:t>ommunicate</a:t>
            </a:r>
            <a:endParaRPr lang="en-US" sz="3000" dirty="0"/>
          </a:p>
        </p:txBody>
      </p:sp>
      <p:sp>
        <p:nvSpPr>
          <p:cNvPr id="3" name="Content Placeholder 2"/>
          <p:cNvSpPr>
            <a:spLocks noGrp="1"/>
          </p:cNvSpPr>
          <p:nvPr>
            <p:ph idx="1"/>
          </p:nvPr>
        </p:nvSpPr>
        <p:spPr>
          <a:xfrm>
            <a:off x="378372" y="1371600"/>
            <a:ext cx="8371490" cy="4603533"/>
          </a:xfrm>
        </p:spPr>
        <p:txBody>
          <a:bodyPr>
            <a:normAutofit/>
          </a:bodyPr>
          <a:lstStyle/>
          <a:p>
            <a:pPr marL="0" indent="0">
              <a:spcAft>
                <a:spcPts val="1200"/>
              </a:spcAft>
              <a:buNone/>
            </a:pPr>
            <a:r>
              <a:rPr lang="en-US" dirty="0" smtClean="0"/>
              <a:t>Maintain communication throughout the project</a:t>
            </a:r>
          </a:p>
          <a:p>
            <a:pPr>
              <a:spcAft>
                <a:spcPts val="1200"/>
              </a:spcAft>
            </a:pPr>
            <a:r>
              <a:rPr lang="en-US" sz="2400" dirty="0" smtClean="0"/>
              <a:t>Project kick-off meeting</a:t>
            </a:r>
          </a:p>
          <a:p>
            <a:pPr lvl="1">
              <a:spcAft>
                <a:spcPts val="1200"/>
              </a:spcAft>
            </a:pPr>
            <a:r>
              <a:rPr lang="en-US" sz="2000" dirty="0" smtClean="0"/>
              <a:t>Discussion of tasks outlined in the contract</a:t>
            </a:r>
          </a:p>
          <a:p>
            <a:pPr lvl="1">
              <a:spcAft>
                <a:spcPts val="1200"/>
              </a:spcAft>
            </a:pPr>
            <a:r>
              <a:rPr lang="en-US" sz="2000" dirty="0" smtClean="0"/>
              <a:t>Details about upcoming deliverables</a:t>
            </a:r>
          </a:p>
          <a:p>
            <a:pPr lvl="1">
              <a:spcAft>
                <a:spcPts val="1200"/>
              </a:spcAft>
            </a:pPr>
            <a:r>
              <a:rPr lang="en-US" sz="2000" dirty="0" smtClean="0"/>
              <a:t>Project timeline</a:t>
            </a:r>
          </a:p>
          <a:p>
            <a:pPr lvl="1">
              <a:spcAft>
                <a:spcPts val="1200"/>
              </a:spcAft>
            </a:pPr>
            <a:r>
              <a:rPr lang="en-US" sz="2000" dirty="0" smtClean="0"/>
              <a:t>Questions or challenges to the work</a:t>
            </a:r>
          </a:p>
          <a:p>
            <a:pPr>
              <a:spcAft>
                <a:spcPts val="1200"/>
              </a:spcAft>
            </a:pPr>
            <a:r>
              <a:rPr lang="en-US" sz="2400" dirty="0" smtClean="0"/>
              <a:t>Regular, ongoing meetings to keep the evaluation moving in a timely and efficient manner </a:t>
            </a:r>
          </a:p>
          <a:p>
            <a:pPr>
              <a:spcAft>
                <a:spcPts val="1200"/>
              </a:spcAft>
            </a:pPr>
            <a:r>
              <a:rPr lang="en-US" sz="2400" dirty="0" smtClean="0"/>
              <a:t>Ad hoc meetings to discuss specific topics</a:t>
            </a:r>
          </a:p>
          <a:p>
            <a:pPr lvl="1">
              <a:spcAft>
                <a:spcPts val="1200"/>
              </a:spcAft>
            </a:pPr>
            <a:r>
              <a:rPr lang="en-US" sz="2000" dirty="0"/>
              <a:t>e</a:t>
            </a:r>
            <a:r>
              <a:rPr lang="en-US" sz="2000" dirty="0" smtClean="0"/>
              <a:t>.g., Debrief on preliminary findings</a:t>
            </a:r>
          </a:p>
          <a:p>
            <a:pPr marL="0" indent="0">
              <a:spcAft>
                <a:spcPts val="1200"/>
              </a:spcAft>
              <a:buNone/>
            </a:pPr>
            <a:endParaRPr lang="en-US" dirty="0"/>
          </a:p>
          <a:p>
            <a:pPr>
              <a:spcAft>
                <a:spcPts val="1200"/>
              </a:spcAft>
            </a:pPr>
            <a:endParaRPr lang="en-US" sz="2000" dirty="0" smtClean="0"/>
          </a:p>
        </p:txBody>
      </p:sp>
    </p:spTree>
    <p:extLst>
      <p:ext uri="{BB962C8B-B14F-4D97-AF65-F5344CB8AC3E}">
        <p14:creationId xmlns:p14="http://schemas.microsoft.com/office/powerpoint/2010/main" val="2835251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Task 6: </a:t>
            </a:r>
            <a:r>
              <a:rPr lang="en-US" sz="3000" dirty="0"/>
              <a:t>Manage the evaluator - m</a:t>
            </a:r>
            <a:r>
              <a:rPr lang="en-US" sz="3000" dirty="0" smtClean="0"/>
              <a:t>onitor</a:t>
            </a:r>
            <a:endParaRPr lang="en-US" sz="3000" dirty="0"/>
          </a:p>
        </p:txBody>
      </p:sp>
      <p:sp>
        <p:nvSpPr>
          <p:cNvPr id="3" name="Content Placeholder 2"/>
          <p:cNvSpPr>
            <a:spLocks noGrp="1"/>
          </p:cNvSpPr>
          <p:nvPr>
            <p:ph idx="1"/>
          </p:nvPr>
        </p:nvSpPr>
        <p:spPr>
          <a:xfrm>
            <a:off x="378372" y="1371600"/>
            <a:ext cx="8371490" cy="4603533"/>
          </a:xfrm>
        </p:spPr>
        <p:txBody>
          <a:bodyPr>
            <a:normAutofit lnSpcReduction="10000"/>
          </a:bodyPr>
          <a:lstStyle/>
          <a:p>
            <a:pPr marL="0" indent="0">
              <a:spcAft>
                <a:spcPts val="1200"/>
              </a:spcAft>
              <a:buNone/>
            </a:pPr>
            <a:r>
              <a:rPr lang="en-US" dirty="0" smtClean="0"/>
              <a:t>Continually monitor progress on the evaluation and the evaluator’s work:</a:t>
            </a:r>
          </a:p>
          <a:p>
            <a:pPr>
              <a:spcAft>
                <a:spcPts val="1200"/>
              </a:spcAft>
            </a:pPr>
            <a:r>
              <a:rPr lang="en-US" sz="2400" dirty="0" smtClean="0"/>
              <a:t>Review and provide feedback on deliverables</a:t>
            </a:r>
          </a:p>
          <a:p>
            <a:pPr>
              <a:spcAft>
                <a:spcPts val="1200"/>
              </a:spcAft>
            </a:pPr>
            <a:r>
              <a:rPr lang="en-US" sz="2400" dirty="0" smtClean="0"/>
              <a:t>Enforce the schedule for completing tasks and make adjustments as needed</a:t>
            </a:r>
          </a:p>
          <a:p>
            <a:pPr>
              <a:spcAft>
                <a:spcPts val="1200"/>
              </a:spcAft>
            </a:pPr>
            <a:r>
              <a:rPr lang="en-US" sz="2400" dirty="0" smtClean="0"/>
              <a:t>Assess the evaluator’s skills and performance throughout the evaluation </a:t>
            </a:r>
          </a:p>
          <a:p>
            <a:pPr lvl="1">
              <a:spcAft>
                <a:spcPts val="1200"/>
              </a:spcAft>
            </a:pPr>
            <a:r>
              <a:rPr lang="en-US" sz="2000" dirty="0" smtClean="0"/>
              <a:t>Ask program staff about their interactions with the evaluator</a:t>
            </a:r>
          </a:p>
          <a:p>
            <a:pPr lvl="1">
              <a:spcAft>
                <a:spcPts val="1200"/>
              </a:spcAft>
            </a:pPr>
            <a:r>
              <a:rPr lang="en-US" sz="2000" dirty="0" smtClean="0"/>
              <a:t>Find opportunities to observe the evaluator, while on-site or in meetings</a:t>
            </a:r>
          </a:p>
          <a:p>
            <a:pPr>
              <a:spcAft>
                <a:spcPts val="1200"/>
              </a:spcAft>
            </a:pPr>
            <a:r>
              <a:rPr lang="en-US" sz="2400" dirty="0" smtClean="0"/>
              <a:t>Keep up with invoicing/payments</a:t>
            </a:r>
            <a:endParaRPr lang="en-US" dirty="0"/>
          </a:p>
          <a:p>
            <a:pPr>
              <a:spcAft>
                <a:spcPts val="1200"/>
              </a:spcAft>
            </a:pPr>
            <a:endParaRPr lang="en-US" sz="2000" dirty="0" smtClean="0"/>
          </a:p>
        </p:txBody>
      </p:sp>
    </p:spTree>
    <p:extLst>
      <p:ext uri="{BB962C8B-B14F-4D97-AF65-F5344CB8AC3E}">
        <p14:creationId xmlns:p14="http://schemas.microsoft.com/office/powerpoint/2010/main" val="2761888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Task 6: Manage the evaluator </a:t>
            </a:r>
            <a:r>
              <a:rPr lang="en-US" sz="3000" dirty="0" smtClean="0"/>
              <a:t>– monitor deliverables</a:t>
            </a:r>
            <a:endParaRPr lang="en-US" sz="3000" dirty="0"/>
          </a:p>
        </p:txBody>
      </p:sp>
      <p:sp>
        <p:nvSpPr>
          <p:cNvPr id="3" name="Content Placeholder 2"/>
          <p:cNvSpPr>
            <a:spLocks noGrp="1"/>
          </p:cNvSpPr>
          <p:nvPr>
            <p:ph idx="1"/>
          </p:nvPr>
        </p:nvSpPr>
        <p:spPr>
          <a:xfrm>
            <a:off x="378372" y="1229710"/>
            <a:ext cx="8371490" cy="5208411"/>
          </a:xfrm>
        </p:spPr>
        <p:txBody>
          <a:bodyPr>
            <a:normAutofit fontScale="92500"/>
          </a:bodyPr>
          <a:lstStyle/>
          <a:p>
            <a:pPr>
              <a:spcAft>
                <a:spcPts val="1200"/>
              </a:spcAft>
            </a:pPr>
            <a:r>
              <a:rPr lang="en-US" sz="2600" dirty="0" smtClean="0"/>
              <a:t>Evaluation design plan</a:t>
            </a:r>
            <a:endParaRPr lang="en-US" sz="2600" dirty="0"/>
          </a:p>
          <a:p>
            <a:pPr lvl="1">
              <a:spcAft>
                <a:spcPts val="1200"/>
              </a:spcAft>
            </a:pPr>
            <a:r>
              <a:rPr lang="en-US" sz="2200" dirty="0" smtClean="0"/>
              <a:t>Written </a:t>
            </a:r>
            <a:r>
              <a:rPr lang="en-US" sz="2200" dirty="0"/>
              <a:t>document that </a:t>
            </a:r>
            <a:r>
              <a:rPr lang="en-US" sz="2200" dirty="0" smtClean="0"/>
              <a:t>should detail </a:t>
            </a:r>
            <a:r>
              <a:rPr lang="en-US" sz="2200" dirty="0"/>
              <a:t>all of the evaluation steps and activities </a:t>
            </a:r>
            <a:r>
              <a:rPr lang="en-US" sz="2200" dirty="0" smtClean="0"/>
              <a:t>the evaluator plans to conduct</a:t>
            </a:r>
            <a:endParaRPr lang="en-US" sz="2200" dirty="0"/>
          </a:p>
          <a:p>
            <a:pPr>
              <a:spcAft>
                <a:spcPts val="1200"/>
              </a:spcAft>
            </a:pPr>
            <a:r>
              <a:rPr lang="en-US" sz="2600" dirty="0" smtClean="0"/>
              <a:t>Instruments</a:t>
            </a:r>
          </a:p>
          <a:p>
            <a:pPr lvl="1">
              <a:spcAft>
                <a:spcPts val="1200"/>
              </a:spcAft>
            </a:pPr>
            <a:r>
              <a:rPr lang="en-US" sz="2200" dirty="0" smtClean="0"/>
              <a:t>Surveys or assessment tools to be used to obtain data</a:t>
            </a:r>
          </a:p>
          <a:p>
            <a:pPr>
              <a:spcAft>
                <a:spcPts val="1200"/>
              </a:spcAft>
            </a:pPr>
            <a:r>
              <a:rPr lang="en-US" sz="2600" dirty="0" smtClean="0"/>
              <a:t>Monthly or quarterly progress reports </a:t>
            </a:r>
            <a:endParaRPr lang="en-US" sz="2600" dirty="0"/>
          </a:p>
          <a:p>
            <a:pPr lvl="1">
              <a:spcAft>
                <a:spcPts val="1200"/>
              </a:spcAft>
            </a:pPr>
            <a:r>
              <a:rPr lang="en-US" sz="2200" dirty="0" smtClean="0"/>
              <a:t>Reports that provide a status update on the evaluation activities</a:t>
            </a:r>
            <a:endParaRPr lang="en-US" sz="2200" dirty="0"/>
          </a:p>
          <a:p>
            <a:r>
              <a:rPr lang="en-US" sz="2600" dirty="0" smtClean="0"/>
              <a:t>Interim/final </a:t>
            </a:r>
            <a:r>
              <a:rPr lang="en-US" sz="2600" dirty="0"/>
              <a:t>reports</a:t>
            </a:r>
          </a:p>
          <a:p>
            <a:pPr lvl="1"/>
            <a:r>
              <a:rPr lang="en-US" sz="2200" dirty="0"/>
              <a:t>Request </a:t>
            </a:r>
            <a:r>
              <a:rPr lang="en-US" sz="2200" dirty="0" smtClean="0"/>
              <a:t>to review an </a:t>
            </a:r>
            <a:r>
              <a:rPr lang="en-US" sz="2200" dirty="0"/>
              <a:t>outline </a:t>
            </a:r>
            <a:r>
              <a:rPr lang="en-US" sz="2200" dirty="0" smtClean="0"/>
              <a:t>of the report prior </a:t>
            </a:r>
            <a:r>
              <a:rPr lang="en-US" sz="2200" dirty="0"/>
              <a:t>to </a:t>
            </a:r>
            <a:r>
              <a:rPr lang="en-US" sz="2200" dirty="0" smtClean="0"/>
              <a:t>writing</a:t>
            </a:r>
          </a:p>
          <a:p>
            <a:pPr lvl="1"/>
            <a:r>
              <a:rPr lang="en-US" sz="2200" dirty="0" smtClean="0"/>
              <a:t>Program staff may contribute </a:t>
            </a:r>
            <a:r>
              <a:rPr lang="en-US" sz="2200" dirty="0"/>
              <a:t>to sections of report (e.g., background)</a:t>
            </a:r>
          </a:p>
          <a:p>
            <a:r>
              <a:rPr lang="en-US" sz="2600" dirty="0"/>
              <a:t>Other deliverables</a:t>
            </a:r>
          </a:p>
          <a:p>
            <a:pPr lvl="1"/>
            <a:r>
              <a:rPr lang="en-US" sz="2200" dirty="0"/>
              <a:t>Short memos and/or research briefs</a:t>
            </a:r>
          </a:p>
          <a:p>
            <a:endParaRPr lang="en-US" sz="2400" dirty="0" smtClean="0"/>
          </a:p>
          <a:p>
            <a:pPr marL="0" indent="0">
              <a:spcAft>
                <a:spcPts val="1200"/>
              </a:spcAft>
              <a:buNone/>
            </a:pPr>
            <a:endParaRPr lang="en-US" dirty="0"/>
          </a:p>
          <a:p>
            <a:pPr>
              <a:spcAft>
                <a:spcPts val="1200"/>
              </a:spcAft>
            </a:pPr>
            <a:endParaRPr lang="en-US" sz="2000" dirty="0" smtClean="0"/>
          </a:p>
        </p:txBody>
      </p:sp>
    </p:spTree>
    <p:extLst>
      <p:ext uri="{BB962C8B-B14F-4D97-AF65-F5344CB8AC3E}">
        <p14:creationId xmlns:p14="http://schemas.microsoft.com/office/powerpoint/2010/main" val="140144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Task 6: </a:t>
            </a:r>
            <a:r>
              <a:rPr lang="en-US" sz="3000" dirty="0" smtClean="0"/>
              <a:t>Manage the evaluator - support</a:t>
            </a:r>
            <a:endParaRPr lang="en-US" sz="3000" dirty="0"/>
          </a:p>
        </p:txBody>
      </p:sp>
      <p:sp>
        <p:nvSpPr>
          <p:cNvPr id="3" name="Content Placeholder 2"/>
          <p:cNvSpPr>
            <a:spLocks noGrp="1"/>
          </p:cNvSpPr>
          <p:nvPr>
            <p:ph idx="1"/>
          </p:nvPr>
        </p:nvSpPr>
        <p:spPr>
          <a:xfrm>
            <a:off x="378372" y="1371600"/>
            <a:ext cx="8371490" cy="4603533"/>
          </a:xfrm>
        </p:spPr>
        <p:txBody>
          <a:bodyPr>
            <a:normAutofit/>
          </a:bodyPr>
          <a:lstStyle/>
          <a:p>
            <a:pPr marL="0" indent="0">
              <a:spcAft>
                <a:spcPts val="1200"/>
              </a:spcAft>
              <a:buNone/>
            </a:pPr>
            <a:r>
              <a:rPr lang="en-US" dirty="0" smtClean="0"/>
              <a:t>Provide support and feedback as needed</a:t>
            </a:r>
          </a:p>
          <a:p>
            <a:pPr>
              <a:spcAft>
                <a:spcPts val="1200"/>
              </a:spcAft>
            </a:pPr>
            <a:r>
              <a:rPr lang="en-US" sz="2400" dirty="0" smtClean="0"/>
              <a:t>Offer advice and guidance to help troubleshoot issues, as needed</a:t>
            </a:r>
          </a:p>
          <a:p>
            <a:pPr>
              <a:spcAft>
                <a:spcPts val="1200"/>
              </a:spcAft>
            </a:pPr>
            <a:r>
              <a:rPr lang="en-US" sz="2400" dirty="0" smtClean="0"/>
              <a:t>Ensure the evaluator has access to the information required</a:t>
            </a:r>
          </a:p>
          <a:p>
            <a:pPr>
              <a:spcAft>
                <a:spcPts val="1200"/>
              </a:spcAft>
            </a:pPr>
            <a:r>
              <a:rPr lang="en-US" sz="2400" dirty="0" smtClean="0"/>
              <a:t>Provide continuous input and feedback on the evaluator’s work</a:t>
            </a:r>
            <a:endParaRPr lang="en-US" dirty="0"/>
          </a:p>
          <a:p>
            <a:pPr>
              <a:spcAft>
                <a:spcPts val="1200"/>
              </a:spcAft>
            </a:pPr>
            <a:endParaRPr lang="en-US" sz="2000" dirty="0" smtClean="0"/>
          </a:p>
        </p:txBody>
      </p:sp>
    </p:spTree>
    <p:extLst>
      <p:ext uri="{BB962C8B-B14F-4D97-AF65-F5344CB8AC3E}">
        <p14:creationId xmlns:p14="http://schemas.microsoft.com/office/powerpoint/2010/main" val="172113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challenges and strategies </a:t>
            </a:r>
            <a:endParaRPr lang="en-US" dirty="0"/>
          </a:p>
        </p:txBody>
      </p:sp>
      <p:sp>
        <p:nvSpPr>
          <p:cNvPr id="3" name="Content Placeholder 2"/>
          <p:cNvSpPr>
            <a:spLocks noGrp="1"/>
          </p:cNvSpPr>
          <p:nvPr>
            <p:ph idx="1"/>
          </p:nvPr>
        </p:nvSpPr>
        <p:spPr>
          <a:xfrm>
            <a:off x="378372" y="1371600"/>
            <a:ext cx="8371490" cy="4603533"/>
          </a:xfrm>
        </p:spPr>
        <p:txBody>
          <a:bodyPr>
            <a:normAutofit fontScale="92500"/>
          </a:bodyPr>
          <a:lstStyle/>
          <a:p>
            <a:pPr marL="457200" indent="-457200">
              <a:spcAft>
                <a:spcPts val="1200"/>
              </a:spcAft>
              <a:buFont typeface="+mj-lt"/>
              <a:buAutoNum type="arabicPeriod"/>
            </a:pPr>
            <a:r>
              <a:rPr lang="en-US" sz="2400" dirty="0" smtClean="0"/>
              <a:t>Evaluation of the program requires skills or expertise outside the original plan</a:t>
            </a:r>
          </a:p>
          <a:p>
            <a:pPr marL="457200" indent="-457200">
              <a:spcAft>
                <a:spcPts val="1200"/>
              </a:spcAft>
              <a:buFont typeface="+mj-lt"/>
              <a:buAutoNum type="arabicPeriod"/>
            </a:pPr>
            <a:r>
              <a:rPr lang="en-US" sz="2400" dirty="0" smtClean="0"/>
              <a:t>The evaluator does not understand your program and/or does not make efforts to include your input/feedback </a:t>
            </a:r>
            <a:endParaRPr lang="en-US" sz="2400" dirty="0"/>
          </a:p>
          <a:p>
            <a:pPr marL="457200" indent="-457200">
              <a:spcAft>
                <a:spcPts val="1200"/>
              </a:spcAft>
              <a:buFont typeface="+mj-lt"/>
              <a:buAutoNum type="arabicPeriod"/>
            </a:pPr>
            <a:r>
              <a:rPr lang="en-US" sz="2400" dirty="0" smtClean="0"/>
              <a:t>Evaluation has limited time for analysis and reporting in Year 3</a:t>
            </a:r>
          </a:p>
          <a:p>
            <a:pPr marL="457200" indent="-457200">
              <a:spcAft>
                <a:spcPts val="1200"/>
              </a:spcAft>
              <a:buFont typeface="+mj-lt"/>
              <a:buAutoNum type="arabicPeriod"/>
            </a:pPr>
            <a:r>
              <a:rPr lang="en-US" sz="2400" dirty="0" smtClean="0"/>
              <a:t>The evaluator leaves, terminates the contract, or does not meet contractual requirements</a:t>
            </a:r>
          </a:p>
          <a:p>
            <a:pPr marL="457200" indent="-457200">
              <a:spcAft>
                <a:spcPts val="1200"/>
              </a:spcAft>
              <a:buFont typeface="+mj-lt"/>
              <a:buAutoNum type="arabicPeriod"/>
            </a:pPr>
            <a:r>
              <a:rPr lang="en-US" sz="2400" dirty="0" smtClean="0"/>
              <a:t>You are not satisfied with the evaluator’s findings</a:t>
            </a:r>
          </a:p>
          <a:p>
            <a:pPr marL="457200" indent="-457200">
              <a:spcAft>
                <a:spcPts val="1200"/>
              </a:spcAft>
              <a:buFont typeface="+mj-lt"/>
              <a:buAutoNum type="arabicPeriod"/>
            </a:pPr>
            <a:r>
              <a:rPr lang="en-US" sz="2400" dirty="0" smtClean="0"/>
              <a:t>The evaluator changes the scope of the evaluation midcourse without approval to make this change</a:t>
            </a:r>
          </a:p>
          <a:p>
            <a:pPr marL="457200" indent="-457200">
              <a:spcAft>
                <a:spcPts val="1200"/>
              </a:spcAft>
              <a:buFont typeface="+mj-lt"/>
              <a:buAutoNum type="arabicPeriod"/>
            </a:pPr>
            <a:r>
              <a:rPr lang="en-US" sz="2400" dirty="0"/>
              <a:t>Serious and persistent differences in evaluation </a:t>
            </a:r>
            <a:r>
              <a:rPr lang="en-US" sz="2400" dirty="0" smtClean="0"/>
              <a:t>approach</a:t>
            </a:r>
            <a:endParaRPr lang="en-US" sz="2400" dirty="0"/>
          </a:p>
          <a:p>
            <a:pPr>
              <a:spcAft>
                <a:spcPts val="1200"/>
              </a:spcAft>
            </a:pPr>
            <a:endParaRPr lang="en-US" dirty="0" smtClean="0"/>
          </a:p>
          <a:p>
            <a:pPr marL="0" indent="0">
              <a:spcAft>
                <a:spcPts val="1200"/>
              </a:spcAft>
              <a:buNone/>
            </a:pPr>
            <a:endParaRPr lang="en-US" dirty="0"/>
          </a:p>
          <a:p>
            <a:pPr>
              <a:spcAft>
                <a:spcPts val="1200"/>
              </a:spcAft>
            </a:pPr>
            <a:endParaRPr lang="en-US" sz="2000" dirty="0" smtClean="0"/>
          </a:p>
        </p:txBody>
      </p:sp>
    </p:spTree>
    <p:extLst>
      <p:ext uri="{BB962C8B-B14F-4D97-AF65-F5344CB8AC3E}">
        <p14:creationId xmlns:p14="http://schemas.microsoft.com/office/powerpoint/2010/main" val="895663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p:txBody>
          <a:bodyPr/>
          <a:lstStyle/>
          <a:p>
            <a:pPr>
              <a:defRPr/>
            </a:pPr>
            <a:r>
              <a:rPr lang="en-US" dirty="0" smtClean="0"/>
              <a:t>Read the example scenario </a:t>
            </a:r>
          </a:p>
          <a:p>
            <a:pPr>
              <a:defRPr/>
            </a:pPr>
            <a:endParaRPr lang="en-US" dirty="0" smtClean="0"/>
          </a:p>
          <a:p>
            <a:pPr>
              <a:defRPr/>
            </a:pPr>
            <a:r>
              <a:rPr lang="en-US" dirty="0" smtClean="0"/>
              <a:t>Discuss the following questions </a:t>
            </a:r>
            <a:r>
              <a:rPr lang="en-US" dirty="0"/>
              <a:t>in small </a:t>
            </a:r>
            <a:r>
              <a:rPr lang="en-US" dirty="0" smtClean="0"/>
              <a:t>groups:</a:t>
            </a:r>
          </a:p>
          <a:p>
            <a:pPr lvl="1">
              <a:defRPr/>
            </a:pPr>
            <a:r>
              <a:rPr lang="en-US" dirty="0" smtClean="0"/>
              <a:t>What could the evaluator have done differently?</a:t>
            </a:r>
          </a:p>
          <a:p>
            <a:pPr lvl="1">
              <a:defRPr/>
            </a:pPr>
            <a:r>
              <a:rPr lang="en-US" dirty="0" smtClean="0"/>
              <a:t>How </a:t>
            </a:r>
            <a:r>
              <a:rPr lang="en-US" dirty="0"/>
              <a:t>could the grantee have effectively communicated, monitored, and supported the evaluation to avoid this outcome? </a:t>
            </a:r>
          </a:p>
          <a:p>
            <a:pPr lvl="1">
              <a:defRPr/>
            </a:pPr>
            <a:r>
              <a:rPr lang="en-US" dirty="0"/>
              <a:t>What could the grantee have done differently during the planning process?</a:t>
            </a:r>
          </a:p>
          <a:p>
            <a:pPr marL="228600" lvl="1" indent="0">
              <a:buNone/>
              <a:defRPr/>
            </a:pPr>
            <a:endParaRPr lang="en-US" dirty="0" smtClean="0"/>
          </a:p>
          <a:p>
            <a:pPr lvl="1">
              <a:defRPr/>
            </a:pPr>
            <a:endParaRPr lang="en-US" dirty="0"/>
          </a:p>
        </p:txBody>
      </p:sp>
    </p:spTree>
    <p:extLst>
      <p:ext uri="{BB962C8B-B14F-4D97-AF65-F5344CB8AC3E}">
        <p14:creationId xmlns:p14="http://schemas.microsoft.com/office/powerpoint/2010/main" val="311734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points to remember: </a:t>
            </a:r>
            <a:endParaRPr lang="en-US" dirty="0"/>
          </a:p>
        </p:txBody>
      </p:sp>
      <p:sp>
        <p:nvSpPr>
          <p:cNvPr id="3" name="Content Placeholder 2"/>
          <p:cNvSpPr>
            <a:spLocks noGrp="1"/>
          </p:cNvSpPr>
          <p:nvPr>
            <p:ph idx="1"/>
          </p:nvPr>
        </p:nvSpPr>
        <p:spPr>
          <a:xfrm>
            <a:off x="236483" y="1308538"/>
            <a:ext cx="8607971" cy="4981902"/>
          </a:xfrm>
        </p:spPr>
        <p:txBody>
          <a:bodyPr>
            <a:normAutofit fontScale="92500" lnSpcReduction="10000"/>
          </a:bodyPr>
          <a:lstStyle/>
          <a:p>
            <a:pPr>
              <a:spcAft>
                <a:spcPts val="1200"/>
              </a:spcAft>
            </a:pPr>
            <a:r>
              <a:rPr lang="en-US" sz="2600" dirty="0" smtClean="0"/>
              <a:t>Start the process early</a:t>
            </a:r>
          </a:p>
          <a:p>
            <a:pPr lvl="1">
              <a:spcAft>
                <a:spcPts val="1200"/>
              </a:spcAft>
            </a:pPr>
            <a:r>
              <a:rPr lang="en-US" sz="2200" dirty="0" smtClean="0"/>
              <a:t>Build in time for unexpected delays to avoid potentially missing critical deadlines.</a:t>
            </a:r>
          </a:p>
          <a:p>
            <a:pPr>
              <a:spcAft>
                <a:spcPts val="1200"/>
              </a:spcAft>
            </a:pPr>
            <a:r>
              <a:rPr lang="en-US" sz="2600" dirty="0" smtClean="0"/>
              <a:t>Do your homework</a:t>
            </a:r>
          </a:p>
          <a:p>
            <a:pPr lvl="1">
              <a:spcAft>
                <a:spcPts val="1200"/>
              </a:spcAft>
            </a:pPr>
            <a:r>
              <a:rPr lang="en-US" sz="2200" dirty="0" smtClean="0"/>
              <a:t>The evaluation manager should have a basic understanding of evaluation concepts and methods to ensure that he/she can effectively communicate your program’s evaluation needs to the evaluator.</a:t>
            </a:r>
          </a:p>
          <a:p>
            <a:pPr>
              <a:spcAft>
                <a:spcPts val="1200"/>
              </a:spcAft>
            </a:pPr>
            <a:r>
              <a:rPr lang="en-US" sz="2600" dirty="0" smtClean="0"/>
              <a:t>Ask questions</a:t>
            </a:r>
          </a:p>
          <a:p>
            <a:pPr lvl="1">
              <a:spcAft>
                <a:spcPts val="1200"/>
              </a:spcAft>
            </a:pPr>
            <a:r>
              <a:rPr lang="en-US" sz="2200" dirty="0" smtClean="0"/>
              <a:t>Make sure to ask questions if you are unclear about the evaluation approach or activities your evaluator is undertaking</a:t>
            </a:r>
            <a:r>
              <a:rPr lang="en-US" sz="2000" dirty="0"/>
              <a:t>.</a:t>
            </a:r>
            <a:r>
              <a:rPr lang="en-US" sz="2000" dirty="0" smtClean="0"/>
              <a:t> </a:t>
            </a:r>
          </a:p>
          <a:p>
            <a:pPr>
              <a:spcAft>
                <a:spcPts val="1200"/>
              </a:spcAft>
            </a:pPr>
            <a:r>
              <a:rPr lang="en-US" sz="2600" dirty="0" smtClean="0"/>
              <a:t>Collaborate often</a:t>
            </a:r>
          </a:p>
          <a:p>
            <a:pPr lvl="1">
              <a:spcAft>
                <a:spcPts val="1200"/>
              </a:spcAft>
            </a:pPr>
            <a:r>
              <a:rPr lang="en-US" sz="2200" dirty="0" smtClean="0"/>
              <a:t>An evaluation is best served when both program staff and the evaluator are well-informed and working together.</a:t>
            </a:r>
          </a:p>
          <a:p>
            <a:pPr>
              <a:spcAft>
                <a:spcPts val="1200"/>
              </a:spcAft>
            </a:pPr>
            <a:endParaRPr lang="en-US" sz="2400" dirty="0" smtClean="0"/>
          </a:p>
          <a:p>
            <a:pPr>
              <a:spcAft>
                <a:spcPts val="1200"/>
              </a:spcAft>
            </a:pPr>
            <a:endParaRPr lang="en-US" sz="2400" dirty="0" smtClean="0"/>
          </a:p>
          <a:p>
            <a:pPr marL="0" indent="0">
              <a:spcAft>
                <a:spcPts val="1200"/>
              </a:spcAft>
              <a:buNone/>
            </a:pPr>
            <a:endParaRPr lang="en-US" sz="2000" dirty="0" smtClean="0"/>
          </a:p>
        </p:txBody>
      </p:sp>
    </p:spTree>
    <p:extLst>
      <p:ext uri="{BB962C8B-B14F-4D97-AF65-F5344CB8AC3E}">
        <p14:creationId xmlns:p14="http://schemas.microsoft.com/office/powerpoint/2010/main" val="2405587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evaluation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200" dirty="0" smtClean="0"/>
              <a:t>Go to the National Service </a:t>
            </a:r>
            <a:r>
              <a:rPr lang="en-US" sz="2200" dirty="0" smtClean="0"/>
              <a:t>Resource Page on Nationalservice.gov/resources </a:t>
            </a:r>
            <a:r>
              <a:rPr lang="en-US" sz="2200" dirty="0" smtClean="0"/>
              <a:t>for more information:</a:t>
            </a:r>
          </a:p>
          <a:p>
            <a:pPr marL="0" indent="0">
              <a:buNone/>
            </a:pPr>
            <a:r>
              <a:rPr lang="en-US" sz="2200" u="sng" dirty="0" smtClean="0">
                <a:hlinkClick r:id="rId3"/>
              </a:rPr>
              <a:t>https</a:t>
            </a:r>
            <a:r>
              <a:rPr lang="en-US" sz="2200" u="sng" dirty="0">
                <a:hlinkClick r:id="rId3"/>
              </a:rPr>
              <a:t>://</a:t>
            </a:r>
            <a:r>
              <a:rPr lang="en-US" sz="2200" u="sng" dirty="0" smtClean="0">
                <a:hlinkClick r:id="rId3"/>
              </a:rPr>
              <a:t>www.nationalserviceresources.gov/evaluation-americorps</a:t>
            </a:r>
            <a:endParaRPr lang="en-US" sz="2200" u="sng" dirty="0" smtClean="0"/>
          </a:p>
          <a:p>
            <a:r>
              <a:rPr lang="en-US" sz="2200" dirty="0" smtClean="0"/>
              <a:t>Resource Page on Nationalservice.gov/resources </a:t>
            </a:r>
            <a:r>
              <a:rPr lang="en-US" sz="2200" dirty="0"/>
              <a:t>on </a:t>
            </a:r>
            <a:r>
              <a:rPr lang="en-US" sz="2200" i="1" dirty="0"/>
              <a:t>Finding an Evaluation Consultant or Staff Member</a:t>
            </a:r>
            <a:r>
              <a:rPr lang="en-US" sz="2200" dirty="0"/>
              <a:t> </a:t>
            </a:r>
            <a:r>
              <a:rPr lang="en-US" sz="2200" u="sng" dirty="0">
                <a:hlinkClick r:id="rId4"/>
              </a:rPr>
              <a:t>http://siflearningcommunity.ning.com/forum/topics/where-to-look-for-an-evaluation-consultant-or-perhaps-a-part-time</a:t>
            </a:r>
            <a:r>
              <a:rPr lang="en-US" sz="2200" dirty="0"/>
              <a:t>  </a:t>
            </a:r>
          </a:p>
          <a:p>
            <a:r>
              <a:rPr lang="en-US" sz="2200" i="1" dirty="0" smtClean="0"/>
              <a:t>Hiring </a:t>
            </a:r>
            <a:r>
              <a:rPr lang="en-US" sz="2200" i="1" dirty="0"/>
              <a:t>the Right Evaluator for your National Service Program</a:t>
            </a:r>
            <a:r>
              <a:rPr lang="en-US" sz="2200" dirty="0"/>
              <a:t/>
            </a:r>
            <a:br>
              <a:rPr lang="en-US" sz="2200" dirty="0"/>
            </a:br>
            <a:r>
              <a:rPr lang="en-US" sz="2200" u="sng" dirty="0" smtClean="0">
                <a:hlinkClick r:id="rId5"/>
              </a:rPr>
              <a:t>http</a:t>
            </a:r>
            <a:r>
              <a:rPr lang="en-US" sz="2200" u="sng" dirty="0">
                <a:hlinkClick r:id="rId5"/>
              </a:rPr>
              <a:t>://www.nationalserviceresources.org/files/legacy/filemanager/download/performanceMeasurement/Hiring_the_Right_Evaluator.pdf</a:t>
            </a:r>
            <a:endParaRPr lang="en-US" sz="2200" dirty="0"/>
          </a:p>
          <a:p>
            <a:r>
              <a:rPr lang="en-US" sz="2200" i="1" dirty="0" smtClean="0"/>
              <a:t>Selecting </a:t>
            </a:r>
            <a:r>
              <a:rPr lang="en-US" sz="2200" i="1" dirty="0"/>
              <a:t>an </a:t>
            </a:r>
            <a:r>
              <a:rPr lang="en-US" sz="2200" i="1" dirty="0" smtClean="0"/>
              <a:t>Evaluator</a:t>
            </a:r>
            <a:r>
              <a:rPr lang="en-US" sz="2200" dirty="0"/>
              <a:t/>
            </a:r>
            <a:br>
              <a:rPr lang="en-US" sz="2200" dirty="0"/>
            </a:br>
            <a:r>
              <a:rPr lang="en-US" sz="2200" u="sng" dirty="0">
                <a:hlinkClick r:id="rId6"/>
              </a:rPr>
              <a:t>http://www.nationalserviceresources.org/files/legacy/filemanager/download/performanceMeasurement/III._Selecting_an_Evaluator.pdf</a:t>
            </a:r>
            <a:endParaRPr lang="en-US" sz="2200" dirty="0"/>
          </a:p>
          <a:p>
            <a:pPr marL="0" indent="0">
              <a:buNone/>
            </a:pPr>
            <a:r>
              <a:rPr lang="en-US" dirty="0" smtClean="0"/>
              <a:t> </a:t>
            </a:r>
            <a:endParaRPr lang="en-US" dirty="0"/>
          </a:p>
        </p:txBody>
      </p:sp>
    </p:spTree>
    <p:extLst>
      <p:ext uri="{BB962C8B-B14F-4D97-AF65-F5344CB8AC3E}">
        <p14:creationId xmlns:p14="http://schemas.microsoft.com/office/powerpoint/2010/main" val="2004582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076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What is an external evaluation? </a:t>
            </a:r>
            <a:endParaRPr lang="en-US" sz="3000" dirty="0"/>
          </a:p>
        </p:txBody>
      </p:sp>
      <p:sp>
        <p:nvSpPr>
          <p:cNvPr id="3" name="Content Placeholder 2"/>
          <p:cNvSpPr>
            <a:spLocks noGrp="1"/>
          </p:cNvSpPr>
          <p:nvPr>
            <p:ph idx="1"/>
          </p:nvPr>
        </p:nvSpPr>
        <p:spPr>
          <a:xfrm>
            <a:off x="457200" y="1392072"/>
            <a:ext cx="8229600" cy="4941420"/>
          </a:xfrm>
        </p:spPr>
        <p:txBody>
          <a:bodyPr>
            <a:normAutofit lnSpcReduction="10000"/>
          </a:bodyPr>
          <a:lstStyle/>
          <a:p>
            <a:pPr>
              <a:spcBef>
                <a:spcPts val="1200"/>
              </a:spcBef>
              <a:spcAft>
                <a:spcPts val="1200"/>
              </a:spcAft>
            </a:pPr>
            <a:r>
              <a:rPr lang="en-US" sz="2400" dirty="0" smtClean="0"/>
              <a:t>An evaluation of a program that is conducted by an individual(s) who is external to the program</a:t>
            </a:r>
            <a:endParaRPr lang="en-US" sz="2400" dirty="0">
              <a:solidFill>
                <a:schemeClr val="accent6"/>
              </a:solidFill>
            </a:endParaRPr>
          </a:p>
          <a:p>
            <a:pPr>
              <a:spcBef>
                <a:spcPts val="1200"/>
              </a:spcBef>
              <a:spcAft>
                <a:spcPts val="1200"/>
              </a:spcAft>
            </a:pPr>
            <a:r>
              <a:rPr lang="en-US" sz="2400" dirty="0" smtClean="0"/>
              <a:t>External implies that the evaluator:</a:t>
            </a:r>
          </a:p>
          <a:p>
            <a:pPr lvl="1">
              <a:spcAft>
                <a:spcPts val="1200"/>
              </a:spcAft>
            </a:pPr>
            <a:r>
              <a:rPr lang="en-US" sz="2000" dirty="0" smtClean="0"/>
              <a:t>Has no conflicts of interest related to the program or the evaluation</a:t>
            </a:r>
            <a:endParaRPr lang="en-US" sz="2000" dirty="0"/>
          </a:p>
          <a:p>
            <a:pPr lvl="1">
              <a:spcAft>
                <a:spcPts val="1200"/>
              </a:spcAft>
            </a:pPr>
            <a:r>
              <a:rPr lang="en-US" sz="2000" dirty="0" smtClean="0"/>
              <a:t>Is objective and impartial to the evaluation results</a:t>
            </a:r>
            <a:endParaRPr lang="en-US" sz="2000" dirty="0"/>
          </a:p>
          <a:p>
            <a:pPr>
              <a:spcBef>
                <a:spcPts val="1200"/>
              </a:spcBef>
              <a:spcAft>
                <a:spcPts val="1200"/>
              </a:spcAft>
            </a:pPr>
            <a:r>
              <a:rPr lang="en-US" sz="2400" dirty="0" smtClean="0"/>
              <a:t>Potential options for an external evaluator include:</a:t>
            </a:r>
            <a:endParaRPr lang="en-US" sz="2400" dirty="0"/>
          </a:p>
          <a:p>
            <a:pPr lvl="1">
              <a:spcAft>
                <a:spcPts val="1200"/>
              </a:spcAft>
            </a:pPr>
            <a:r>
              <a:rPr lang="en-US" sz="2000" dirty="0" smtClean="0"/>
              <a:t>Consulting firm</a:t>
            </a:r>
            <a:endParaRPr lang="en-US" sz="2000" dirty="0"/>
          </a:p>
          <a:p>
            <a:pPr lvl="1">
              <a:spcAft>
                <a:spcPts val="1200"/>
              </a:spcAft>
            </a:pPr>
            <a:r>
              <a:rPr lang="en-US" sz="2000" dirty="0" smtClean="0"/>
              <a:t>College or university personnel</a:t>
            </a:r>
          </a:p>
          <a:p>
            <a:pPr lvl="2">
              <a:spcAft>
                <a:spcPts val="1200"/>
              </a:spcAft>
            </a:pPr>
            <a:r>
              <a:rPr lang="en-US" sz="1800" dirty="0" smtClean="0"/>
              <a:t>Faculty members</a:t>
            </a:r>
          </a:p>
          <a:p>
            <a:pPr lvl="2">
              <a:spcAft>
                <a:spcPts val="1200"/>
              </a:spcAft>
            </a:pPr>
            <a:r>
              <a:rPr lang="en-US" sz="1800" dirty="0" smtClean="0"/>
              <a:t>Graduate students</a:t>
            </a:r>
          </a:p>
          <a:p>
            <a:pPr lvl="1">
              <a:spcAft>
                <a:spcPts val="1200"/>
              </a:spcAft>
            </a:pPr>
            <a:r>
              <a:rPr lang="en-US" sz="2000" dirty="0" smtClean="0"/>
              <a:t>Independent consultant</a:t>
            </a:r>
            <a:endParaRPr lang="en-US" sz="2000" dirty="0"/>
          </a:p>
          <a:p>
            <a:pPr lvl="1"/>
            <a:endParaRPr lang="en-US" dirty="0" smtClean="0"/>
          </a:p>
          <a:p>
            <a:pPr lvl="1"/>
            <a:endParaRPr lang="en-US" dirty="0"/>
          </a:p>
          <a:p>
            <a:pPr marL="228600" lvl="1" indent="0">
              <a:buNone/>
            </a:pPr>
            <a:endParaRPr lang="en-US" dirty="0"/>
          </a:p>
        </p:txBody>
      </p:sp>
    </p:spTree>
    <p:extLst>
      <p:ext uri="{BB962C8B-B14F-4D97-AF65-F5344CB8AC3E}">
        <p14:creationId xmlns:p14="http://schemas.microsoft.com/office/powerpoint/2010/main" val="421279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Internal or external evaluation? </a:t>
            </a:r>
            <a:endParaRPr lang="en-US" sz="3000" dirty="0"/>
          </a:p>
        </p:txBody>
      </p:sp>
      <p:sp>
        <p:nvSpPr>
          <p:cNvPr id="3" name="Content Placeholder 2"/>
          <p:cNvSpPr>
            <a:spLocks noGrp="1"/>
          </p:cNvSpPr>
          <p:nvPr>
            <p:ph idx="1"/>
          </p:nvPr>
        </p:nvSpPr>
        <p:spPr>
          <a:xfrm>
            <a:off x="457200" y="1292772"/>
            <a:ext cx="8229600" cy="5040720"/>
          </a:xfrm>
        </p:spPr>
        <p:txBody>
          <a:bodyPr>
            <a:normAutofit fontScale="92500" lnSpcReduction="10000"/>
          </a:bodyPr>
          <a:lstStyle/>
          <a:p>
            <a:pPr>
              <a:spcAft>
                <a:spcPts val="1200"/>
              </a:spcAft>
            </a:pPr>
            <a:r>
              <a:rPr lang="en-US" sz="2600" dirty="0" smtClean="0"/>
              <a:t>Consider what expertise is needed</a:t>
            </a:r>
          </a:p>
          <a:p>
            <a:pPr lvl="1">
              <a:spcAft>
                <a:spcPts val="1200"/>
              </a:spcAft>
            </a:pPr>
            <a:r>
              <a:rPr lang="en-US" sz="2200" dirty="0" smtClean="0"/>
              <a:t>The scope and complexity of the evaluation may demand expertise outside of your program staff</a:t>
            </a:r>
          </a:p>
          <a:p>
            <a:pPr>
              <a:spcAft>
                <a:spcPts val="1200"/>
              </a:spcAft>
            </a:pPr>
            <a:r>
              <a:rPr lang="en-US" sz="2600" dirty="0" smtClean="0"/>
              <a:t>Check your funder’s requirements </a:t>
            </a:r>
          </a:p>
          <a:p>
            <a:pPr lvl="1">
              <a:spcAft>
                <a:spcPts val="1200"/>
              </a:spcAft>
            </a:pPr>
            <a:r>
              <a:rPr lang="en-US" sz="2200" dirty="0" smtClean="0"/>
              <a:t>Funders may require an external evaluation to ensure objectivity (e.g., CNCS requires </a:t>
            </a:r>
            <a:r>
              <a:rPr lang="en-US" sz="2200" dirty="0"/>
              <a:t>AmeriCorps State and </a:t>
            </a:r>
            <a:r>
              <a:rPr lang="en-US" sz="2200" dirty="0" smtClean="0"/>
              <a:t>National grantees receiving &gt;$500K annually to conduct an external evaluation)</a:t>
            </a:r>
            <a:endParaRPr lang="en-US" sz="2200" dirty="0"/>
          </a:p>
          <a:p>
            <a:pPr>
              <a:spcAft>
                <a:spcPts val="1200"/>
              </a:spcAft>
            </a:pPr>
            <a:r>
              <a:rPr lang="en-US" sz="2600" dirty="0" smtClean="0"/>
              <a:t>Consider financial and staff time implications</a:t>
            </a:r>
          </a:p>
          <a:p>
            <a:pPr lvl="1">
              <a:spcAft>
                <a:spcPts val="1200"/>
              </a:spcAft>
            </a:pPr>
            <a:r>
              <a:rPr lang="en-US" sz="2200" dirty="0" smtClean="0"/>
              <a:t>Both types of evaluations have cost implications, whether financial or staff time. While using program staff to conduct an evaluation may be less costly, it also adds to staff workload.</a:t>
            </a:r>
          </a:p>
          <a:p>
            <a:pPr>
              <a:lnSpc>
                <a:spcPct val="100000"/>
              </a:lnSpc>
              <a:spcAft>
                <a:spcPts val="1200"/>
              </a:spcAft>
            </a:pPr>
            <a:r>
              <a:rPr lang="en-US" sz="2600" dirty="0" smtClean="0"/>
              <a:t>Consider taking a hybrid approach</a:t>
            </a:r>
          </a:p>
          <a:p>
            <a:pPr lvl="1">
              <a:lnSpc>
                <a:spcPct val="100000"/>
              </a:lnSpc>
              <a:spcAft>
                <a:spcPts val="1200"/>
              </a:spcAft>
            </a:pPr>
            <a:r>
              <a:rPr lang="en-US" sz="2200" dirty="0" smtClean="0"/>
              <a:t>Program and </a:t>
            </a:r>
            <a:r>
              <a:rPr lang="en-US" sz="2200" dirty="0"/>
              <a:t>external evaluator share responsibility </a:t>
            </a:r>
            <a:r>
              <a:rPr lang="en-US" sz="2200" dirty="0" smtClean="0"/>
              <a:t>based on respective expertise</a:t>
            </a:r>
            <a:endParaRPr lang="en-US" sz="2200" dirty="0"/>
          </a:p>
        </p:txBody>
      </p:sp>
    </p:spTree>
    <p:extLst>
      <p:ext uri="{BB962C8B-B14F-4D97-AF65-F5344CB8AC3E}">
        <p14:creationId xmlns:p14="http://schemas.microsoft.com/office/powerpoint/2010/main" val="114376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Why does an external evaluation need to be managed? </a:t>
            </a:r>
            <a:endParaRPr lang="en-US" sz="3000" dirty="0"/>
          </a:p>
        </p:txBody>
      </p:sp>
      <p:sp>
        <p:nvSpPr>
          <p:cNvPr id="3" name="Content Placeholder 2"/>
          <p:cNvSpPr>
            <a:spLocks noGrp="1"/>
          </p:cNvSpPr>
          <p:nvPr>
            <p:ph idx="1"/>
          </p:nvPr>
        </p:nvSpPr>
        <p:spPr>
          <a:xfrm>
            <a:off x="457199" y="1392072"/>
            <a:ext cx="8294915" cy="4941420"/>
          </a:xfrm>
        </p:spPr>
        <p:txBody>
          <a:bodyPr>
            <a:normAutofit/>
          </a:bodyPr>
          <a:lstStyle/>
          <a:p>
            <a:pPr>
              <a:spcAft>
                <a:spcPts val="1200"/>
              </a:spcAft>
            </a:pPr>
            <a:r>
              <a:rPr lang="en-US" sz="2400" dirty="0" smtClean="0"/>
              <a:t>An evaluation is like any activity taking place within your organization – it requires management from start to finish.</a:t>
            </a:r>
          </a:p>
          <a:p>
            <a:pPr>
              <a:spcAft>
                <a:spcPts val="1200"/>
              </a:spcAft>
            </a:pPr>
            <a:r>
              <a:rPr lang="en-US" sz="2400" dirty="0"/>
              <a:t>Program staff should ultimately be responsible for the program’s evaluation.</a:t>
            </a:r>
          </a:p>
          <a:p>
            <a:pPr>
              <a:spcAft>
                <a:spcPts val="1200"/>
              </a:spcAft>
            </a:pPr>
            <a:r>
              <a:rPr lang="en-US" sz="2400" dirty="0" smtClean="0"/>
              <a:t>Building a good relationship with your evaluator and having formal management practices in place ensures:</a:t>
            </a:r>
            <a:endParaRPr lang="en-US" sz="2400" dirty="0"/>
          </a:p>
          <a:p>
            <a:pPr lvl="1">
              <a:spcAft>
                <a:spcPts val="1200"/>
              </a:spcAft>
            </a:pPr>
            <a:r>
              <a:rPr lang="en-US" sz="2000" dirty="0" smtClean="0"/>
              <a:t>The evaluation remains on track </a:t>
            </a:r>
          </a:p>
          <a:p>
            <a:pPr lvl="1">
              <a:spcAft>
                <a:spcPts val="1200"/>
              </a:spcAft>
            </a:pPr>
            <a:r>
              <a:rPr lang="en-US" sz="2000" dirty="0" smtClean="0"/>
              <a:t>The evaluation provides the information your program is seeking</a:t>
            </a:r>
            <a:endParaRPr lang="en-US" sz="2000" dirty="0"/>
          </a:p>
          <a:p>
            <a:pPr lvl="1">
              <a:spcAft>
                <a:spcPts val="1200"/>
              </a:spcAft>
            </a:pPr>
            <a:endParaRPr lang="en-US" sz="2000" dirty="0"/>
          </a:p>
        </p:txBody>
      </p:sp>
    </p:spTree>
    <p:extLst>
      <p:ext uri="{BB962C8B-B14F-4D97-AF65-F5344CB8AC3E}">
        <p14:creationId xmlns:p14="http://schemas.microsoft.com/office/powerpoint/2010/main" val="3774529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Overview of key tasks in managing an external evaluation</a:t>
            </a:r>
            <a:endParaRPr lang="en-US" sz="3000" dirty="0"/>
          </a:p>
        </p:txBody>
      </p:sp>
      <p:sp>
        <p:nvSpPr>
          <p:cNvPr id="3" name="Content Placeholder 2"/>
          <p:cNvSpPr>
            <a:spLocks noGrp="1"/>
          </p:cNvSpPr>
          <p:nvPr>
            <p:ph idx="1"/>
          </p:nvPr>
        </p:nvSpPr>
        <p:spPr>
          <a:xfrm>
            <a:off x="425667" y="1358288"/>
            <a:ext cx="8418787" cy="4849076"/>
          </a:xfrm>
        </p:spPr>
        <p:txBody>
          <a:bodyPr>
            <a:normAutofit/>
          </a:bodyPr>
          <a:lstStyle/>
          <a:p>
            <a:pPr>
              <a:spcAft>
                <a:spcPts val="1200"/>
              </a:spcAft>
            </a:pPr>
            <a:r>
              <a:rPr lang="en-US" sz="2400" dirty="0"/>
              <a:t>Task </a:t>
            </a:r>
            <a:r>
              <a:rPr lang="en-US" sz="2400" dirty="0" smtClean="0"/>
              <a:t>1: </a:t>
            </a:r>
            <a:r>
              <a:rPr lang="en-US" sz="2400" dirty="0"/>
              <a:t>Determine </a:t>
            </a:r>
            <a:r>
              <a:rPr lang="en-US" sz="2400" dirty="0" smtClean="0"/>
              <a:t>who will </a:t>
            </a:r>
            <a:r>
              <a:rPr lang="en-US" sz="2400" dirty="0"/>
              <a:t>manage the </a:t>
            </a:r>
            <a:r>
              <a:rPr lang="en-US" sz="2400" dirty="0" smtClean="0"/>
              <a:t>external evaluation</a:t>
            </a:r>
            <a:endParaRPr lang="en-US" sz="2400" dirty="0"/>
          </a:p>
          <a:p>
            <a:pPr>
              <a:spcAft>
                <a:spcPts val="1200"/>
              </a:spcAft>
            </a:pPr>
            <a:r>
              <a:rPr lang="en-US" sz="2400" dirty="0" smtClean="0"/>
              <a:t>Task </a:t>
            </a:r>
            <a:r>
              <a:rPr lang="en-US" sz="2400" dirty="0"/>
              <a:t>2</a:t>
            </a:r>
            <a:r>
              <a:rPr lang="en-US" sz="2400" dirty="0" smtClean="0"/>
              <a:t>: </a:t>
            </a:r>
            <a:r>
              <a:rPr lang="en-US" sz="2400" dirty="0"/>
              <a:t>Define </a:t>
            </a:r>
            <a:r>
              <a:rPr lang="en-US" sz="2400" dirty="0" smtClean="0"/>
              <a:t>purpose, scope, and timing</a:t>
            </a:r>
            <a:endParaRPr lang="en-US" sz="2400" dirty="0"/>
          </a:p>
          <a:p>
            <a:pPr>
              <a:spcAft>
                <a:spcPts val="1200"/>
              </a:spcAft>
            </a:pPr>
            <a:r>
              <a:rPr lang="en-US" sz="2400" dirty="0" smtClean="0"/>
              <a:t>Task 3: Determine budget and secure resources</a:t>
            </a:r>
            <a:endParaRPr lang="en-US" sz="2400" dirty="0"/>
          </a:p>
          <a:p>
            <a:pPr>
              <a:spcAft>
                <a:spcPts val="1200"/>
              </a:spcAft>
            </a:pPr>
            <a:r>
              <a:rPr lang="en-US" sz="2400" dirty="0" smtClean="0"/>
              <a:t>Task 4: Solicit and select an external evaluator</a:t>
            </a:r>
            <a:endParaRPr lang="en-US" sz="2400" dirty="0"/>
          </a:p>
          <a:p>
            <a:pPr>
              <a:spcAft>
                <a:spcPts val="1200"/>
              </a:spcAft>
            </a:pPr>
            <a:r>
              <a:rPr lang="en-US" sz="2400" dirty="0"/>
              <a:t>Task </a:t>
            </a:r>
            <a:r>
              <a:rPr lang="en-US" sz="2400" dirty="0" smtClean="0"/>
              <a:t>5: Establish a contract or consulting agreement</a:t>
            </a:r>
          </a:p>
          <a:p>
            <a:pPr>
              <a:spcAft>
                <a:spcPts val="1200"/>
              </a:spcAft>
            </a:pPr>
            <a:r>
              <a:rPr lang="en-US" sz="2400" dirty="0" smtClean="0"/>
              <a:t>Task 6: Manage the evaluator – communicate, monitor, and support</a:t>
            </a:r>
          </a:p>
        </p:txBody>
      </p:sp>
    </p:spTree>
    <p:extLst>
      <p:ext uri="{BB962C8B-B14F-4D97-AF65-F5344CB8AC3E}">
        <p14:creationId xmlns:p14="http://schemas.microsoft.com/office/powerpoint/2010/main" val="55252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Task </a:t>
            </a:r>
            <a:r>
              <a:rPr lang="en-US" sz="3000" dirty="0"/>
              <a:t>1</a:t>
            </a:r>
            <a:r>
              <a:rPr lang="en-US" sz="3000" dirty="0" smtClean="0"/>
              <a:t>: Determine who will manage the external evaluation</a:t>
            </a:r>
            <a:endParaRPr lang="en-US" sz="3000" dirty="0"/>
          </a:p>
        </p:txBody>
      </p:sp>
      <p:sp>
        <p:nvSpPr>
          <p:cNvPr id="3" name="Content Placeholder 2"/>
          <p:cNvSpPr>
            <a:spLocks noGrp="1"/>
          </p:cNvSpPr>
          <p:nvPr>
            <p:ph idx="1"/>
          </p:nvPr>
        </p:nvSpPr>
        <p:spPr>
          <a:xfrm>
            <a:off x="457199" y="1270660"/>
            <a:ext cx="8294915" cy="5062832"/>
          </a:xfrm>
        </p:spPr>
        <p:txBody>
          <a:bodyPr>
            <a:normAutofit lnSpcReduction="10000"/>
          </a:bodyPr>
          <a:lstStyle/>
          <a:p>
            <a:pPr>
              <a:spcAft>
                <a:spcPts val="1200"/>
              </a:spcAft>
            </a:pPr>
            <a:r>
              <a:rPr lang="en-US" sz="2400" dirty="0" smtClean="0"/>
              <a:t>Who among program staff will be responsible for managing/overseeing the external evaluation activities</a:t>
            </a:r>
            <a:r>
              <a:rPr lang="en-US" sz="2400" dirty="0"/>
              <a:t>?</a:t>
            </a:r>
            <a:r>
              <a:rPr lang="en-US" sz="2400" dirty="0" smtClean="0"/>
              <a:t> </a:t>
            </a:r>
          </a:p>
          <a:p>
            <a:pPr lvl="1">
              <a:spcAft>
                <a:spcPts val="1200"/>
              </a:spcAft>
            </a:pPr>
            <a:r>
              <a:rPr lang="en-US" sz="2000" dirty="0" smtClean="0"/>
              <a:t>Program Director </a:t>
            </a:r>
            <a:endParaRPr lang="en-US" sz="2000" dirty="0"/>
          </a:p>
          <a:p>
            <a:pPr lvl="1">
              <a:spcAft>
                <a:spcPts val="1200"/>
              </a:spcAft>
            </a:pPr>
            <a:r>
              <a:rPr lang="en-US" sz="2000" dirty="0" smtClean="0"/>
              <a:t>Another program staff member and/or evaluation department</a:t>
            </a:r>
            <a:endParaRPr lang="en-US" sz="2000" dirty="0"/>
          </a:p>
          <a:p>
            <a:pPr lvl="1">
              <a:spcAft>
                <a:spcPts val="1200"/>
              </a:spcAft>
            </a:pPr>
            <a:r>
              <a:rPr lang="en-US" sz="2000" dirty="0" smtClean="0"/>
              <a:t>An evaluation committee or working group</a:t>
            </a:r>
          </a:p>
          <a:p>
            <a:pPr>
              <a:spcAft>
                <a:spcPts val="1200"/>
              </a:spcAft>
            </a:pPr>
            <a:r>
              <a:rPr lang="en-US" sz="2400" dirty="0" smtClean="0"/>
              <a:t>In deciding who will be responsible for managing the evaluation, consider whether the individual(s) has: </a:t>
            </a:r>
          </a:p>
          <a:p>
            <a:pPr lvl="1">
              <a:spcAft>
                <a:spcPts val="1200"/>
              </a:spcAft>
            </a:pPr>
            <a:r>
              <a:rPr lang="en-US" sz="2000" dirty="0" smtClean="0"/>
              <a:t>Basic knowledge of standard </a:t>
            </a:r>
            <a:r>
              <a:rPr lang="en-US" sz="2000" dirty="0"/>
              <a:t>evaluation </a:t>
            </a:r>
            <a:r>
              <a:rPr lang="en-US" sz="2000" dirty="0" smtClean="0"/>
              <a:t>terms and </a:t>
            </a:r>
            <a:r>
              <a:rPr lang="en-US" sz="2000" dirty="0"/>
              <a:t>research </a:t>
            </a:r>
            <a:r>
              <a:rPr lang="en-US" sz="2000" dirty="0" smtClean="0"/>
              <a:t>practices</a:t>
            </a:r>
          </a:p>
          <a:p>
            <a:pPr lvl="1">
              <a:spcAft>
                <a:spcPts val="1200"/>
              </a:spcAft>
            </a:pPr>
            <a:r>
              <a:rPr lang="en-US" sz="2000" dirty="0" smtClean="0"/>
              <a:t>Strong communication skills</a:t>
            </a:r>
          </a:p>
          <a:p>
            <a:pPr lvl="1">
              <a:spcAft>
                <a:spcPts val="1200"/>
              </a:spcAft>
            </a:pPr>
            <a:r>
              <a:rPr lang="en-US" sz="2000" dirty="0" smtClean="0"/>
              <a:t>Authority </a:t>
            </a:r>
            <a:r>
              <a:rPr lang="en-US" sz="2000" dirty="0"/>
              <a:t>to make decisions about the evaluation</a:t>
            </a:r>
          </a:p>
          <a:p>
            <a:pPr lvl="1">
              <a:spcAft>
                <a:spcPts val="1200"/>
              </a:spcAft>
            </a:pPr>
            <a:r>
              <a:rPr lang="en-US" sz="2000" dirty="0" smtClean="0"/>
              <a:t>Supervisory skills</a:t>
            </a:r>
          </a:p>
          <a:p>
            <a:pPr lvl="1">
              <a:spcAft>
                <a:spcPts val="1200"/>
              </a:spcAft>
            </a:pPr>
            <a:r>
              <a:rPr lang="en-US" sz="2000" dirty="0"/>
              <a:t>Capacity/time to </a:t>
            </a:r>
            <a:r>
              <a:rPr lang="en-US" sz="2000" dirty="0" smtClean="0"/>
              <a:t>assume </a:t>
            </a:r>
            <a:r>
              <a:rPr lang="en-US" sz="2000" dirty="0"/>
              <a:t>additional responsibilities</a:t>
            </a:r>
            <a:endParaRPr lang="en-US" sz="1600" dirty="0"/>
          </a:p>
          <a:p>
            <a:pPr lvl="1">
              <a:spcAft>
                <a:spcPts val="1200"/>
              </a:spcAft>
            </a:pPr>
            <a:endParaRPr lang="en-US" sz="2000" dirty="0"/>
          </a:p>
          <a:p>
            <a:pPr lvl="1">
              <a:spcAft>
                <a:spcPts val="1200"/>
              </a:spcAft>
            </a:pPr>
            <a:endParaRPr lang="en-US" sz="2000" dirty="0" smtClean="0"/>
          </a:p>
          <a:p>
            <a:pPr lvl="1">
              <a:spcAft>
                <a:spcPts val="1200"/>
              </a:spcAft>
            </a:pPr>
            <a:endParaRPr lang="en-US" sz="2000" dirty="0" smtClean="0"/>
          </a:p>
          <a:p>
            <a:pPr lvl="1">
              <a:spcAft>
                <a:spcPts val="1200"/>
              </a:spcAft>
            </a:pPr>
            <a:endParaRPr lang="en-US" sz="2000" dirty="0" smtClean="0"/>
          </a:p>
          <a:p>
            <a:pPr lvl="1">
              <a:spcAft>
                <a:spcPts val="1200"/>
              </a:spcAft>
            </a:pPr>
            <a:endParaRPr lang="en-US" sz="2000" dirty="0"/>
          </a:p>
        </p:txBody>
      </p:sp>
    </p:spTree>
    <p:extLst>
      <p:ext uri="{BB962C8B-B14F-4D97-AF65-F5344CB8AC3E}">
        <p14:creationId xmlns:p14="http://schemas.microsoft.com/office/powerpoint/2010/main" val="3813611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Task 2: Define purpose, scope, and timing</a:t>
            </a:r>
            <a:endParaRPr lang="en-US" sz="3000" dirty="0"/>
          </a:p>
        </p:txBody>
      </p:sp>
      <p:sp>
        <p:nvSpPr>
          <p:cNvPr id="3" name="Content Placeholder 2"/>
          <p:cNvSpPr>
            <a:spLocks noGrp="1"/>
          </p:cNvSpPr>
          <p:nvPr>
            <p:ph idx="1"/>
          </p:nvPr>
        </p:nvSpPr>
        <p:spPr>
          <a:xfrm>
            <a:off x="457199" y="1340068"/>
            <a:ext cx="8294915" cy="4993423"/>
          </a:xfrm>
        </p:spPr>
        <p:txBody>
          <a:bodyPr>
            <a:normAutofit/>
          </a:bodyPr>
          <a:lstStyle/>
          <a:p>
            <a:pPr>
              <a:spcAft>
                <a:spcPts val="1200"/>
              </a:spcAft>
            </a:pPr>
            <a:r>
              <a:rPr lang="en-US" sz="2400" dirty="0" smtClean="0"/>
              <a:t>Define the evaluation’s purpose, scope, and timing</a:t>
            </a:r>
          </a:p>
          <a:p>
            <a:pPr lvl="1">
              <a:spcAft>
                <a:spcPts val="1200"/>
              </a:spcAft>
            </a:pPr>
            <a:r>
              <a:rPr lang="en-US" sz="2000" dirty="0" smtClean="0"/>
              <a:t>Why is the evaluation being done? What questions do you want answered</a:t>
            </a:r>
            <a:r>
              <a:rPr lang="en-US" sz="2000" dirty="0"/>
              <a:t>? What type of evaluation should be conducted? </a:t>
            </a:r>
            <a:endParaRPr lang="en-US" sz="2000" dirty="0" smtClean="0"/>
          </a:p>
          <a:p>
            <a:pPr lvl="1">
              <a:spcAft>
                <a:spcPts val="1200"/>
              </a:spcAft>
            </a:pPr>
            <a:r>
              <a:rPr lang="en-US" sz="2000" dirty="0" smtClean="0"/>
              <a:t>What component(s) of the program should be evaluated and over what time period?</a:t>
            </a:r>
          </a:p>
          <a:p>
            <a:pPr lvl="1">
              <a:spcAft>
                <a:spcPts val="1200"/>
              </a:spcAft>
            </a:pPr>
            <a:r>
              <a:rPr lang="en-US" sz="2000" dirty="0" smtClean="0"/>
              <a:t>What requirements does the evaluation need to fulfill</a:t>
            </a:r>
            <a:r>
              <a:rPr lang="en-US" sz="2000" dirty="0"/>
              <a:t>? </a:t>
            </a:r>
            <a:r>
              <a:rPr lang="en-US" sz="2000" dirty="0" smtClean="0"/>
              <a:t>(</a:t>
            </a:r>
            <a:r>
              <a:rPr lang="en-US" sz="2000" dirty="0"/>
              <a:t>e.g., </a:t>
            </a:r>
            <a:r>
              <a:rPr lang="en-US" sz="2000" dirty="0" smtClean="0"/>
              <a:t>AmeriCorps State and National grantees </a:t>
            </a:r>
            <a:r>
              <a:rPr lang="en-US" sz="2000" dirty="0"/>
              <a:t>receiving </a:t>
            </a:r>
            <a:r>
              <a:rPr lang="en-US" sz="2000" dirty="0" smtClean="0"/>
              <a:t>$500K </a:t>
            </a:r>
            <a:r>
              <a:rPr lang="en-US" sz="2000" dirty="0"/>
              <a:t>or more </a:t>
            </a:r>
            <a:r>
              <a:rPr lang="en-US" sz="2000" dirty="0" smtClean="0"/>
              <a:t>annually are required to </a:t>
            </a:r>
            <a:r>
              <a:rPr lang="en-US" sz="2000" dirty="0"/>
              <a:t>conduct an external </a:t>
            </a:r>
            <a:r>
              <a:rPr lang="en-US" sz="2000" dirty="0" smtClean="0"/>
              <a:t>impact evaluation)</a:t>
            </a:r>
            <a:endParaRPr lang="en-US" sz="2000" dirty="0"/>
          </a:p>
          <a:p>
            <a:pPr>
              <a:spcAft>
                <a:spcPts val="1200"/>
              </a:spcAft>
            </a:pPr>
            <a:r>
              <a:rPr lang="en-US" sz="2400" dirty="0" smtClean="0"/>
              <a:t>Defining the purpose</a:t>
            </a:r>
            <a:r>
              <a:rPr lang="en-US" sz="2400" dirty="0"/>
              <a:t> </a:t>
            </a:r>
            <a:r>
              <a:rPr lang="en-US" sz="2400" dirty="0" smtClean="0"/>
              <a:t>and scope helps with identifying an evaluator who is well-matched for your program   </a:t>
            </a:r>
          </a:p>
          <a:p>
            <a:pPr lvl="1">
              <a:spcAft>
                <a:spcPts val="1200"/>
              </a:spcAft>
            </a:pPr>
            <a:r>
              <a:rPr lang="en-US" sz="2000" dirty="0" smtClean="0"/>
              <a:t>What qualifications and skills are needed from the evaluator to complete the evaluation tasks?</a:t>
            </a:r>
          </a:p>
          <a:p>
            <a:pPr lvl="1">
              <a:spcAft>
                <a:spcPts val="1200"/>
              </a:spcAft>
            </a:pPr>
            <a:r>
              <a:rPr lang="en-US" sz="2000" dirty="0" smtClean="0"/>
              <a:t>What is the level of effort required from the evaluator?</a:t>
            </a:r>
          </a:p>
        </p:txBody>
      </p:sp>
    </p:spTree>
    <p:extLst>
      <p:ext uri="{BB962C8B-B14F-4D97-AF65-F5344CB8AC3E}">
        <p14:creationId xmlns:p14="http://schemas.microsoft.com/office/powerpoint/2010/main" val="2253140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Task </a:t>
            </a:r>
            <a:r>
              <a:rPr lang="en-US" sz="3000" dirty="0" smtClean="0"/>
              <a:t>2: </a:t>
            </a:r>
            <a:r>
              <a:rPr lang="en-US" sz="3000" dirty="0"/>
              <a:t>Define </a:t>
            </a:r>
            <a:r>
              <a:rPr lang="en-US" sz="3000" dirty="0" smtClean="0"/>
              <a:t>purpose, </a:t>
            </a:r>
            <a:r>
              <a:rPr lang="en-US" sz="3000" dirty="0"/>
              <a:t>scope, and timing (cont</a:t>
            </a:r>
            <a:r>
              <a:rPr lang="en-US" sz="3000" dirty="0" smtClean="0"/>
              <a:t>.)</a:t>
            </a:r>
            <a:endParaRPr lang="en-US" sz="3000" dirty="0"/>
          </a:p>
        </p:txBody>
      </p:sp>
      <p:sp>
        <p:nvSpPr>
          <p:cNvPr id="3" name="Content Placeholder 2"/>
          <p:cNvSpPr>
            <a:spLocks noGrp="1"/>
          </p:cNvSpPr>
          <p:nvPr>
            <p:ph idx="1"/>
          </p:nvPr>
        </p:nvSpPr>
        <p:spPr>
          <a:xfrm>
            <a:off x="457200" y="1392072"/>
            <a:ext cx="8229600" cy="4941420"/>
          </a:xfrm>
        </p:spPr>
        <p:txBody>
          <a:bodyPr>
            <a:normAutofit/>
          </a:bodyPr>
          <a:lstStyle/>
          <a:p>
            <a:pPr>
              <a:spcBef>
                <a:spcPts val="1200"/>
              </a:spcBef>
              <a:spcAft>
                <a:spcPts val="1200"/>
              </a:spcAft>
            </a:pPr>
            <a:r>
              <a:rPr lang="en-US" sz="2400" dirty="0" smtClean="0"/>
              <a:t>Refer to your program’s logic model</a:t>
            </a:r>
          </a:p>
          <a:p>
            <a:pPr lvl="1">
              <a:spcBef>
                <a:spcPts val="1200"/>
              </a:spcBef>
              <a:spcAft>
                <a:spcPts val="1200"/>
              </a:spcAft>
            </a:pPr>
            <a:r>
              <a:rPr lang="en-US" sz="2000" dirty="0" smtClean="0"/>
              <a:t>A program logic model is a detailed </a:t>
            </a:r>
            <a:r>
              <a:rPr lang="en-US" sz="2000" dirty="0"/>
              <a:t>visual </a:t>
            </a:r>
            <a:r>
              <a:rPr lang="en-US" sz="2000" dirty="0">
                <a:solidFill>
                  <a:schemeClr val="accent6"/>
                </a:solidFill>
              </a:rPr>
              <a:t>representation of a program and its</a:t>
            </a:r>
            <a:r>
              <a:rPr lang="en-US" sz="2000" b="1" dirty="0">
                <a:solidFill>
                  <a:schemeClr val="accent6"/>
                </a:solidFill>
              </a:rPr>
              <a:t> </a:t>
            </a:r>
            <a:r>
              <a:rPr lang="en-US" sz="2000" dirty="0">
                <a:solidFill>
                  <a:schemeClr val="accent6"/>
                </a:solidFill>
              </a:rPr>
              <a:t>theory of </a:t>
            </a:r>
            <a:r>
              <a:rPr lang="en-US" sz="2000" dirty="0" smtClean="0">
                <a:solidFill>
                  <a:schemeClr val="accent6"/>
                </a:solidFill>
              </a:rPr>
              <a:t>change.</a:t>
            </a:r>
          </a:p>
          <a:p>
            <a:pPr lvl="1">
              <a:spcBef>
                <a:spcPts val="1200"/>
              </a:spcBef>
              <a:spcAft>
                <a:spcPts val="1200"/>
              </a:spcAft>
            </a:pPr>
            <a:r>
              <a:rPr lang="en-US" sz="2000" dirty="0" smtClean="0"/>
              <a:t>It </a:t>
            </a:r>
            <a:r>
              <a:rPr lang="en-US" sz="2000" dirty="0"/>
              <a:t>communicates how a program works by depicting the intended relationships among program components. </a:t>
            </a:r>
            <a:endParaRPr lang="en-US" sz="2000" dirty="0" smtClean="0"/>
          </a:p>
          <a:p>
            <a:pPr lvl="1">
              <a:spcBef>
                <a:spcPts val="1200"/>
              </a:spcBef>
              <a:spcAft>
                <a:spcPts val="1200"/>
              </a:spcAft>
            </a:pPr>
            <a:r>
              <a:rPr lang="en-US" sz="2000" dirty="0" smtClean="0"/>
              <a:t>For more information, review “How </a:t>
            </a:r>
            <a:r>
              <a:rPr lang="en-US" sz="2000" dirty="0"/>
              <a:t>to Develop a Program Logic </a:t>
            </a:r>
            <a:r>
              <a:rPr lang="en-US" sz="2000" dirty="0" smtClean="0"/>
              <a:t>Model” located </a:t>
            </a:r>
            <a:r>
              <a:rPr lang="en-US" sz="2000" dirty="0"/>
              <a:t>on </a:t>
            </a:r>
            <a:r>
              <a:rPr lang="en-US" sz="2000" dirty="0" smtClean="0"/>
              <a:t>the </a:t>
            </a:r>
            <a:r>
              <a:rPr lang="en-US" sz="2000" dirty="0" smtClean="0"/>
              <a:t>Resource Page on Nationalservice.gov/resources </a:t>
            </a:r>
            <a:endParaRPr lang="en-US" sz="2000" dirty="0"/>
          </a:p>
          <a:p>
            <a:pPr>
              <a:spcBef>
                <a:spcPts val="1200"/>
              </a:spcBef>
              <a:spcAft>
                <a:spcPts val="1200"/>
              </a:spcAft>
            </a:pPr>
            <a:endParaRPr lang="en-US" sz="2400" dirty="0"/>
          </a:p>
          <a:p>
            <a:pPr lvl="1"/>
            <a:endParaRPr lang="en-US" dirty="0" smtClean="0"/>
          </a:p>
          <a:p>
            <a:pPr lvl="1"/>
            <a:endParaRPr lang="en-US" dirty="0"/>
          </a:p>
          <a:p>
            <a:pPr marL="228600" lvl="1" indent="0">
              <a:buNone/>
            </a:pPr>
            <a:endParaRPr lang="en-US" dirty="0"/>
          </a:p>
        </p:txBody>
      </p:sp>
      <p:pic>
        <p:nvPicPr>
          <p:cNvPr id="7" name="Picture 6"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98" y="4704735"/>
            <a:ext cx="7272943" cy="1415709"/>
          </a:xfrm>
          <a:prstGeom prst="rect">
            <a:avLst/>
          </a:prstGeom>
          <a:noFill/>
          <a:ln>
            <a:noFill/>
          </a:ln>
        </p:spPr>
      </p:pic>
    </p:spTree>
    <p:extLst>
      <p:ext uri="{BB962C8B-B14F-4D97-AF65-F5344CB8AC3E}">
        <p14:creationId xmlns:p14="http://schemas.microsoft.com/office/powerpoint/2010/main" val="795406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8C75C1-6DF1-48E3-9DFB-C28D6E7060EA}"/>
</file>

<file path=customXml/itemProps2.xml><?xml version="1.0" encoding="utf-8"?>
<ds:datastoreItem xmlns:ds="http://schemas.openxmlformats.org/officeDocument/2006/customXml" ds:itemID="{5C79AA7F-3EFB-4A64-9777-787551BBF845}"/>
</file>

<file path=customXml/itemProps3.xml><?xml version="1.0" encoding="utf-8"?>
<ds:datastoreItem xmlns:ds="http://schemas.openxmlformats.org/officeDocument/2006/customXml" ds:itemID="{D82A2B9B-F1FD-4B0E-ACD4-1302AC723813}"/>
</file>

<file path=docProps/app.xml><?xml version="1.0" encoding="utf-8"?>
<Properties xmlns="http://schemas.openxmlformats.org/officeDocument/2006/extended-properties" xmlns:vt="http://schemas.openxmlformats.org/officeDocument/2006/docPropsVTypes">
  <TotalTime>39580</TotalTime>
  <Words>13854</Words>
  <Application>Microsoft Office PowerPoint</Application>
  <PresentationFormat>On-screen Show (4:3)</PresentationFormat>
  <Paragraphs>541</Paragraphs>
  <Slides>29</Slides>
  <Notes>29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1_Office Theme</vt:lpstr>
      <vt:lpstr>2_Office Theme</vt:lpstr>
      <vt:lpstr>3_Office Theme</vt:lpstr>
      <vt:lpstr>4_Office Theme</vt:lpstr>
      <vt:lpstr>How to Manage an External Evaluation</vt:lpstr>
      <vt:lpstr>Learning objectives</vt:lpstr>
      <vt:lpstr>What is an external evaluation? </vt:lpstr>
      <vt:lpstr>Internal or external evaluation? </vt:lpstr>
      <vt:lpstr>Why does an external evaluation need to be managed? </vt:lpstr>
      <vt:lpstr>Overview of key tasks in managing an external evaluation</vt:lpstr>
      <vt:lpstr>Task 1: Determine who will manage the external evaluation</vt:lpstr>
      <vt:lpstr>Task 2: Define purpose, scope, and timing</vt:lpstr>
      <vt:lpstr>Task 2: Define purpose, scope, and timing (cont.)</vt:lpstr>
      <vt:lpstr>Task 2: Define purpose, scope, and timing (cont.)</vt:lpstr>
      <vt:lpstr>Task 2: Define purpose, scope, and timing (cont.)</vt:lpstr>
      <vt:lpstr>Task 3: Determine budget and secure resources</vt:lpstr>
      <vt:lpstr>Task 4: Solicit and select an external evaluator</vt:lpstr>
      <vt:lpstr>Task 4.1 Develop a solicitation</vt:lpstr>
      <vt:lpstr>Task 4.1 Develop a solicitation (cont.)</vt:lpstr>
      <vt:lpstr>Task 4.2 Solicit responses to your request</vt:lpstr>
      <vt:lpstr>Task 4.3 Create criteria to assess and choose the most qualified evaluator</vt:lpstr>
      <vt:lpstr>Task 4.4 Evaluate the proposals and select an evaluator</vt:lpstr>
      <vt:lpstr>Task 5: Establish a contract or consulting agreement</vt:lpstr>
      <vt:lpstr>Task 6: Manage the evaluator – communicate, monitor, and support</vt:lpstr>
      <vt:lpstr>Task 6: Manage the evaluator - communicate</vt:lpstr>
      <vt:lpstr>Task 6: Manage the evaluator - monitor</vt:lpstr>
      <vt:lpstr>Task 6: Manage the evaluator – monitor deliverables</vt:lpstr>
      <vt:lpstr>Task 6: Manage the evaluator - support</vt:lpstr>
      <vt:lpstr>Potential challenges and strategies </vt:lpstr>
      <vt:lpstr>Group Exercise</vt:lpstr>
      <vt:lpstr>Important points to remember: </vt:lpstr>
      <vt:lpstr>Resources on evaluation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DiTommaso, Adrienne (Guest)</cp:lastModifiedBy>
  <cp:revision>973</cp:revision>
  <cp:lastPrinted>2014-11-06T15:58:33Z</cp:lastPrinted>
  <dcterms:created xsi:type="dcterms:W3CDTF">2013-02-08T15:06:34Z</dcterms:created>
  <dcterms:modified xsi:type="dcterms:W3CDTF">2014-12-30T18:12:47Z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